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841" r:id="rId2"/>
    <p:sldId id="842" r:id="rId3"/>
    <p:sldId id="851" r:id="rId4"/>
    <p:sldId id="843" r:id="rId5"/>
    <p:sldId id="833" r:id="rId6"/>
    <p:sldId id="831" r:id="rId7"/>
    <p:sldId id="832" r:id="rId8"/>
    <p:sldId id="834" r:id="rId9"/>
    <p:sldId id="835" r:id="rId10"/>
    <p:sldId id="848" r:id="rId11"/>
    <p:sldId id="849" r:id="rId12"/>
    <p:sldId id="836" r:id="rId13"/>
    <p:sldId id="840" r:id="rId14"/>
    <p:sldId id="847" r:id="rId15"/>
    <p:sldId id="838" r:id="rId16"/>
    <p:sldId id="837" r:id="rId17"/>
    <p:sldId id="76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C98730-DEA0-4374-9676-CBD4869BAA85}" type="datetimeFigureOut">
              <a:rPr lang="en-US" smtClean="0"/>
              <a:t>2/24/2019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1D07B1-FB4F-448A-81BB-03A31C80B34E}" type="slidenum">
              <a:rPr lang="en-US" smtClean="0"/>
              <a:t>‹#›</a:t>
            </a:fld>
            <a:endParaRPr lang="en-US"/>
          </a:p>
        </p:txBody>
      </p:sp>
    </p:spTree>
    <p:extLst>
      <p:ext uri="{BB962C8B-B14F-4D97-AF65-F5344CB8AC3E}">
        <p14:creationId xmlns:p14="http://schemas.microsoft.com/office/powerpoint/2010/main" val="1039060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23078097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dirty="0"/>
          </a:p>
        </p:txBody>
      </p:sp>
    </p:spTree>
    <p:extLst>
      <p:ext uri="{BB962C8B-B14F-4D97-AF65-F5344CB8AC3E}">
        <p14:creationId xmlns:p14="http://schemas.microsoft.com/office/powerpoint/2010/main" val="3157538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dirty="0"/>
          </a:p>
        </p:txBody>
      </p:sp>
    </p:spTree>
    <p:extLst>
      <p:ext uri="{BB962C8B-B14F-4D97-AF65-F5344CB8AC3E}">
        <p14:creationId xmlns:p14="http://schemas.microsoft.com/office/powerpoint/2010/main" val="1138628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13</a:t>
            </a:fld>
            <a:endParaRPr lang="en-US" dirty="0"/>
          </a:p>
        </p:txBody>
      </p:sp>
    </p:spTree>
    <p:extLst>
      <p:ext uri="{BB962C8B-B14F-4D97-AF65-F5344CB8AC3E}">
        <p14:creationId xmlns:p14="http://schemas.microsoft.com/office/powerpoint/2010/main" val="948765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14</a:t>
            </a:fld>
            <a:endParaRPr lang="en-US" dirty="0"/>
          </a:p>
        </p:txBody>
      </p:sp>
    </p:spTree>
    <p:extLst>
      <p:ext uri="{BB962C8B-B14F-4D97-AF65-F5344CB8AC3E}">
        <p14:creationId xmlns:p14="http://schemas.microsoft.com/office/powerpoint/2010/main" val="2775687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15</a:t>
            </a:fld>
            <a:endParaRPr lang="en-US" dirty="0"/>
          </a:p>
        </p:txBody>
      </p:sp>
    </p:spTree>
    <p:extLst>
      <p:ext uri="{BB962C8B-B14F-4D97-AF65-F5344CB8AC3E}">
        <p14:creationId xmlns:p14="http://schemas.microsoft.com/office/powerpoint/2010/main" val="2868252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16</a:t>
            </a:fld>
            <a:endParaRPr lang="en-US" dirty="0"/>
          </a:p>
        </p:txBody>
      </p:sp>
    </p:spTree>
    <p:extLst>
      <p:ext uri="{BB962C8B-B14F-4D97-AF65-F5344CB8AC3E}">
        <p14:creationId xmlns:p14="http://schemas.microsoft.com/office/powerpoint/2010/main" val="1321513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17</a:t>
            </a:fld>
            <a:endParaRPr lang="en-US" dirty="0"/>
          </a:p>
        </p:txBody>
      </p:sp>
    </p:spTree>
    <p:extLst>
      <p:ext uri="{BB962C8B-B14F-4D97-AF65-F5344CB8AC3E}">
        <p14:creationId xmlns:p14="http://schemas.microsoft.com/office/powerpoint/2010/main" val="3134942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2269747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199458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dirty="0"/>
          </a:p>
        </p:txBody>
      </p:sp>
    </p:spTree>
    <p:extLst>
      <p:ext uri="{BB962C8B-B14F-4D97-AF65-F5344CB8AC3E}">
        <p14:creationId xmlns:p14="http://schemas.microsoft.com/office/powerpoint/2010/main" val="3793073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dirty="0"/>
          </a:p>
        </p:txBody>
      </p:sp>
    </p:spTree>
    <p:extLst>
      <p:ext uri="{BB962C8B-B14F-4D97-AF65-F5344CB8AC3E}">
        <p14:creationId xmlns:p14="http://schemas.microsoft.com/office/powerpoint/2010/main" val="417275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dirty="0"/>
          </a:p>
        </p:txBody>
      </p:sp>
    </p:spTree>
    <p:extLst>
      <p:ext uri="{BB962C8B-B14F-4D97-AF65-F5344CB8AC3E}">
        <p14:creationId xmlns:p14="http://schemas.microsoft.com/office/powerpoint/2010/main" val="3522509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dirty="0"/>
          </a:p>
        </p:txBody>
      </p:sp>
    </p:spTree>
    <p:extLst>
      <p:ext uri="{BB962C8B-B14F-4D97-AF65-F5344CB8AC3E}">
        <p14:creationId xmlns:p14="http://schemas.microsoft.com/office/powerpoint/2010/main" val="2214573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dirty="0"/>
          </a:p>
        </p:txBody>
      </p:sp>
    </p:spTree>
    <p:extLst>
      <p:ext uri="{BB962C8B-B14F-4D97-AF65-F5344CB8AC3E}">
        <p14:creationId xmlns:p14="http://schemas.microsoft.com/office/powerpoint/2010/main" val="3251796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2731327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68E4-DD80-4557-99CC-51C1B1A8BF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3BFA4E-4FE0-47AE-BD1A-D6FF1C907E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1846A5-B40F-45B4-A891-E057850793B1}"/>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5" name="Footer Placeholder 4">
            <a:extLst>
              <a:ext uri="{FF2B5EF4-FFF2-40B4-BE49-F238E27FC236}">
                <a16:creationId xmlns:a16="http://schemas.microsoft.com/office/drawing/2014/main" id="{CC5C4202-8EFE-4E7A-8A5A-1959BFDEB5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69E075-A231-47EC-BB8B-67A9238C27F4}"/>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2281219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E2BAF-505E-44AC-99CF-6E56C97936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9CE96A-B472-41C3-8A12-D01337965C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4D13A2-96D6-4E71-8DE4-21482B9AEA2A}"/>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5" name="Footer Placeholder 4">
            <a:extLst>
              <a:ext uri="{FF2B5EF4-FFF2-40B4-BE49-F238E27FC236}">
                <a16:creationId xmlns:a16="http://schemas.microsoft.com/office/drawing/2014/main" id="{E535CC76-EBAE-4BD8-8756-17FE08509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39956-A199-4D94-9617-34E9288A3EE1}"/>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1937240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2FDD48-91A0-4F98-A94B-97C13D9380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FCC828-D9F9-43D8-9029-106E9624D05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9F4B30-1246-41F1-8A31-7B05F46C1067}"/>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5" name="Footer Placeholder 4">
            <a:extLst>
              <a:ext uri="{FF2B5EF4-FFF2-40B4-BE49-F238E27FC236}">
                <a16:creationId xmlns:a16="http://schemas.microsoft.com/office/drawing/2014/main" id="{3D245A57-4329-42AC-BC8D-C73D699029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4853EF-6618-4070-A9CE-EFC8084F56E8}"/>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2003778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5BE0E-F697-4135-84BB-BC7200F450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35CE7E-1567-40CB-8283-10282147B2A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F3D21-78B9-43FD-8469-F60AE1A09D59}"/>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5" name="Footer Placeholder 4">
            <a:extLst>
              <a:ext uri="{FF2B5EF4-FFF2-40B4-BE49-F238E27FC236}">
                <a16:creationId xmlns:a16="http://schemas.microsoft.com/office/drawing/2014/main" id="{553ECF99-B27E-4F81-838A-E56B73086E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DA432F-005D-4837-8E94-B537BF7F04FC}"/>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1523655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DE15D-78A7-43BC-9963-B02EC9E884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96E959-86AC-4ED7-A996-FE0394B8D8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C04B471-6943-4F20-888C-D1F10C270951}"/>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5" name="Footer Placeholder 4">
            <a:extLst>
              <a:ext uri="{FF2B5EF4-FFF2-40B4-BE49-F238E27FC236}">
                <a16:creationId xmlns:a16="http://schemas.microsoft.com/office/drawing/2014/main" id="{A518E346-6649-43C5-9FCC-FB7290571C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FB42A3-3BD8-4CB9-9ECA-4E63B360F30B}"/>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223755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E2AB3-5F11-418B-BCFE-5AA9EAEC36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BC4E8B-2EC4-49F6-B69B-FCE0164954D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08C1A1-6116-4696-BBC1-942B1CFEDDD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F8BBAB-9D5E-4D08-97C0-E2BA9E66DFE8}"/>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6" name="Footer Placeholder 5">
            <a:extLst>
              <a:ext uri="{FF2B5EF4-FFF2-40B4-BE49-F238E27FC236}">
                <a16:creationId xmlns:a16="http://schemas.microsoft.com/office/drawing/2014/main" id="{F23EF258-7F37-47C2-87A3-3C00E4D96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BA8FC6-084D-451C-981B-DA97BC605599}"/>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84368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1F414-EF9E-4CF3-B94B-E4E89A6AF3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5B54C4-CA75-4D44-BB73-267C380C34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7CB033B-F27F-42DD-9E76-03ACA1F696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7514CA-42D8-407C-A2E6-D54A461369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86F317F-652D-4D72-A460-917C0CEDB39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882541-3468-4BA7-8C1C-A8CAAB240B17}"/>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8" name="Footer Placeholder 7">
            <a:extLst>
              <a:ext uri="{FF2B5EF4-FFF2-40B4-BE49-F238E27FC236}">
                <a16:creationId xmlns:a16="http://schemas.microsoft.com/office/drawing/2014/main" id="{8F97B435-334B-49B0-AC90-4E3A808425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DCF381-9F98-4781-9B60-DDBDC9237A85}"/>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3797745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8D406-05E0-40CA-BAAB-492683D19B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BD80F2-C48A-4E23-9465-5E4840DB9E5E}"/>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4" name="Footer Placeholder 3">
            <a:extLst>
              <a:ext uri="{FF2B5EF4-FFF2-40B4-BE49-F238E27FC236}">
                <a16:creationId xmlns:a16="http://schemas.microsoft.com/office/drawing/2014/main" id="{79D7CA45-CDCC-4944-BC89-6CBA20B559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3FEDBF-AD77-4F62-8F12-4EA4BD738A6D}"/>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764484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2D9635-C5CA-4AD3-BDC5-EF00A09FBDE9}"/>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3" name="Footer Placeholder 2">
            <a:extLst>
              <a:ext uri="{FF2B5EF4-FFF2-40B4-BE49-F238E27FC236}">
                <a16:creationId xmlns:a16="http://schemas.microsoft.com/office/drawing/2014/main" id="{98817E88-443B-4361-8EEB-5C61A68FEA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07DC6D-1E21-48D6-83E1-3511C014F7A0}"/>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1864561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BD578-B379-4361-89EE-11117FE25F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55EE24-54EA-4218-AE67-473D9CA580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FACFA8-54B5-4F53-83E0-430345F1B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6874343-F975-4AC9-8428-25D01C3DCC72}"/>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6" name="Footer Placeholder 5">
            <a:extLst>
              <a:ext uri="{FF2B5EF4-FFF2-40B4-BE49-F238E27FC236}">
                <a16:creationId xmlns:a16="http://schemas.microsoft.com/office/drawing/2014/main" id="{5B583778-D863-458A-8BDA-E66BE6222B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714667-F810-4FE9-9793-5403C20A3F2E}"/>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189430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2752E-32CB-4AC5-9438-F005F78F7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49635D-7F6C-4EE5-B4E6-C6D419EB42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869879-C424-45A8-81EA-35FA1B7EE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C2BA10-0164-4D66-AFFA-1E37B21B0B4E}"/>
              </a:ext>
            </a:extLst>
          </p:cNvPr>
          <p:cNvSpPr>
            <a:spLocks noGrp="1"/>
          </p:cNvSpPr>
          <p:nvPr>
            <p:ph type="dt" sz="half" idx="10"/>
          </p:nvPr>
        </p:nvSpPr>
        <p:spPr/>
        <p:txBody>
          <a:bodyPr/>
          <a:lstStyle/>
          <a:p>
            <a:fld id="{8AD69FAA-294E-4E78-95B5-9949E89CA15B}" type="datetimeFigureOut">
              <a:rPr lang="en-US" smtClean="0"/>
              <a:t>2/24/2019</a:t>
            </a:fld>
            <a:endParaRPr lang="en-US"/>
          </a:p>
        </p:txBody>
      </p:sp>
      <p:sp>
        <p:nvSpPr>
          <p:cNvPr id="6" name="Footer Placeholder 5">
            <a:extLst>
              <a:ext uri="{FF2B5EF4-FFF2-40B4-BE49-F238E27FC236}">
                <a16:creationId xmlns:a16="http://schemas.microsoft.com/office/drawing/2014/main" id="{DDA5531F-EEAF-4C40-B068-893A6317BF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B8948D-49F0-4AED-8475-0653D46BA14D}"/>
              </a:ext>
            </a:extLst>
          </p:cNvPr>
          <p:cNvSpPr>
            <a:spLocks noGrp="1"/>
          </p:cNvSpPr>
          <p:nvPr>
            <p:ph type="sldNum" sz="quarter" idx="12"/>
          </p:nvPr>
        </p:nvSpPr>
        <p:spPr/>
        <p:txBody>
          <a:bodyPr/>
          <a:lstStyle/>
          <a:p>
            <a:fld id="{878D504E-6979-482C-B428-55038D73B8F9}" type="slidenum">
              <a:rPr lang="en-US" smtClean="0"/>
              <a:t>‹#›</a:t>
            </a:fld>
            <a:endParaRPr lang="en-US"/>
          </a:p>
        </p:txBody>
      </p:sp>
    </p:spTree>
    <p:extLst>
      <p:ext uri="{BB962C8B-B14F-4D97-AF65-F5344CB8AC3E}">
        <p14:creationId xmlns:p14="http://schemas.microsoft.com/office/powerpoint/2010/main" val="3614546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71CECD-6350-4EBA-8580-EE565A9B42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E295955-7F8C-4CF5-9FB5-4C9F066381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2C6641-B7DB-4239-BFB3-7F7B5B6A64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D69FAA-294E-4E78-95B5-9949E89CA15B}" type="datetimeFigureOut">
              <a:rPr lang="en-US" smtClean="0"/>
              <a:t>2/24/2019</a:t>
            </a:fld>
            <a:endParaRPr lang="en-US"/>
          </a:p>
        </p:txBody>
      </p:sp>
      <p:sp>
        <p:nvSpPr>
          <p:cNvPr id="5" name="Footer Placeholder 4">
            <a:extLst>
              <a:ext uri="{FF2B5EF4-FFF2-40B4-BE49-F238E27FC236}">
                <a16:creationId xmlns:a16="http://schemas.microsoft.com/office/drawing/2014/main" id="{79262E45-CEFF-4873-BB3A-D633E7CD78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F135F4-FE9D-4709-B589-1814DFD7E2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D504E-6979-482C-B428-55038D73B8F9}" type="slidenum">
              <a:rPr lang="en-US" smtClean="0"/>
              <a:t>‹#›</a:t>
            </a:fld>
            <a:endParaRPr lang="en-US"/>
          </a:p>
        </p:txBody>
      </p:sp>
    </p:spTree>
    <p:extLst>
      <p:ext uri="{BB962C8B-B14F-4D97-AF65-F5344CB8AC3E}">
        <p14:creationId xmlns:p14="http://schemas.microsoft.com/office/powerpoint/2010/main" val="1718766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February 24, 2019</a:t>
            </a:r>
          </a:p>
        </p:txBody>
      </p:sp>
    </p:spTree>
    <p:extLst>
      <p:ext uri="{BB962C8B-B14F-4D97-AF65-F5344CB8AC3E}">
        <p14:creationId xmlns:p14="http://schemas.microsoft.com/office/powerpoint/2010/main" val="2469458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1 Timothy 2:1 - 4</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5909310"/>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Titus was written between 1 Timothy and 2 Timothy. It is further evidence that shows Paul had not abandoned what we call Reformed Soteriology.</a:t>
            </a:r>
          </a:p>
          <a:p>
            <a:pPr>
              <a:lnSpc>
                <a:spcPct val="150000"/>
              </a:lnSpc>
            </a:pPr>
            <a:r>
              <a:rPr lang="en-US" sz="2800" dirty="0"/>
              <a:t>Paul, a servant of God and an apostle of Jesus Christ, for the sake of the faith of God's elect and their knowledge of the truth, which accords with godliness, in hope of eternal life, which God, who never lies, promised before the ages began and at the proper time manifested in his word through the preaching with which I have been entrusted by the command of God our Savior;  Titus 1:1 – 3)</a:t>
            </a:r>
          </a:p>
          <a:p>
            <a:pPr marL="457200" indent="-457200">
              <a:buFont typeface="Arial" panose="020B0604020202020204" pitchFamily="34" charset="0"/>
              <a:buChar char="•"/>
            </a:pPr>
            <a:endParaRPr lang="en-US" sz="2800" dirty="0">
              <a:solidFill>
                <a:srgbClr val="0070C0"/>
              </a:solidFill>
            </a:endParaRPr>
          </a:p>
          <a:p>
            <a:pPr marL="457200" indent="-457200">
              <a:buFont typeface="Arial" panose="020B0604020202020204" pitchFamily="34" charset="0"/>
              <a:buChar char="•"/>
            </a:pPr>
            <a:endParaRPr lang="en-US" sz="2800" dirty="0">
              <a:solidFill>
                <a:srgbClr val="0070C0"/>
              </a:solidFill>
            </a:endParaRPr>
          </a:p>
          <a:p>
            <a:pPr marL="457200" indent="-457200">
              <a:buFont typeface="Arial" panose="020B0604020202020204" pitchFamily="34" charset="0"/>
              <a:buChar char="•"/>
            </a:pPr>
            <a:r>
              <a:rPr lang="en-US" sz="2800" dirty="0">
                <a:solidFill>
                  <a:srgbClr val="0070C0"/>
                </a:solidFill>
              </a:rPr>
              <a:t>Titus 3:3 – 7 summarizes all five of the Doctrines of Grace.</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1661268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1 Timothy 2:1 - 4</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5196166"/>
          </a:xfrm>
          <a:prstGeom prst="rect">
            <a:avLst/>
          </a:prstGeom>
          <a:solidFill>
            <a:srgbClr val="FFFFCC"/>
          </a:solidFill>
        </p:spPr>
        <p:txBody>
          <a:bodyPr wrap="square">
            <a:spAutoFit/>
          </a:bodyPr>
          <a:lstStyle/>
          <a:p>
            <a:pPr>
              <a:lnSpc>
                <a:spcPct val="150000"/>
              </a:lnSpc>
            </a:pPr>
            <a:r>
              <a:rPr lang="en-US" sz="2800" dirty="0">
                <a:solidFill>
                  <a:srgbClr val="FF0000"/>
                </a:solidFill>
              </a:rPr>
              <a:t>For we ourselves were once foolish</a:t>
            </a:r>
            <a:r>
              <a:rPr lang="en-US" sz="2800" dirty="0"/>
              <a:t>, </a:t>
            </a:r>
            <a:r>
              <a:rPr lang="en-US" sz="2800" dirty="0">
                <a:solidFill>
                  <a:srgbClr val="FF0000"/>
                </a:solidFill>
              </a:rPr>
              <a:t>disobedient</a:t>
            </a:r>
            <a:r>
              <a:rPr lang="en-US" sz="2800" dirty="0"/>
              <a:t>, </a:t>
            </a:r>
            <a:r>
              <a:rPr lang="en-US" sz="2800" dirty="0">
                <a:solidFill>
                  <a:srgbClr val="FF0000"/>
                </a:solidFill>
              </a:rPr>
              <a:t>led astray</a:t>
            </a:r>
            <a:r>
              <a:rPr lang="en-US" sz="2800" dirty="0"/>
              <a:t>, </a:t>
            </a:r>
            <a:r>
              <a:rPr lang="en-US" sz="2800" dirty="0">
                <a:solidFill>
                  <a:srgbClr val="FF0000"/>
                </a:solidFill>
              </a:rPr>
              <a:t>slaves to various passions and pleasures, passing our days in malice and envy, hated by others and hating one another.</a:t>
            </a:r>
            <a:r>
              <a:rPr lang="en-US" sz="2800" dirty="0"/>
              <a:t> But when the goodness and loving kindness of God our Savior appeared, </a:t>
            </a:r>
            <a:r>
              <a:rPr lang="en-US" sz="2800" dirty="0">
                <a:solidFill>
                  <a:srgbClr val="FF0000"/>
                </a:solidFill>
              </a:rPr>
              <a:t>he saved </a:t>
            </a:r>
            <a:r>
              <a:rPr lang="en-US" sz="2800" dirty="0"/>
              <a:t>us, not because of works done by us in righteousness, but according to </a:t>
            </a:r>
            <a:r>
              <a:rPr lang="en-US" sz="2800" dirty="0">
                <a:solidFill>
                  <a:srgbClr val="FF0000"/>
                </a:solidFill>
              </a:rPr>
              <a:t>his own mercy</a:t>
            </a:r>
            <a:r>
              <a:rPr lang="en-US" sz="2800" dirty="0"/>
              <a:t>, by the washing of </a:t>
            </a:r>
            <a:r>
              <a:rPr lang="en-US" sz="2800" dirty="0">
                <a:solidFill>
                  <a:srgbClr val="FF0000"/>
                </a:solidFill>
              </a:rPr>
              <a:t>regeneration</a:t>
            </a:r>
            <a:r>
              <a:rPr lang="en-US" sz="2800" dirty="0"/>
              <a:t> and renewal of the Holy Spirit whom he poured out on us richly through Jesus Christ our Savior,  so that being </a:t>
            </a:r>
            <a:r>
              <a:rPr lang="en-US" sz="2800" dirty="0">
                <a:solidFill>
                  <a:srgbClr val="FF0000"/>
                </a:solidFill>
              </a:rPr>
              <a:t>justified by his grace </a:t>
            </a:r>
            <a:r>
              <a:rPr lang="en-US" sz="2800" dirty="0"/>
              <a:t>we might become</a:t>
            </a:r>
            <a:r>
              <a:rPr lang="en-US" sz="2800" dirty="0">
                <a:solidFill>
                  <a:srgbClr val="FF0000"/>
                </a:solidFill>
              </a:rPr>
              <a:t> heirs according to the hope of eternal life. </a:t>
            </a:r>
            <a:r>
              <a:rPr lang="en-US" sz="2800" dirty="0">
                <a:solidFill>
                  <a:srgbClr val="0070C0"/>
                </a:solidFill>
              </a:rPr>
              <a:t> </a:t>
            </a:r>
            <a:r>
              <a:rPr lang="en-US" sz="2800" dirty="0"/>
              <a:t>(Titus 3:3 – 7) </a:t>
            </a:r>
          </a:p>
        </p:txBody>
      </p:sp>
    </p:spTree>
    <p:extLst>
      <p:ext uri="{BB962C8B-B14F-4D97-AF65-F5344CB8AC3E}">
        <p14:creationId xmlns:p14="http://schemas.microsoft.com/office/powerpoint/2010/main" val="3203463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2 Peter 3:9</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5693866"/>
          </a:xfrm>
          <a:prstGeom prst="rect">
            <a:avLst/>
          </a:prstGeom>
          <a:solidFill>
            <a:srgbClr val="FFFFCC"/>
          </a:solidFill>
        </p:spPr>
        <p:txBody>
          <a:bodyPr wrap="square">
            <a:spAutoFit/>
          </a:bodyPr>
          <a:lstStyle/>
          <a:p>
            <a:r>
              <a:rPr lang="en-US" sz="2800" dirty="0"/>
              <a:t>The Lord is not slow to fulfill his promise as some count slowness, but is patient toward you, not wishing that any should perish, but that all should reach repentance. (2 Peter 3:9)</a:t>
            </a:r>
          </a:p>
          <a:p>
            <a:endParaRPr lang="en-US" sz="2800" dirty="0">
              <a:solidFill>
                <a:srgbClr val="0070C0"/>
              </a:solidFill>
            </a:endParaRPr>
          </a:p>
          <a:p>
            <a:pPr marL="457200" indent="-457200">
              <a:buFont typeface="Arial" panose="020B0604020202020204" pitchFamily="34" charset="0"/>
              <a:buChar char="•"/>
            </a:pPr>
            <a:r>
              <a:rPr lang="en-US" sz="2800" dirty="0">
                <a:solidFill>
                  <a:srgbClr val="0070C0"/>
                </a:solidFill>
              </a:rPr>
              <a:t>The same argument can be made for 2 Peter 3:9 that the “all” applies not to each and every person throughout history, but to the elect men and women, from all nations, cultures, races, walks of lives, professions and the like. </a:t>
            </a:r>
          </a:p>
          <a:p>
            <a:pPr marL="457200" indent="-457200">
              <a:lnSpc>
                <a:spcPct val="150000"/>
              </a:lnSpc>
              <a:buFont typeface="Arial" panose="020B0604020202020204" pitchFamily="34" charset="0"/>
              <a:buChar char="•"/>
            </a:pPr>
            <a:r>
              <a:rPr lang="en-US" sz="2800" dirty="0">
                <a:solidFill>
                  <a:srgbClr val="0070C0"/>
                </a:solidFill>
              </a:rPr>
              <a:t>The case in 2 Peter 3:9 is strong because:</a:t>
            </a:r>
          </a:p>
          <a:p>
            <a:pPr marL="914400" lvl="1" indent="-457200">
              <a:lnSpc>
                <a:spcPct val="150000"/>
              </a:lnSpc>
              <a:buFont typeface="Arial" panose="020B0604020202020204" pitchFamily="34" charset="0"/>
              <a:buChar char="•"/>
            </a:pPr>
            <a:r>
              <a:rPr lang="en-US" sz="2800" dirty="0">
                <a:solidFill>
                  <a:srgbClr val="0070C0"/>
                </a:solidFill>
              </a:rPr>
              <a:t>1 Peter is addressed to the “elect exiles,” not every exile.</a:t>
            </a:r>
          </a:p>
          <a:p>
            <a:pPr lvl="1"/>
            <a:r>
              <a:rPr lang="en-US" sz="2800" dirty="0"/>
              <a:t>Peter, an apostle of Jesus Christ, To those who are elect exiles of the dispersion in Pontus, Galatia, Cappadocia, Asia, and Bithynia, (1 Peter 1:1)</a:t>
            </a:r>
          </a:p>
          <a:p>
            <a:pPr lvl="1"/>
            <a:endParaRPr lang="en-US" sz="2800" dirty="0"/>
          </a:p>
        </p:txBody>
      </p:sp>
    </p:spTree>
    <p:extLst>
      <p:ext uri="{BB962C8B-B14F-4D97-AF65-F5344CB8AC3E}">
        <p14:creationId xmlns:p14="http://schemas.microsoft.com/office/powerpoint/2010/main" val="2036296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2 Peter 3:9</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4118948"/>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The elect exiles probably include Gentiles: </a:t>
            </a:r>
          </a:p>
          <a:p>
            <a:pPr lvl="1"/>
            <a:r>
              <a:rPr lang="en-US" sz="2800" dirty="0"/>
              <a:t>And Saul approved of his execution. And there arose on that day a great persecution against the church in Jerusalem, and they were all scattered throughout the regions of Judea and Samaria, except the apostles. (Acts 8:1)</a:t>
            </a:r>
          </a:p>
          <a:p>
            <a:pPr lvl="1"/>
            <a:endParaRPr lang="en-US" sz="2800" dirty="0">
              <a:solidFill>
                <a:srgbClr val="0070C0"/>
              </a:solidFill>
            </a:endParaRPr>
          </a:p>
          <a:p>
            <a:pPr lvl="1"/>
            <a:r>
              <a:rPr lang="en-US" sz="2800" dirty="0">
                <a:solidFill>
                  <a:srgbClr val="0070C0"/>
                </a:solidFill>
              </a:rPr>
              <a:t>In Acts 2:9 -10 a similar list of peoples from Asia heard Peter’s sermon at Pentecost. Acts 2:11 begins with </a:t>
            </a:r>
            <a:r>
              <a:rPr lang="en-US" sz="2800" dirty="0"/>
              <a:t>both Jews and proselytes (namely Gentile converts).</a:t>
            </a:r>
          </a:p>
          <a:p>
            <a:pPr>
              <a:lnSpc>
                <a:spcPct val="150000"/>
              </a:lnSpc>
            </a:pPr>
            <a:endParaRPr lang="en-US" sz="2800" dirty="0">
              <a:solidFill>
                <a:srgbClr val="0070C0"/>
              </a:solidFill>
            </a:endParaRPr>
          </a:p>
        </p:txBody>
      </p:sp>
    </p:spTree>
    <p:extLst>
      <p:ext uri="{BB962C8B-B14F-4D97-AF65-F5344CB8AC3E}">
        <p14:creationId xmlns:p14="http://schemas.microsoft.com/office/powerpoint/2010/main" val="1995335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2 Peter 3:9</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5047536"/>
          </a:xfrm>
          <a:prstGeom prst="rect">
            <a:avLst/>
          </a:prstGeom>
          <a:solidFill>
            <a:srgbClr val="FFFFCC"/>
          </a:solidFill>
        </p:spPr>
        <p:txBody>
          <a:bodyPr wrap="square">
            <a:spAutoFit/>
          </a:bodyPr>
          <a:lstStyle/>
          <a:p>
            <a:pPr marL="457200" indent="-457200">
              <a:lnSpc>
                <a:spcPct val="150000"/>
              </a:lnSpc>
              <a:buFont typeface="Arial" panose="020B0604020202020204" pitchFamily="34" charset="0"/>
              <a:buChar char="•"/>
            </a:pPr>
            <a:r>
              <a:rPr lang="en-US" sz="2800" b="1" dirty="0">
                <a:solidFill>
                  <a:srgbClr val="0070C0"/>
                </a:solidFill>
              </a:rPr>
              <a:t>It is very hard to believe Peter changed his mind about his soteriology.</a:t>
            </a:r>
          </a:p>
          <a:p>
            <a:pPr>
              <a:lnSpc>
                <a:spcPct val="150000"/>
              </a:lnSpc>
            </a:pPr>
            <a:r>
              <a:rPr lang="en-US" sz="2800" dirty="0"/>
              <a:t>Blessed be the God and Father of our Lord </a:t>
            </a:r>
            <a:r>
              <a:rPr lang="en-US" sz="2800" u="sng" dirty="0"/>
              <a:t>Jesus</a:t>
            </a:r>
            <a:r>
              <a:rPr lang="en-US" sz="2800" dirty="0"/>
              <a:t> Christ! According to his great mercy, </a:t>
            </a:r>
            <a:r>
              <a:rPr lang="en-US" sz="2800" dirty="0">
                <a:solidFill>
                  <a:srgbClr val="FF0000"/>
                </a:solidFill>
              </a:rPr>
              <a:t>he has caused us to be born again </a:t>
            </a:r>
            <a:r>
              <a:rPr lang="en-US" sz="2800" dirty="0"/>
              <a:t>to a living hope through the resurrection of Jesus Christ from the dead,  to an </a:t>
            </a:r>
            <a:r>
              <a:rPr lang="en-US" sz="2800" dirty="0">
                <a:solidFill>
                  <a:srgbClr val="FF0000"/>
                </a:solidFill>
              </a:rPr>
              <a:t>inheritance that is imperishable</a:t>
            </a:r>
            <a:r>
              <a:rPr lang="en-US" sz="2800" dirty="0"/>
              <a:t>, undefiled, and unfading, kept in heaven for you,  </a:t>
            </a:r>
            <a:r>
              <a:rPr lang="en-US" sz="2800" dirty="0">
                <a:solidFill>
                  <a:srgbClr val="0070C0"/>
                </a:solidFill>
              </a:rPr>
              <a:t>who by God's power are being guarded through faith for a salvation ready to be revealed in the last time.</a:t>
            </a:r>
            <a:r>
              <a:rPr lang="en-US" sz="2800" dirty="0"/>
              <a:t> (1 Peter 1:3 – 5)</a:t>
            </a:r>
          </a:p>
          <a:p>
            <a:pPr lvl="1"/>
            <a:endParaRPr lang="en-US" sz="2800" dirty="0">
              <a:solidFill>
                <a:srgbClr val="0070C0"/>
              </a:solidFill>
            </a:endParaRPr>
          </a:p>
        </p:txBody>
      </p:sp>
    </p:spTree>
    <p:extLst>
      <p:ext uri="{BB962C8B-B14F-4D97-AF65-F5344CB8AC3E}">
        <p14:creationId xmlns:p14="http://schemas.microsoft.com/office/powerpoint/2010/main" val="2356949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2 Peter 3:9</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6124754"/>
          </a:xfrm>
          <a:prstGeom prst="rect">
            <a:avLst/>
          </a:prstGeom>
          <a:solidFill>
            <a:srgbClr val="FFFFCC"/>
          </a:solidFill>
        </p:spPr>
        <p:txBody>
          <a:bodyPr wrap="square">
            <a:spAutoFit/>
          </a:bodyPr>
          <a:lstStyle/>
          <a:p>
            <a:pPr marL="457200" indent="-457200">
              <a:lnSpc>
                <a:spcPct val="150000"/>
              </a:lnSpc>
              <a:buFont typeface="Arial" panose="020B0604020202020204" pitchFamily="34" charset="0"/>
              <a:buChar char="•"/>
            </a:pPr>
            <a:r>
              <a:rPr lang="en-US" sz="2800" dirty="0">
                <a:solidFill>
                  <a:srgbClr val="0070C0"/>
                </a:solidFill>
              </a:rPr>
              <a:t>1 Peter also builds on the “elect exiles” concept in 1 Peter 2:9 by speaking in “Reformed” terminology about </a:t>
            </a:r>
            <a:r>
              <a:rPr lang="en-US" sz="2800" b="1" dirty="0">
                <a:solidFill>
                  <a:srgbClr val="FF0000"/>
                </a:solidFill>
              </a:rPr>
              <a:t>election</a:t>
            </a:r>
            <a:r>
              <a:rPr lang="en-US" sz="2800" dirty="0">
                <a:solidFill>
                  <a:srgbClr val="0070C0"/>
                </a:solidFill>
              </a:rPr>
              <a:t>, </a:t>
            </a:r>
            <a:r>
              <a:rPr lang="en-US" sz="2800" b="1" dirty="0">
                <a:solidFill>
                  <a:srgbClr val="7030A0"/>
                </a:solidFill>
              </a:rPr>
              <a:t>glorifying God </a:t>
            </a:r>
            <a:r>
              <a:rPr lang="en-US" sz="2800" dirty="0">
                <a:solidFill>
                  <a:srgbClr val="0070C0"/>
                </a:solidFill>
              </a:rPr>
              <a:t>and </a:t>
            </a:r>
            <a:r>
              <a:rPr lang="en-US" sz="2800" b="1" dirty="0">
                <a:solidFill>
                  <a:srgbClr val="009900"/>
                </a:solidFill>
              </a:rPr>
              <a:t>calling</a:t>
            </a:r>
            <a:r>
              <a:rPr lang="en-US" sz="2800" dirty="0">
                <a:solidFill>
                  <a:srgbClr val="0070C0"/>
                </a:solidFill>
              </a:rPr>
              <a:t> which supports the idea that not everyone in the “exile” group was elect.</a:t>
            </a:r>
          </a:p>
          <a:p>
            <a:endParaRPr lang="en-US" sz="2800" dirty="0"/>
          </a:p>
          <a:p>
            <a:pPr>
              <a:lnSpc>
                <a:spcPct val="150000"/>
              </a:lnSpc>
            </a:pPr>
            <a:r>
              <a:rPr lang="en-US" sz="2800" dirty="0"/>
              <a:t>But you are a </a:t>
            </a:r>
            <a:r>
              <a:rPr lang="en-US" sz="2800" b="1" dirty="0">
                <a:solidFill>
                  <a:srgbClr val="FF0000"/>
                </a:solidFill>
              </a:rPr>
              <a:t>chosen race</a:t>
            </a:r>
            <a:r>
              <a:rPr lang="en-US" sz="2800" dirty="0"/>
              <a:t>, a royal priesthood, a holy nation, a </a:t>
            </a:r>
            <a:r>
              <a:rPr lang="en-US" sz="2800" b="1" dirty="0">
                <a:solidFill>
                  <a:srgbClr val="FF0000"/>
                </a:solidFill>
              </a:rPr>
              <a:t>people for his own possession</a:t>
            </a:r>
            <a:r>
              <a:rPr lang="en-US" sz="2800" dirty="0"/>
              <a:t>, that </a:t>
            </a:r>
            <a:r>
              <a:rPr lang="en-US" sz="2800" b="1" dirty="0">
                <a:solidFill>
                  <a:srgbClr val="7030A0"/>
                </a:solidFill>
              </a:rPr>
              <a:t>you may proclaim the excellencies of him </a:t>
            </a:r>
            <a:r>
              <a:rPr lang="en-US" sz="2800" dirty="0"/>
              <a:t>who </a:t>
            </a:r>
            <a:r>
              <a:rPr lang="en-US" sz="2800" b="1" dirty="0">
                <a:solidFill>
                  <a:srgbClr val="009900"/>
                </a:solidFill>
              </a:rPr>
              <a:t>called</a:t>
            </a:r>
            <a:r>
              <a:rPr lang="en-US" sz="2800" dirty="0"/>
              <a:t> you out of darkness into his marvelous light.  Once you were not a people, but now you are God's people; once you had not received mercy, but now you have received mercy. (1 Peter 2:9 – 10)</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849587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2 Peter 3:9</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5693866"/>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Therefore, either Peter changed his theology between writing 1 Peter and 2 Peter or else the “all” in 2 Peter 3:9 refers to the elect and not each and every person. </a:t>
            </a:r>
          </a:p>
          <a:p>
            <a:r>
              <a:rPr lang="en-US" sz="2800" dirty="0">
                <a:solidFill>
                  <a:srgbClr val="0070C0"/>
                </a:solidFill>
              </a:rPr>
              <a:t>This explains why</a:t>
            </a:r>
          </a:p>
          <a:p>
            <a:pPr lvl="1"/>
            <a:r>
              <a:rPr lang="en-US" sz="2800" dirty="0"/>
              <a:t>The Lord is not slow to fulfill his promise as some count slowness, but is patient toward you, not wishing that any should perish, but that all should reach repentance. (2 Peter 3:9)</a:t>
            </a:r>
          </a:p>
          <a:p>
            <a:pPr marL="457200" indent="-457200">
              <a:buFont typeface="Arial" panose="020B0604020202020204" pitchFamily="34" charset="0"/>
              <a:buChar char="•"/>
            </a:pPr>
            <a:endParaRPr lang="en-US" sz="2800" dirty="0">
              <a:solidFill>
                <a:srgbClr val="0070C0"/>
              </a:solidFill>
            </a:endParaRPr>
          </a:p>
          <a:p>
            <a:pPr marL="457200" indent="-457200">
              <a:buFont typeface="Arial" panose="020B0604020202020204" pitchFamily="34" charset="0"/>
              <a:buChar char="•"/>
            </a:pPr>
            <a:r>
              <a:rPr lang="en-US" sz="2800" dirty="0">
                <a:solidFill>
                  <a:srgbClr val="0070C0"/>
                </a:solidFill>
              </a:rPr>
              <a:t>The ones who will not perish are each and everyone of the elect.</a:t>
            </a:r>
          </a:p>
          <a:p>
            <a:pPr marL="457200" indent="-457200">
              <a:buFont typeface="Arial" panose="020B0604020202020204" pitchFamily="34" charset="0"/>
              <a:buChar char="•"/>
            </a:pPr>
            <a:endParaRPr lang="en-US" sz="2800" dirty="0">
              <a:solidFill>
                <a:srgbClr val="0070C0"/>
              </a:solidFill>
            </a:endParaRPr>
          </a:p>
          <a:p>
            <a:pPr marL="457200" indent="-457200">
              <a:buFont typeface="Arial" panose="020B0604020202020204" pitchFamily="34" charset="0"/>
              <a:buChar char="•"/>
            </a:pPr>
            <a:r>
              <a:rPr lang="en-US" sz="2800" b="1" dirty="0">
                <a:solidFill>
                  <a:srgbClr val="0070C0"/>
                </a:solidFill>
              </a:rPr>
              <a:t>BUT</a:t>
            </a:r>
            <a:r>
              <a:rPr lang="en-US" sz="2800" dirty="0">
                <a:solidFill>
                  <a:srgbClr val="0070C0"/>
                </a:solidFill>
              </a:rPr>
              <a:t> it is also true, as explained previously, that God has a Moral Will and a Sovereign Will, and the Sovereign Will is not necessarily governed by the Moral will.</a:t>
            </a:r>
          </a:p>
        </p:txBody>
      </p:sp>
    </p:spTree>
    <p:extLst>
      <p:ext uri="{BB962C8B-B14F-4D97-AF65-F5344CB8AC3E}">
        <p14:creationId xmlns:p14="http://schemas.microsoft.com/office/powerpoint/2010/main" val="2310049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Summary of the Reformed vs Arminian Debate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5927835"/>
          </a:xfrm>
          <a:solidFill>
            <a:srgbClr val="FFFFCC"/>
          </a:solidFill>
        </p:spPr>
        <p:txBody>
          <a:bodyPr>
            <a:normAutofit/>
          </a:bodyPr>
          <a:lstStyle/>
          <a:p>
            <a:pPr marL="514350" indent="-514350">
              <a:lnSpc>
                <a:spcPct val="100000"/>
              </a:lnSpc>
              <a:buFont typeface="Arial" panose="020B0604020202020204" pitchFamily="34" charset="0"/>
              <a:buAutoNum type="arabicPeriod"/>
            </a:pPr>
            <a:r>
              <a:rPr lang="en-US" dirty="0">
                <a:solidFill>
                  <a:srgbClr val="0070C0"/>
                </a:solidFill>
                <a:cs typeface="Arial" panose="020B0604020202020204" pitchFamily="34" charset="0"/>
              </a:rPr>
              <a:t>Every true believer (the elect) was chosen by God before the foundation of the world by unconditional election.</a:t>
            </a:r>
          </a:p>
          <a:p>
            <a:pPr marL="514350" indent="-514350">
              <a:lnSpc>
                <a:spcPct val="100000"/>
              </a:lnSpc>
              <a:buAutoNum type="arabicPeriod"/>
            </a:pPr>
            <a:r>
              <a:rPr lang="en-US" dirty="0">
                <a:solidFill>
                  <a:srgbClr val="0070C0"/>
                </a:solidFill>
                <a:cs typeface="Arial" panose="020B0604020202020204" pitchFamily="34" charset="0"/>
              </a:rPr>
              <a:t>The  Fall rendered every person morally unable to believe in Jesus unless they are “drawn”/called/regenerated by the Holy Spirit.</a:t>
            </a:r>
          </a:p>
          <a:p>
            <a:pPr marL="514350" indent="-514350">
              <a:lnSpc>
                <a:spcPct val="100000"/>
              </a:lnSpc>
              <a:buAutoNum type="arabicPeriod"/>
            </a:pPr>
            <a:r>
              <a:rPr lang="en-US" dirty="0">
                <a:solidFill>
                  <a:srgbClr val="0070C0"/>
                </a:solidFill>
                <a:cs typeface="Arial" panose="020B0604020202020204" pitchFamily="34" charset="0"/>
              </a:rPr>
              <a:t>Every one of the elect receives the irresistible call of God.</a:t>
            </a:r>
          </a:p>
          <a:p>
            <a:pPr marL="514350" indent="-514350">
              <a:lnSpc>
                <a:spcPct val="100000"/>
              </a:lnSpc>
              <a:buAutoNum type="arabicPeriod"/>
            </a:pPr>
            <a:r>
              <a:rPr lang="en-US" dirty="0">
                <a:solidFill>
                  <a:srgbClr val="0070C0"/>
                </a:solidFill>
                <a:cs typeface="Arial" panose="020B0604020202020204" pitchFamily="34" charset="0"/>
              </a:rPr>
              <a:t>Every one of the elect is justified.</a:t>
            </a:r>
          </a:p>
          <a:p>
            <a:pPr marL="514350" indent="-514350">
              <a:lnSpc>
                <a:spcPct val="100000"/>
              </a:lnSpc>
              <a:buAutoNum type="arabicPeriod"/>
            </a:pPr>
            <a:r>
              <a:rPr lang="en-US" dirty="0">
                <a:solidFill>
                  <a:srgbClr val="0070C0"/>
                </a:solidFill>
                <a:cs typeface="Arial" panose="020B0604020202020204" pitchFamily="34" charset="0"/>
              </a:rPr>
              <a:t>Every one of the elect will be glorified.</a:t>
            </a:r>
          </a:p>
          <a:p>
            <a:pPr marL="514350" indent="-514350">
              <a:lnSpc>
                <a:spcPct val="100000"/>
              </a:lnSpc>
              <a:buAutoNum type="arabicPeriod"/>
            </a:pPr>
            <a:r>
              <a:rPr lang="en-US" dirty="0">
                <a:solidFill>
                  <a:srgbClr val="0070C0"/>
                </a:solidFill>
                <a:cs typeface="Arial" panose="020B0604020202020204" pitchFamily="34" charset="0"/>
              </a:rPr>
              <a:t>Every Arminian who is a true believer is of the elect and the beneficiary of items  1 – 5 above, not based upon their merit because by God’s mercy, grace and love they are/will be glorified despite holding to their soteriology of the superiority of human autonomy over God’s sovereignty.</a:t>
            </a:r>
          </a:p>
          <a:p>
            <a:pPr marL="0" indent="0">
              <a:buNone/>
            </a:pPr>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1013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a:t>
            </a:r>
            <a:r>
              <a:rPr lang="en-US" sz="2800" dirty="0">
                <a:solidFill>
                  <a:srgbClr val="0070C0"/>
                </a:solidFill>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47846" y="945930"/>
            <a:ext cx="11795760" cy="5822731"/>
          </a:xfrm>
          <a:solidFill>
            <a:srgbClr val="FFFFCC"/>
          </a:solidFill>
        </p:spPr>
        <p:txBody>
          <a:bodyPr>
            <a:normAutofit/>
          </a:bodyPr>
          <a:lstStyle/>
          <a:p>
            <a:pPr>
              <a:lnSpc>
                <a:spcPct val="150000"/>
              </a:lnSpc>
            </a:pPr>
            <a:r>
              <a:rPr lang="en-US" dirty="0">
                <a:solidFill>
                  <a:srgbClr val="0070C0"/>
                </a:solidFill>
              </a:rPr>
              <a:t>At the heart of the Arminian view of Soteriology is a sincere belief that God wants every person to be saved. Usually </a:t>
            </a:r>
            <a:r>
              <a:rPr lang="en-US" dirty="0" err="1">
                <a:solidFill>
                  <a:srgbClr val="0070C0"/>
                </a:solidFill>
              </a:rPr>
              <a:t>Arminians</a:t>
            </a:r>
            <a:r>
              <a:rPr lang="en-US" dirty="0">
                <a:solidFill>
                  <a:srgbClr val="0070C0"/>
                </a:solidFill>
              </a:rPr>
              <a:t> object to the Reformed view, not primarily because of disagreements over Scriptural interpretation, but out of a heart-felt, philosophical moral objection that election is unfair and that God must be absolved of blame for not saving everyone. This is primarily why Biblical answers are rarely persuasive for </a:t>
            </a:r>
            <a:r>
              <a:rPr lang="en-US" dirty="0" err="1">
                <a:solidFill>
                  <a:srgbClr val="0070C0"/>
                </a:solidFill>
              </a:rPr>
              <a:t>Arminians</a:t>
            </a:r>
            <a:r>
              <a:rPr lang="en-US" dirty="0">
                <a:solidFill>
                  <a:srgbClr val="0070C0"/>
                </a:solidFill>
              </a:rPr>
              <a:t>.</a:t>
            </a:r>
          </a:p>
          <a:p>
            <a:pPr>
              <a:lnSpc>
                <a:spcPct val="100000"/>
              </a:lnSpc>
            </a:pPr>
            <a:endParaRPr lang="en-US" dirty="0">
              <a:solidFill>
                <a:srgbClr val="0070C0"/>
              </a:solidFill>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62617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a:t>
            </a:r>
            <a:r>
              <a:rPr lang="en-US" sz="2800" dirty="0">
                <a:solidFill>
                  <a:srgbClr val="0070C0"/>
                </a:solidFill>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47846" y="945930"/>
            <a:ext cx="11795760" cy="5822731"/>
          </a:xfrm>
          <a:solidFill>
            <a:srgbClr val="FFFFCC"/>
          </a:solidFill>
        </p:spPr>
        <p:txBody>
          <a:bodyPr>
            <a:normAutofit/>
          </a:bodyPr>
          <a:lstStyle/>
          <a:p>
            <a:pPr>
              <a:lnSpc>
                <a:spcPct val="150000"/>
              </a:lnSpc>
            </a:pPr>
            <a:r>
              <a:rPr lang="en-US" dirty="0" err="1">
                <a:solidFill>
                  <a:srgbClr val="0070C0"/>
                </a:solidFill>
              </a:rPr>
              <a:t>Arminians</a:t>
            </a:r>
            <a:r>
              <a:rPr lang="en-US" dirty="0">
                <a:solidFill>
                  <a:srgbClr val="0070C0"/>
                </a:solidFill>
              </a:rPr>
              <a:t> have solved their philosophical concerns by creating the concept of human autonomy through “Free Will,” God is not unfair because everyone has an equal chance to be saved and God is not responsible for those who choose not to believe or are not told about Jesus.</a:t>
            </a:r>
          </a:p>
          <a:p>
            <a:pPr>
              <a:lnSpc>
                <a:spcPct val="150000"/>
              </a:lnSpc>
            </a:pPr>
            <a:r>
              <a:rPr lang="en-US" dirty="0" err="1">
                <a:solidFill>
                  <a:srgbClr val="0070C0"/>
                </a:solidFill>
              </a:rPr>
              <a:t>Arminians</a:t>
            </a:r>
            <a:r>
              <a:rPr lang="en-US" dirty="0">
                <a:solidFill>
                  <a:srgbClr val="0070C0"/>
                </a:solidFill>
              </a:rPr>
              <a:t> have traditionally grounded their belief in God’s desire to have all people saved on 1 Timothy 2:1 – 4 and 2 Peter 3:9.</a:t>
            </a:r>
          </a:p>
          <a:p>
            <a:pPr>
              <a:lnSpc>
                <a:spcPct val="100000"/>
              </a:lnSpc>
            </a:pPr>
            <a:endParaRPr lang="en-US" dirty="0">
              <a:solidFill>
                <a:srgbClr val="0070C0"/>
              </a:solidFill>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59177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a:t>
            </a:r>
            <a:r>
              <a:rPr lang="en-US" sz="2800" dirty="0">
                <a:solidFill>
                  <a:srgbClr val="0070C0"/>
                </a:solidFill>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870973"/>
            <a:ext cx="11795760" cy="5693866"/>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If God literally wants each and every person to be saved </a:t>
            </a:r>
            <a:r>
              <a:rPr lang="en-US" sz="2800" b="1" dirty="0">
                <a:solidFill>
                  <a:srgbClr val="0070C0"/>
                </a:solidFill>
              </a:rPr>
              <a:t>BUT </a:t>
            </a:r>
            <a:r>
              <a:rPr lang="en-US" sz="2800" dirty="0">
                <a:solidFill>
                  <a:srgbClr val="0070C0"/>
                </a:solidFill>
              </a:rPr>
              <a:t>not every person is ultimately saved, then there are four possible explanations:</a:t>
            </a:r>
          </a:p>
          <a:p>
            <a:pPr marL="1428750" lvl="2" indent="-514350">
              <a:buFont typeface="+mj-lt"/>
              <a:buAutoNum type="arabicPeriod"/>
            </a:pPr>
            <a:r>
              <a:rPr lang="en-US" sz="2800" dirty="0">
                <a:solidFill>
                  <a:srgbClr val="0070C0"/>
                </a:solidFill>
              </a:rPr>
              <a:t>God wants everyone to be saved but lacks the power to accomplish it.</a:t>
            </a:r>
          </a:p>
          <a:p>
            <a:pPr marL="1428750" lvl="2" indent="-514350">
              <a:buFont typeface="+mj-lt"/>
              <a:buAutoNum type="arabicPeriod"/>
            </a:pPr>
            <a:endParaRPr lang="en-US" sz="2800" dirty="0">
              <a:solidFill>
                <a:srgbClr val="0070C0"/>
              </a:solidFill>
            </a:endParaRPr>
          </a:p>
          <a:p>
            <a:pPr marL="1428750" lvl="2" indent="-514350">
              <a:buFont typeface="+mj-lt"/>
              <a:buAutoNum type="arabicPeriod"/>
            </a:pPr>
            <a:r>
              <a:rPr lang="en-US" sz="2800" dirty="0">
                <a:solidFill>
                  <a:srgbClr val="0070C0"/>
                </a:solidFill>
              </a:rPr>
              <a:t>The Bible is self contradictory because it teaches God wants everyone to be saved and teaches that God does not want everyone to be saved.</a:t>
            </a:r>
          </a:p>
          <a:p>
            <a:pPr marL="1428750" lvl="2" indent="-514350">
              <a:buFont typeface="+mj-lt"/>
              <a:buAutoNum type="arabicPeriod"/>
            </a:pPr>
            <a:endParaRPr lang="en-US" sz="2800" dirty="0">
              <a:solidFill>
                <a:srgbClr val="0070C0"/>
              </a:solidFill>
            </a:endParaRPr>
          </a:p>
          <a:p>
            <a:pPr marL="1428750" lvl="2" indent="-514350">
              <a:buFont typeface="+mj-lt"/>
              <a:buAutoNum type="arabicPeriod"/>
            </a:pPr>
            <a:r>
              <a:rPr lang="en-US" sz="2800" dirty="0">
                <a:solidFill>
                  <a:srgbClr val="0070C0"/>
                </a:solidFill>
              </a:rPr>
              <a:t>God wants everyone to be saved in one sense BUT God has a higher priority than saving everyone.</a:t>
            </a:r>
          </a:p>
          <a:p>
            <a:pPr marL="1428750" lvl="2" indent="-514350">
              <a:buFont typeface="+mj-lt"/>
              <a:buAutoNum type="arabicPeriod"/>
            </a:pPr>
            <a:endParaRPr lang="en-US" sz="2800" dirty="0">
              <a:solidFill>
                <a:srgbClr val="0070C0"/>
              </a:solidFill>
            </a:endParaRPr>
          </a:p>
          <a:p>
            <a:pPr marL="1428750" lvl="2" indent="-514350">
              <a:buFont typeface="+mj-lt"/>
              <a:buAutoNum type="arabicPeriod"/>
            </a:pPr>
            <a:r>
              <a:rPr lang="en-US" sz="2800" dirty="0">
                <a:solidFill>
                  <a:srgbClr val="0070C0"/>
                </a:solidFill>
              </a:rPr>
              <a:t>It is incorrect to interpret 1 Timothy 2:1 – 4 and 2 Peter 3:9 as saying that God literally wants each and every person to be saved.</a:t>
            </a:r>
          </a:p>
        </p:txBody>
      </p:sp>
    </p:spTree>
    <p:extLst>
      <p:ext uri="{BB962C8B-B14F-4D97-AF65-F5344CB8AC3E}">
        <p14:creationId xmlns:p14="http://schemas.microsoft.com/office/powerpoint/2010/main" val="2141543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1 Timothy 2:1 – 4 and 2 Peter 3:9?</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11760" y="782516"/>
            <a:ext cx="11968480" cy="6057940"/>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The great surprise to the first century church was that the gentiles were partakers in the gift of salvation. Paul reveals this mystery in Ephesians 3:1 – 6.</a:t>
            </a:r>
          </a:p>
          <a:p>
            <a:pPr>
              <a:lnSpc>
                <a:spcPct val="150000"/>
              </a:lnSpc>
            </a:pPr>
            <a:r>
              <a:rPr lang="en-US" sz="2800" dirty="0"/>
              <a:t>For this reason I, Paul, a prisoner for Christ Jesus on behalf of you Gentiles--assuming that you have heard of the stewardship of God's grace that was given to me for you, how the mystery was made known to me by revelation, as I have written briefly. When you read this, you can perceive my insight into the mystery of Christ, which was not made known to the sons of men in other generations as it has now been revealed to his holy apostles and prophets by the Spirit. This mystery is that the Gentiles are fellow heirs, members of the same body, and partakers of the promise in Christ Jesus through the gospel.</a:t>
            </a:r>
            <a:endParaRPr lang="en-US" sz="2400" dirty="0"/>
          </a:p>
        </p:txBody>
      </p:sp>
    </p:spTree>
    <p:extLst>
      <p:ext uri="{BB962C8B-B14F-4D97-AF65-F5344CB8AC3E}">
        <p14:creationId xmlns:p14="http://schemas.microsoft.com/office/powerpoint/2010/main" val="2045243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1 Timothy 2:1 – 4</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5842497"/>
          </a:xfrm>
          <a:prstGeom prst="rect">
            <a:avLst/>
          </a:prstGeom>
          <a:solidFill>
            <a:srgbClr val="FFFFCC"/>
          </a:solidFill>
        </p:spPr>
        <p:txBody>
          <a:bodyPr wrap="square">
            <a:spAutoFit/>
          </a:bodyPr>
          <a:lstStyle/>
          <a:p>
            <a:pPr marL="457200" indent="-457200">
              <a:lnSpc>
                <a:spcPct val="150000"/>
              </a:lnSpc>
              <a:buFont typeface="Arial" panose="020B0604020202020204" pitchFamily="34" charset="0"/>
              <a:buChar char="•"/>
            </a:pPr>
            <a:r>
              <a:rPr lang="en-US" sz="2800" dirty="0">
                <a:solidFill>
                  <a:srgbClr val="0070C0"/>
                </a:solidFill>
              </a:rPr>
              <a:t>The problem before us is if God truly wants everyone to be saved why isn’t everyone saved?</a:t>
            </a:r>
          </a:p>
          <a:p>
            <a:pPr>
              <a:lnSpc>
                <a:spcPct val="150000"/>
              </a:lnSpc>
            </a:pPr>
            <a:r>
              <a:rPr lang="en-US" sz="2800" dirty="0"/>
              <a:t>First of all, then, I urge that supplications, prayers, intercessions, and thanksgivings be made for </a:t>
            </a:r>
            <a:r>
              <a:rPr lang="en-US" sz="2800" dirty="0">
                <a:solidFill>
                  <a:srgbClr val="FF0000"/>
                </a:solidFill>
              </a:rPr>
              <a:t>all people</a:t>
            </a:r>
            <a:r>
              <a:rPr lang="en-US" sz="2800" dirty="0"/>
              <a:t>, for kings and </a:t>
            </a:r>
            <a:r>
              <a:rPr lang="en-US" sz="2800" dirty="0">
                <a:solidFill>
                  <a:srgbClr val="FF0000"/>
                </a:solidFill>
              </a:rPr>
              <a:t>all who are in high positions</a:t>
            </a:r>
            <a:r>
              <a:rPr lang="en-US" sz="2800" dirty="0"/>
              <a:t>, that we may lead a peaceful and quiet life, godly and dignified in every way. This is good, and it is pleasing in the sight of God our Savior, who desires</a:t>
            </a:r>
            <a:r>
              <a:rPr lang="en-US" sz="2800" dirty="0">
                <a:solidFill>
                  <a:srgbClr val="FF0000"/>
                </a:solidFill>
              </a:rPr>
              <a:t> all people to be saved </a:t>
            </a:r>
            <a:r>
              <a:rPr lang="en-US" sz="2800" dirty="0"/>
              <a:t>and to come to the knowledge of the truth. (1 Timothy 2:1 – 4)</a:t>
            </a:r>
          </a:p>
          <a:p>
            <a:pPr marL="457200" indent="-457200">
              <a:lnSpc>
                <a:spcPct val="150000"/>
              </a:lnSpc>
              <a:buFont typeface="Arial" panose="020B0604020202020204" pitchFamily="34" charset="0"/>
              <a:buChar char="•"/>
            </a:pPr>
            <a:r>
              <a:rPr lang="en-US" sz="2800" dirty="0">
                <a:solidFill>
                  <a:srgbClr val="0070C0"/>
                </a:solidFill>
              </a:rPr>
              <a:t>There is no mention of “Free Will” as the reason why everyone is not saved.</a:t>
            </a:r>
          </a:p>
          <a:p>
            <a:pPr marL="285750" indent="-285750">
              <a:lnSpc>
                <a:spcPct val="150000"/>
              </a:lnSpc>
              <a:buFont typeface="Arial" panose="020B0604020202020204" pitchFamily="34" charset="0"/>
              <a:buChar char="•"/>
            </a:pPr>
            <a:endParaRPr lang="en-US" sz="2800" dirty="0">
              <a:solidFill>
                <a:srgbClr val="0070C0"/>
              </a:solidFill>
            </a:endParaRPr>
          </a:p>
        </p:txBody>
      </p:sp>
    </p:spTree>
    <p:extLst>
      <p:ext uri="{BB962C8B-B14F-4D97-AF65-F5344CB8AC3E}">
        <p14:creationId xmlns:p14="http://schemas.microsoft.com/office/powerpoint/2010/main" val="1997794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1 Timothy 2:1 – 4</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11760" y="800060"/>
            <a:ext cx="11968480" cy="6057940"/>
          </a:xfrm>
          <a:prstGeom prst="rect">
            <a:avLst/>
          </a:prstGeom>
          <a:solidFill>
            <a:srgbClr val="FFFFCC"/>
          </a:solidFill>
        </p:spPr>
        <p:txBody>
          <a:bodyPr wrap="square">
            <a:spAutoFit/>
          </a:bodyPr>
          <a:lstStyle/>
          <a:p>
            <a:pPr marL="285750" indent="-285750">
              <a:lnSpc>
                <a:spcPct val="150000"/>
              </a:lnSpc>
              <a:buFont typeface="Arial" panose="020B0604020202020204" pitchFamily="34" charset="0"/>
              <a:buChar char="•"/>
            </a:pPr>
            <a:r>
              <a:rPr lang="en-US" sz="2800" dirty="0">
                <a:solidFill>
                  <a:srgbClr val="0070C0"/>
                </a:solidFill>
              </a:rPr>
              <a:t>Paul answers why all people are not saved in 2 Timothy 2:24 -26.</a:t>
            </a:r>
          </a:p>
          <a:p>
            <a:r>
              <a:rPr lang="en-US" sz="2800" dirty="0"/>
              <a:t>And the Lord's servant must not be quarrelsome but kind to everyone, able to teach, patiently enduring evil, correcting his opponents with gentleness</a:t>
            </a:r>
            <a:r>
              <a:rPr lang="en-US" sz="2800" dirty="0">
                <a:solidFill>
                  <a:srgbClr val="FF0000"/>
                </a:solidFill>
              </a:rPr>
              <a:t>. God may perhaps grant them repentance leading to a knowledge of the truth</a:t>
            </a:r>
            <a:r>
              <a:rPr lang="en-US" sz="2800" dirty="0"/>
              <a:t>, and they may come to their senses and escape from the snare of the devil, after being captured by him to do his will.</a:t>
            </a:r>
          </a:p>
          <a:p>
            <a:pPr marL="285750" indent="-285750">
              <a:lnSpc>
                <a:spcPct val="150000"/>
              </a:lnSpc>
              <a:buFont typeface="Arial" panose="020B0604020202020204" pitchFamily="34" charset="0"/>
              <a:buChar char="•"/>
            </a:pPr>
            <a:r>
              <a:rPr lang="en-US" sz="2800" dirty="0">
                <a:solidFill>
                  <a:srgbClr val="0070C0"/>
                </a:solidFill>
              </a:rPr>
              <a:t>If Paul meant to say God’s highest priority in 1 Timothy 2:1 -4 is to save everyone, then why did he write so many passages that support the Reformed view previous to 1 Timothy and returned to the Reformed view in 2 Timothy?</a:t>
            </a:r>
          </a:p>
          <a:p>
            <a:pPr lvl="1">
              <a:lnSpc>
                <a:spcPct val="150000"/>
              </a:lnSpc>
            </a:pPr>
            <a:r>
              <a:rPr lang="en-US" sz="2800" dirty="0">
                <a:solidFill>
                  <a:srgbClr val="0070C0"/>
                </a:solidFill>
              </a:rPr>
              <a:t> NOTE: It is generally agreed that the last three books Paul wrote were in this order: 1 Timothy, Titus, and finally 2 Timothy.</a:t>
            </a:r>
          </a:p>
        </p:txBody>
      </p:sp>
    </p:spTree>
    <p:extLst>
      <p:ext uri="{BB962C8B-B14F-4D97-AF65-F5344CB8AC3E}">
        <p14:creationId xmlns:p14="http://schemas.microsoft.com/office/powerpoint/2010/main" val="3439910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1 Timothy 2:1 – 4</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5842497"/>
          </a:xfrm>
          <a:prstGeom prst="rect">
            <a:avLst/>
          </a:prstGeom>
          <a:solidFill>
            <a:srgbClr val="FFFFCC"/>
          </a:solidFill>
        </p:spPr>
        <p:txBody>
          <a:bodyPr wrap="square">
            <a:spAutoFit/>
          </a:bodyPr>
          <a:lstStyle/>
          <a:p>
            <a:pPr marL="457200" indent="-457200">
              <a:lnSpc>
                <a:spcPct val="150000"/>
              </a:lnSpc>
              <a:buFont typeface="Arial" panose="020B0604020202020204" pitchFamily="34" charset="0"/>
              <a:buChar char="•"/>
            </a:pPr>
            <a:r>
              <a:rPr lang="en-US" sz="2800" dirty="0">
                <a:solidFill>
                  <a:srgbClr val="0070C0"/>
                </a:solidFill>
              </a:rPr>
              <a:t>As previously argued, the best understanding of “all” in passages like these is: the elect men and women, from all nations, cultures, races, walks of lives, professions and the like. This was the great mystery of the Gospel in the first century church that salvation was not essentially exclusively for the Jews but for all “tribes and tongues.” 1 Timothy 2:5- 7 supports this view.</a:t>
            </a:r>
          </a:p>
          <a:p>
            <a:pPr>
              <a:lnSpc>
                <a:spcPct val="150000"/>
              </a:lnSpc>
            </a:pPr>
            <a:r>
              <a:rPr lang="en-US" sz="2800" dirty="0"/>
              <a:t>For there is one God, and there is one mediator between God and men, the man Christ Jesus, who gave himself as a ransom for </a:t>
            </a:r>
            <a:r>
              <a:rPr lang="en-US" sz="2800" dirty="0">
                <a:solidFill>
                  <a:srgbClr val="FF0000"/>
                </a:solidFill>
              </a:rPr>
              <a:t>all</a:t>
            </a:r>
            <a:r>
              <a:rPr lang="en-US" sz="2800" dirty="0"/>
              <a:t>, which is the testimony given at the proper time.  For this I was appointed a preacher and an apostle (I am telling the truth, I am not lying), a teacher of the </a:t>
            </a:r>
            <a:r>
              <a:rPr lang="en-US" sz="2800" dirty="0">
                <a:solidFill>
                  <a:srgbClr val="FF0000"/>
                </a:solidFill>
              </a:rPr>
              <a:t>Gentiles</a:t>
            </a:r>
            <a:r>
              <a:rPr lang="en-US" sz="2800" dirty="0"/>
              <a:t> in faith and truth.</a:t>
            </a:r>
          </a:p>
        </p:txBody>
      </p:sp>
    </p:spTree>
    <p:extLst>
      <p:ext uri="{BB962C8B-B14F-4D97-AF65-F5344CB8AC3E}">
        <p14:creationId xmlns:p14="http://schemas.microsoft.com/office/powerpoint/2010/main" val="348985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Reformed interpretation of 1 Timothy 2:1 - 4</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90842" y="858237"/>
            <a:ext cx="11968480" cy="5196166"/>
          </a:xfrm>
          <a:prstGeom prst="rect">
            <a:avLst/>
          </a:prstGeom>
          <a:solidFill>
            <a:srgbClr val="FFFFCC"/>
          </a:solidFill>
        </p:spPr>
        <p:txBody>
          <a:bodyPr wrap="square">
            <a:spAutoFit/>
          </a:bodyPr>
          <a:lstStyle/>
          <a:p>
            <a:pPr marL="457200" indent="-457200">
              <a:lnSpc>
                <a:spcPct val="150000"/>
              </a:lnSpc>
              <a:buFont typeface="Arial" panose="020B0604020202020204" pitchFamily="34" charset="0"/>
              <a:buChar char="•"/>
            </a:pPr>
            <a:r>
              <a:rPr lang="en-US" sz="2800" dirty="0">
                <a:solidFill>
                  <a:srgbClr val="0070C0"/>
                </a:solidFill>
              </a:rPr>
              <a:t>It is further supported by 1 Timothy 2:1 - 2 that the Gospel is not only for the Gentiles but all walks of life since Paul mentions government officials. This is particularly significant when one considers Paul wrote 1 Timothy when Nero was the Emperor.</a:t>
            </a:r>
          </a:p>
          <a:p>
            <a:pPr>
              <a:lnSpc>
                <a:spcPct val="150000"/>
              </a:lnSpc>
            </a:pPr>
            <a:r>
              <a:rPr lang="en-US" sz="2800" dirty="0"/>
              <a:t>First of all, then, I urge that supplications, prayers, intercessions, and thanksgivings be made for all people,  for kings and all who are in high positions, that we may lead a peaceful and quiet life, godly and dignified in every way. </a:t>
            </a:r>
          </a:p>
          <a:p>
            <a:pPr marL="457200" indent="-457200">
              <a:lnSpc>
                <a:spcPct val="150000"/>
              </a:lnSpc>
              <a:buFont typeface="Arial" panose="020B0604020202020204" pitchFamily="34" charset="0"/>
              <a:buChar char="•"/>
            </a:pPr>
            <a:endParaRPr lang="en-US" sz="2800" dirty="0"/>
          </a:p>
        </p:txBody>
      </p:sp>
    </p:spTree>
    <p:extLst>
      <p:ext uri="{BB962C8B-B14F-4D97-AF65-F5344CB8AC3E}">
        <p14:creationId xmlns:p14="http://schemas.microsoft.com/office/powerpoint/2010/main" val="662842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1056</Words>
  <Application>Microsoft Office PowerPoint</Application>
  <PresentationFormat>Widescreen</PresentationFormat>
  <Paragraphs>94</Paragraphs>
  <Slides>17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Discipleship:  An  Introduction to  Systematic Theology and  Apologetics</vt:lpstr>
      <vt:lpstr>Reformed vs Arminian Soteriology – Does God Want Everyone to be Saved? (Review)</vt:lpstr>
      <vt:lpstr>Reformed vs Arminian Soteriology – Does God Want Everyone to be Saved? (Review)</vt:lpstr>
      <vt:lpstr>Reformed vs Arminian Soteriology – Does God Want Everyone to be Saved? (Review)</vt:lpstr>
      <vt:lpstr>Reformed vs Arminian Soteriology – The Reformed interpretation of 1 Timothy 2:1 – 4 and 2 Peter 3:9?</vt:lpstr>
      <vt:lpstr>Reformed vs Arminian Soteriology – The Reformed interpretation of 1 Timothy 2:1 – 4</vt:lpstr>
      <vt:lpstr>Reformed vs Arminian Soteriology – The Reformed interpretation of 1 Timothy 2:1 – 4</vt:lpstr>
      <vt:lpstr>Reformed vs Arminian Soteriology – The Reformed interpretation of 1 Timothy 2:1 – 4</vt:lpstr>
      <vt:lpstr>Reformed vs Arminian Soteriology – The Reformed interpretation of 1 Timothy 2:1 - 4</vt:lpstr>
      <vt:lpstr>Reformed vs Arminian Soteriology – The Reformed interpretation of 1 Timothy 2:1 - 4</vt:lpstr>
      <vt:lpstr>Reformed vs Arminian Soteriology – The Reformed interpretation of 1 Timothy 2:1 - 4</vt:lpstr>
      <vt:lpstr>Reformed vs Arminian Soteriology – The Reformed interpretation of 2 Peter 3:9</vt:lpstr>
      <vt:lpstr>Reformed vs Arminian Soteriology – The Reformed interpretation of 2 Peter 3:9</vt:lpstr>
      <vt:lpstr>Reformed vs Arminian Soteriology – The Reformed interpretation of 2 Peter 3:9</vt:lpstr>
      <vt:lpstr>Reformed vs Arminian Soteriology – The Reformed interpretation of 2 Peter 3:9</vt:lpstr>
      <vt:lpstr>Reformed vs Arminian Soteriology – The Reformed interpretation of 2 Peter 3:9</vt:lpstr>
      <vt:lpstr>Summary of the Reformed vs Arminian Debate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2</cp:revision>
  <dcterms:created xsi:type="dcterms:W3CDTF">2019-02-24T22:07:50Z</dcterms:created>
  <dcterms:modified xsi:type="dcterms:W3CDTF">2019-02-24T22:09:28Z</dcterms:modified>
</cp:coreProperties>
</file>