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582" r:id="rId2"/>
    <p:sldId id="594" r:id="rId3"/>
    <p:sldId id="603" r:id="rId4"/>
    <p:sldId id="602" r:id="rId5"/>
    <p:sldId id="574" r:id="rId6"/>
    <p:sldId id="610" r:id="rId7"/>
    <p:sldId id="600" r:id="rId8"/>
    <p:sldId id="607" r:id="rId9"/>
    <p:sldId id="601" r:id="rId10"/>
    <p:sldId id="60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9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D17AF5-03E1-421C-8E03-B93175F4878D}" type="datetimeFigureOut">
              <a:rPr lang="en-US" smtClean="0"/>
              <a:t>10/21/2018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ECE469-4D55-4E92-AA72-AD4D3A66519C}" type="slidenum">
              <a:rPr lang="en-US" smtClean="0"/>
              <a:t>‹#›</a:t>
            </a:fld>
            <a:endParaRPr lang="en-US"/>
          </a:p>
        </p:txBody>
      </p:sp>
    </p:spTree>
    <p:extLst>
      <p:ext uri="{BB962C8B-B14F-4D97-AF65-F5344CB8AC3E}">
        <p14:creationId xmlns:p14="http://schemas.microsoft.com/office/powerpoint/2010/main" val="217513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1379983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3713033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2700500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844969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1765401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3991539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11532292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392403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43630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39D6B-C98B-4739-B1F5-8B22B86B10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1F5797-E3B1-4196-AFCC-8B185F8399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BC06027-DDED-4612-9562-4AC011C73ECB}"/>
              </a:ext>
            </a:extLst>
          </p:cNvPr>
          <p:cNvSpPr>
            <a:spLocks noGrp="1"/>
          </p:cNvSpPr>
          <p:nvPr>
            <p:ph type="dt" sz="half" idx="10"/>
          </p:nvPr>
        </p:nvSpPr>
        <p:spPr/>
        <p:txBody>
          <a:bodyPr/>
          <a:lstStyle/>
          <a:p>
            <a:fld id="{8D0486E3-F3F7-47C0-AD46-1C2AA12B72AA}" type="datetimeFigureOut">
              <a:rPr lang="en-US" smtClean="0"/>
              <a:t>10/21/2018</a:t>
            </a:fld>
            <a:endParaRPr lang="en-US"/>
          </a:p>
        </p:txBody>
      </p:sp>
      <p:sp>
        <p:nvSpPr>
          <p:cNvPr id="5" name="Footer Placeholder 4">
            <a:extLst>
              <a:ext uri="{FF2B5EF4-FFF2-40B4-BE49-F238E27FC236}">
                <a16:creationId xmlns:a16="http://schemas.microsoft.com/office/drawing/2014/main" id="{88C38E44-B52F-4893-BE0F-721CFCDDA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83521D-4C87-4328-ADD1-E041F2075C88}"/>
              </a:ext>
            </a:extLst>
          </p:cNvPr>
          <p:cNvSpPr>
            <a:spLocks noGrp="1"/>
          </p:cNvSpPr>
          <p:nvPr>
            <p:ph type="sldNum" sz="quarter" idx="12"/>
          </p:nvPr>
        </p:nvSpPr>
        <p:spPr/>
        <p:txBody>
          <a:bodyPr/>
          <a:lstStyle/>
          <a:p>
            <a:fld id="{AC50D5CE-31D4-40F3-AD62-14F565D524C1}" type="slidenum">
              <a:rPr lang="en-US" smtClean="0"/>
              <a:t>‹#›</a:t>
            </a:fld>
            <a:endParaRPr lang="en-US"/>
          </a:p>
        </p:txBody>
      </p:sp>
    </p:spTree>
    <p:extLst>
      <p:ext uri="{BB962C8B-B14F-4D97-AF65-F5344CB8AC3E}">
        <p14:creationId xmlns:p14="http://schemas.microsoft.com/office/powerpoint/2010/main" val="987295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B9792-28EA-42B3-B28A-42E66CDCBF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F726CF-F2A6-4751-A8AB-C9431003D5D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9FC5F6-3A8B-4D34-9211-6380885D6908}"/>
              </a:ext>
            </a:extLst>
          </p:cNvPr>
          <p:cNvSpPr>
            <a:spLocks noGrp="1"/>
          </p:cNvSpPr>
          <p:nvPr>
            <p:ph type="dt" sz="half" idx="10"/>
          </p:nvPr>
        </p:nvSpPr>
        <p:spPr/>
        <p:txBody>
          <a:bodyPr/>
          <a:lstStyle/>
          <a:p>
            <a:fld id="{8D0486E3-F3F7-47C0-AD46-1C2AA12B72AA}" type="datetimeFigureOut">
              <a:rPr lang="en-US" smtClean="0"/>
              <a:t>10/21/2018</a:t>
            </a:fld>
            <a:endParaRPr lang="en-US"/>
          </a:p>
        </p:txBody>
      </p:sp>
      <p:sp>
        <p:nvSpPr>
          <p:cNvPr id="5" name="Footer Placeholder 4">
            <a:extLst>
              <a:ext uri="{FF2B5EF4-FFF2-40B4-BE49-F238E27FC236}">
                <a16:creationId xmlns:a16="http://schemas.microsoft.com/office/drawing/2014/main" id="{78F25E57-BDA2-4209-8F7D-4C3DCC3A3A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4E61CC-39A4-4378-B665-C50BF2CB76E9}"/>
              </a:ext>
            </a:extLst>
          </p:cNvPr>
          <p:cNvSpPr>
            <a:spLocks noGrp="1"/>
          </p:cNvSpPr>
          <p:nvPr>
            <p:ph type="sldNum" sz="quarter" idx="12"/>
          </p:nvPr>
        </p:nvSpPr>
        <p:spPr/>
        <p:txBody>
          <a:bodyPr/>
          <a:lstStyle/>
          <a:p>
            <a:fld id="{AC50D5CE-31D4-40F3-AD62-14F565D524C1}" type="slidenum">
              <a:rPr lang="en-US" smtClean="0"/>
              <a:t>‹#›</a:t>
            </a:fld>
            <a:endParaRPr lang="en-US"/>
          </a:p>
        </p:txBody>
      </p:sp>
    </p:spTree>
    <p:extLst>
      <p:ext uri="{BB962C8B-B14F-4D97-AF65-F5344CB8AC3E}">
        <p14:creationId xmlns:p14="http://schemas.microsoft.com/office/powerpoint/2010/main" val="2791879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95D5AD-7AAB-499E-B2D9-40E7CC0563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A736CC-473E-4A2F-8405-FFDEBEB6EA7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F745D0-03D9-40DD-9AE5-631A96070975}"/>
              </a:ext>
            </a:extLst>
          </p:cNvPr>
          <p:cNvSpPr>
            <a:spLocks noGrp="1"/>
          </p:cNvSpPr>
          <p:nvPr>
            <p:ph type="dt" sz="half" idx="10"/>
          </p:nvPr>
        </p:nvSpPr>
        <p:spPr/>
        <p:txBody>
          <a:bodyPr/>
          <a:lstStyle/>
          <a:p>
            <a:fld id="{8D0486E3-F3F7-47C0-AD46-1C2AA12B72AA}" type="datetimeFigureOut">
              <a:rPr lang="en-US" smtClean="0"/>
              <a:t>10/21/2018</a:t>
            </a:fld>
            <a:endParaRPr lang="en-US"/>
          </a:p>
        </p:txBody>
      </p:sp>
      <p:sp>
        <p:nvSpPr>
          <p:cNvPr id="5" name="Footer Placeholder 4">
            <a:extLst>
              <a:ext uri="{FF2B5EF4-FFF2-40B4-BE49-F238E27FC236}">
                <a16:creationId xmlns:a16="http://schemas.microsoft.com/office/drawing/2014/main" id="{7E1C8565-3131-4695-8917-C4AF67988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E84490-243D-4211-A64D-6762632E0470}"/>
              </a:ext>
            </a:extLst>
          </p:cNvPr>
          <p:cNvSpPr>
            <a:spLocks noGrp="1"/>
          </p:cNvSpPr>
          <p:nvPr>
            <p:ph type="sldNum" sz="quarter" idx="12"/>
          </p:nvPr>
        </p:nvSpPr>
        <p:spPr/>
        <p:txBody>
          <a:bodyPr/>
          <a:lstStyle/>
          <a:p>
            <a:fld id="{AC50D5CE-31D4-40F3-AD62-14F565D524C1}" type="slidenum">
              <a:rPr lang="en-US" smtClean="0"/>
              <a:t>‹#›</a:t>
            </a:fld>
            <a:endParaRPr lang="en-US"/>
          </a:p>
        </p:txBody>
      </p:sp>
    </p:spTree>
    <p:extLst>
      <p:ext uri="{BB962C8B-B14F-4D97-AF65-F5344CB8AC3E}">
        <p14:creationId xmlns:p14="http://schemas.microsoft.com/office/powerpoint/2010/main" val="3377362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D619F-F509-45E2-917A-82B309E688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67CCB0-CAAD-422D-920B-C1DDCF1C284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2BAD8-F4D3-4DAE-9AD0-F7B6D4F13886}"/>
              </a:ext>
            </a:extLst>
          </p:cNvPr>
          <p:cNvSpPr>
            <a:spLocks noGrp="1"/>
          </p:cNvSpPr>
          <p:nvPr>
            <p:ph type="dt" sz="half" idx="10"/>
          </p:nvPr>
        </p:nvSpPr>
        <p:spPr/>
        <p:txBody>
          <a:bodyPr/>
          <a:lstStyle/>
          <a:p>
            <a:fld id="{8D0486E3-F3F7-47C0-AD46-1C2AA12B72AA}" type="datetimeFigureOut">
              <a:rPr lang="en-US" smtClean="0"/>
              <a:t>10/21/2018</a:t>
            </a:fld>
            <a:endParaRPr lang="en-US"/>
          </a:p>
        </p:txBody>
      </p:sp>
      <p:sp>
        <p:nvSpPr>
          <p:cNvPr id="5" name="Footer Placeholder 4">
            <a:extLst>
              <a:ext uri="{FF2B5EF4-FFF2-40B4-BE49-F238E27FC236}">
                <a16:creationId xmlns:a16="http://schemas.microsoft.com/office/drawing/2014/main" id="{FFDA6EA8-EFC2-4F53-9479-2F8C7D2764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C8094A-F438-4473-9AC5-F135D0853091}"/>
              </a:ext>
            </a:extLst>
          </p:cNvPr>
          <p:cNvSpPr>
            <a:spLocks noGrp="1"/>
          </p:cNvSpPr>
          <p:nvPr>
            <p:ph type="sldNum" sz="quarter" idx="12"/>
          </p:nvPr>
        </p:nvSpPr>
        <p:spPr/>
        <p:txBody>
          <a:bodyPr/>
          <a:lstStyle/>
          <a:p>
            <a:fld id="{AC50D5CE-31D4-40F3-AD62-14F565D524C1}" type="slidenum">
              <a:rPr lang="en-US" smtClean="0"/>
              <a:t>‹#›</a:t>
            </a:fld>
            <a:endParaRPr lang="en-US"/>
          </a:p>
        </p:txBody>
      </p:sp>
    </p:spTree>
    <p:extLst>
      <p:ext uri="{BB962C8B-B14F-4D97-AF65-F5344CB8AC3E}">
        <p14:creationId xmlns:p14="http://schemas.microsoft.com/office/powerpoint/2010/main" val="2407822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0CF30-3901-45B3-BB74-6E617F7B3F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41B0F0-B839-40F8-81B0-DDE77FF318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A12E6F-208F-4A6D-B9D6-A91A00AC6844}"/>
              </a:ext>
            </a:extLst>
          </p:cNvPr>
          <p:cNvSpPr>
            <a:spLocks noGrp="1"/>
          </p:cNvSpPr>
          <p:nvPr>
            <p:ph type="dt" sz="half" idx="10"/>
          </p:nvPr>
        </p:nvSpPr>
        <p:spPr/>
        <p:txBody>
          <a:bodyPr/>
          <a:lstStyle/>
          <a:p>
            <a:fld id="{8D0486E3-F3F7-47C0-AD46-1C2AA12B72AA}" type="datetimeFigureOut">
              <a:rPr lang="en-US" smtClean="0"/>
              <a:t>10/21/2018</a:t>
            </a:fld>
            <a:endParaRPr lang="en-US"/>
          </a:p>
        </p:txBody>
      </p:sp>
      <p:sp>
        <p:nvSpPr>
          <p:cNvPr id="5" name="Footer Placeholder 4">
            <a:extLst>
              <a:ext uri="{FF2B5EF4-FFF2-40B4-BE49-F238E27FC236}">
                <a16:creationId xmlns:a16="http://schemas.microsoft.com/office/drawing/2014/main" id="{F702220F-24E7-41D1-8050-1402CDD965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4C3FFD-455B-496A-84B4-9937CEAD4F27}"/>
              </a:ext>
            </a:extLst>
          </p:cNvPr>
          <p:cNvSpPr>
            <a:spLocks noGrp="1"/>
          </p:cNvSpPr>
          <p:nvPr>
            <p:ph type="sldNum" sz="quarter" idx="12"/>
          </p:nvPr>
        </p:nvSpPr>
        <p:spPr/>
        <p:txBody>
          <a:bodyPr/>
          <a:lstStyle/>
          <a:p>
            <a:fld id="{AC50D5CE-31D4-40F3-AD62-14F565D524C1}" type="slidenum">
              <a:rPr lang="en-US" smtClean="0"/>
              <a:t>‹#›</a:t>
            </a:fld>
            <a:endParaRPr lang="en-US"/>
          </a:p>
        </p:txBody>
      </p:sp>
    </p:spTree>
    <p:extLst>
      <p:ext uri="{BB962C8B-B14F-4D97-AF65-F5344CB8AC3E}">
        <p14:creationId xmlns:p14="http://schemas.microsoft.com/office/powerpoint/2010/main" val="3240689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88A58-9117-468E-9431-46192B2895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FDC02-0A75-4A85-A63A-87A37FD1162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2592019-CD60-4AC8-83F8-8A1AE8C3E0E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CD82C45-303E-4A80-823D-F1C714FFF516}"/>
              </a:ext>
            </a:extLst>
          </p:cNvPr>
          <p:cNvSpPr>
            <a:spLocks noGrp="1"/>
          </p:cNvSpPr>
          <p:nvPr>
            <p:ph type="dt" sz="half" idx="10"/>
          </p:nvPr>
        </p:nvSpPr>
        <p:spPr/>
        <p:txBody>
          <a:bodyPr/>
          <a:lstStyle/>
          <a:p>
            <a:fld id="{8D0486E3-F3F7-47C0-AD46-1C2AA12B72AA}" type="datetimeFigureOut">
              <a:rPr lang="en-US" smtClean="0"/>
              <a:t>10/21/2018</a:t>
            </a:fld>
            <a:endParaRPr lang="en-US"/>
          </a:p>
        </p:txBody>
      </p:sp>
      <p:sp>
        <p:nvSpPr>
          <p:cNvPr id="6" name="Footer Placeholder 5">
            <a:extLst>
              <a:ext uri="{FF2B5EF4-FFF2-40B4-BE49-F238E27FC236}">
                <a16:creationId xmlns:a16="http://schemas.microsoft.com/office/drawing/2014/main" id="{82B78E78-9B8D-406A-92B3-FADB0543CB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F7816D-D948-4B9E-B03F-B4E0147E3A3B}"/>
              </a:ext>
            </a:extLst>
          </p:cNvPr>
          <p:cNvSpPr>
            <a:spLocks noGrp="1"/>
          </p:cNvSpPr>
          <p:nvPr>
            <p:ph type="sldNum" sz="quarter" idx="12"/>
          </p:nvPr>
        </p:nvSpPr>
        <p:spPr/>
        <p:txBody>
          <a:bodyPr/>
          <a:lstStyle/>
          <a:p>
            <a:fld id="{AC50D5CE-31D4-40F3-AD62-14F565D524C1}" type="slidenum">
              <a:rPr lang="en-US" smtClean="0"/>
              <a:t>‹#›</a:t>
            </a:fld>
            <a:endParaRPr lang="en-US"/>
          </a:p>
        </p:txBody>
      </p:sp>
    </p:spTree>
    <p:extLst>
      <p:ext uri="{BB962C8B-B14F-4D97-AF65-F5344CB8AC3E}">
        <p14:creationId xmlns:p14="http://schemas.microsoft.com/office/powerpoint/2010/main" val="3472217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282E2-5E99-4CB0-B8CD-BAB49720A28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BF8A7E6-199B-4F2A-9692-D0F26F7CB1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21350D-5F33-41C5-B9AC-9D0877130C9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8FC6CF-1123-46D9-9E53-EDF757E612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09A4960-4AD2-4EBE-806D-F6773062D32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7A16B0-1BF1-4F16-A865-5DD03F4ED747}"/>
              </a:ext>
            </a:extLst>
          </p:cNvPr>
          <p:cNvSpPr>
            <a:spLocks noGrp="1"/>
          </p:cNvSpPr>
          <p:nvPr>
            <p:ph type="dt" sz="half" idx="10"/>
          </p:nvPr>
        </p:nvSpPr>
        <p:spPr/>
        <p:txBody>
          <a:bodyPr/>
          <a:lstStyle/>
          <a:p>
            <a:fld id="{8D0486E3-F3F7-47C0-AD46-1C2AA12B72AA}" type="datetimeFigureOut">
              <a:rPr lang="en-US" smtClean="0"/>
              <a:t>10/21/2018</a:t>
            </a:fld>
            <a:endParaRPr lang="en-US"/>
          </a:p>
        </p:txBody>
      </p:sp>
      <p:sp>
        <p:nvSpPr>
          <p:cNvPr id="8" name="Footer Placeholder 7">
            <a:extLst>
              <a:ext uri="{FF2B5EF4-FFF2-40B4-BE49-F238E27FC236}">
                <a16:creationId xmlns:a16="http://schemas.microsoft.com/office/drawing/2014/main" id="{8B6A6D6B-4BA9-4028-8206-A1BE72F1A51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86CE23-31ED-4CE3-827D-A2A799C17AC6}"/>
              </a:ext>
            </a:extLst>
          </p:cNvPr>
          <p:cNvSpPr>
            <a:spLocks noGrp="1"/>
          </p:cNvSpPr>
          <p:nvPr>
            <p:ph type="sldNum" sz="quarter" idx="12"/>
          </p:nvPr>
        </p:nvSpPr>
        <p:spPr/>
        <p:txBody>
          <a:bodyPr/>
          <a:lstStyle/>
          <a:p>
            <a:fld id="{AC50D5CE-31D4-40F3-AD62-14F565D524C1}" type="slidenum">
              <a:rPr lang="en-US" smtClean="0"/>
              <a:t>‹#›</a:t>
            </a:fld>
            <a:endParaRPr lang="en-US"/>
          </a:p>
        </p:txBody>
      </p:sp>
    </p:spTree>
    <p:extLst>
      <p:ext uri="{BB962C8B-B14F-4D97-AF65-F5344CB8AC3E}">
        <p14:creationId xmlns:p14="http://schemas.microsoft.com/office/powerpoint/2010/main" val="3742858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33AEF-FA87-4D67-826A-12A5305523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2ECD45-D46D-4A22-AA58-393DCD3A6534}"/>
              </a:ext>
            </a:extLst>
          </p:cNvPr>
          <p:cNvSpPr>
            <a:spLocks noGrp="1"/>
          </p:cNvSpPr>
          <p:nvPr>
            <p:ph type="dt" sz="half" idx="10"/>
          </p:nvPr>
        </p:nvSpPr>
        <p:spPr/>
        <p:txBody>
          <a:bodyPr/>
          <a:lstStyle/>
          <a:p>
            <a:fld id="{8D0486E3-F3F7-47C0-AD46-1C2AA12B72AA}" type="datetimeFigureOut">
              <a:rPr lang="en-US" smtClean="0"/>
              <a:t>10/21/2018</a:t>
            </a:fld>
            <a:endParaRPr lang="en-US"/>
          </a:p>
        </p:txBody>
      </p:sp>
      <p:sp>
        <p:nvSpPr>
          <p:cNvPr id="4" name="Footer Placeholder 3">
            <a:extLst>
              <a:ext uri="{FF2B5EF4-FFF2-40B4-BE49-F238E27FC236}">
                <a16:creationId xmlns:a16="http://schemas.microsoft.com/office/drawing/2014/main" id="{9D1884AF-5841-410D-9005-F138FC5A10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6A5E33-438B-4E7B-BFE6-4D00BD50BB27}"/>
              </a:ext>
            </a:extLst>
          </p:cNvPr>
          <p:cNvSpPr>
            <a:spLocks noGrp="1"/>
          </p:cNvSpPr>
          <p:nvPr>
            <p:ph type="sldNum" sz="quarter" idx="12"/>
          </p:nvPr>
        </p:nvSpPr>
        <p:spPr/>
        <p:txBody>
          <a:bodyPr/>
          <a:lstStyle/>
          <a:p>
            <a:fld id="{AC50D5CE-31D4-40F3-AD62-14F565D524C1}" type="slidenum">
              <a:rPr lang="en-US" smtClean="0"/>
              <a:t>‹#›</a:t>
            </a:fld>
            <a:endParaRPr lang="en-US"/>
          </a:p>
        </p:txBody>
      </p:sp>
    </p:spTree>
    <p:extLst>
      <p:ext uri="{BB962C8B-B14F-4D97-AF65-F5344CB8AC3E}">
        <p14:creationId xmlns:p14="http://schemas.microsoft.com/office/powerpoint/2010/main" val="3155572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67E395-12A4-4192-8D2A-1B74B7C61FF7}"/>
              </a:ext>
            </a:extLst>
          </p:cNvPr>
          <p:cNvSpPr>
            <a:spLocks noGrp="1"/>
          </p:cNvSpPr>
          <p:nvPr>
            <p:ph type="dt" sz="half" idx="10"/>
          </p:nvPr>
        </p:nvSpPr>
        <p:spPr/>
        <p:txBody>
          <a:bodyPr/>
          <a:lstStyle/>
          <a:p>
            <a:fld id="{8D0486E3-F3F7-47C0-AD46-1C2AA12B72AA}" type="datetimeFigureOut">
              <a:rPr lang="en-US" smtClean="0"/>
              <a:t>10/21/2018</a:t>
            </a:fld>
            <a:endParaRPr lang="en-US"/>
          </a:p>
        </p:txBody>
      </p:sp>
      <p:sp>
        <p:nvSpPr>
          <p:cNvPr id="3" name="Footer Placeholder 2">
            <a:extLst>
              <a:ext uri="{FF2B5EF4-FFF2-40B4-BE49-F238E27FC236}">
                <a16:creationId xmlns:a16="http://schemas.microsoft.com/office/drawing/2014/main" id="{10EC360F-F39A-41F2-8C62-BCFBDF901A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B92513-F9CD-4B59-AF1E-43585C14A028}"/>
              </a:ext>
            </a:extLst>
          </p:cNvPr>
          <p:cNvSpPr>
            <a:spLocks noGrp="1"/>
          </p:cNvSpPr>
          <p:nvPr>
            <p:ph type="sldNum" sz="quarter" idx="12"/>
          </p:nvPr>
        </p:nvSpPr>
        <p:spPr/>
        <p:txBody>
          <a:bodyPr/>
          <a:lstStyle/>
          <a:p>
            <a:fld id="{AC50D5CE-31D4-40F3-AD62-14F565D524C1}" type="slidenum">
              <a:rPr lang="en-US" smtClean="0"/>
              <a:t>‹#›</a:t>
            </a:fld>
            <a:endParaRPr lang="en-US"/>
          </a:p>
        </p:txBody>
      </p:sp>
    </p:spTree>
    <p:extLst>
      <p:ext uri="{BB962C8B-B14F-4D97-AF65-F5344CB8AC3E}">
        <p14:creationId xmlns:p14="http://schemas.microsoft.com/office/powerpoint/2010/main" val="811205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D6AFF-7FE6-439A-8027-A7DAF55B73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D568AD-884D-4B5B-B1BD-2958E5657B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EF844D-DCD7-4E7F-AE14-186C7924DF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3841F4C-66EA-4A61-A3C0-DDE7C09210F7}"/>
              </a:ext>
            </a:extLst>
          </p:cNvPr>
          <p:cNvSpPr>
            <a:spLocks noGrp="1"/>
          </p:cNvSpPr>
          <p:nvPr>
            <p:ph type="dt" sz="half" idx="10"/>
          </p:nvPr>
        </p:nvSpPr>
        <p:spPr/>
        <p:txBody>
          <a:bodyPr/>
          <a:lstStyle/>
          <a:p>
            <a:fld id="{8D0486E3-F3F7-47C0-AD46-1C2AA12B72AA}" type="datetimeFigureOut">
              <a:rPr lang="en-US" smtClean="0"/>
              <a:t>10/21/2018</a:t>
            </a:fld>
            <a:endParaRPr lang="en-US"/>
          </a:p>
        </p:txBody>
      </p:sp>
      <p:sp>
        <p:nvSpPr>
          <p:cNvPr id="6" name="Footer Placeholder 5">
            <a:extLst>
              <a:ext uri="{FF2B5EF4-FFF2-40B4-BE49-F238E27FC236}">
                <a16:creationId xmlns:a16="http://schemas.microsoft.com/office/drawing/2014/main" id="{BD05260A-6178-47E2-B9C1-61A139E761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C2F35F-F407-4255-B565-DAF45C80DBDA}"/>
              </a:ext>
            </a:extLst>
          </p:cNvPr>
          <p:cNvSpPr>
            <a:spLocks noGrp="1"/>
          </p:cNvSpPr>
          <p:nvPr>
            <p:ph type="sldNum" sz="quarter" idx="12"/>
          </p:nvPr>
        </p:nvSpPr>
        <p:spPr/>
        <p:txBody>
          <a:bodyPr/>
          <a:lstStyle/>
          <a:p>
            <a:fld id="{AC50D5CE-31D4-40F3-AD62-14F565D524C1}" type="slidenum">
              <a:rPr lang="en-US" smtClean="0"/>
              <a:t>‹#›</a:t>
            </a:fld>
            <a:endParaRPr lang="en-US"/>
          </a:p>
        </p:txBody>
      </p:sp>
    </p:spTree>
    <p:extLst>
      <p:ext uri="{BB962C8B-B14F-4D97-AF65-F5344CB8AC3E}">
        <p14:creationId xmlns:p14="http://schemas.microsoft.com/office/powerpoint/2010/main" val="4031976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1FA44-D358-4732-9DB4-30AB60FA38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96F5FD0-4C3A-4130-88D9-B506551821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9D06795-4C94-4665-9111-2695BC9F2D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E77E641-2CE2-4480-92C7-0FAFF8AD9151}"/>
              </a:ext>
            </a:extLst>
          </p:cNvPr>
          <p:cNvSpPr>
            <a:spLocks noGrp="1"/>
          </p:cNvSpPr>
          <p:nvPr>
            <p:ph type="dt" sz="half" idx="10"/>
          </p:nvPr>
        </p:nvSpPr>
        <p:spPr/>
        <p:txBody>
          <a:bodyPr/>
          <a:lstStyle/>
          <a:p>
            <a:fld id="{8D0486E3-F3F7-47C0-AD46-1C2AA12B72AA}" type="datetimeFigureOut">
              <a:rPr lang="en-US" smtClean="0"/>
              <a:t>10/21/2018</a:t>
            </a:fld>
            <a:endParaRPr lang="en-US"/>
          </a:p>
        </p:txBody>
      </p:sp>
      <p:sp>
        <p:nvSpPr>
          <p:cNvPr id="6" name="Footer Placeholder 5">
            <a:extLst>
              <a:ext uri="{FF2B5EF4-FFF2-40B4-BE49-F238E27FC236}">
                <a16:creationId xmlns:a16="http://schemas.microsoft.com/office/drawing/2014/main" id="{12118BCA-A70E-4C4C-90F0-C61A8B8858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50B958-479C-4CD0-AF5F-DBCE47089A03}"/>
              </a:ext>
            </a:extLst>
          </p:cNvPr>
          <p:cNvSpPr>
            <a:spLocks noGrp="1"/>
          </p:cNvSpPr>
          <p:nvPr>
            <p:ph type="sldNum" sz="quarter" idx="12"/>
          </p:nvPr>
        </p:nvSpPr>
        <p:spPr/>
        <p:txBody>
          <a:bodyPr/>
          <a:lstStyle/>
          <a:p>
            <a:fld id="{AC50D5CE-31D4-40F3-AD62-14F565D524C1}" type="slidenum">
              <a:rPr lang="en-US" smtClean="0"/>
              <a:t>‹#›</a:t>
            </a:fld>
            <a:endParaRPr lang="en-US"/>
          </a:p>
        </p:txBody>
      </p:sp>
    </p:spTree>
    <p:extLst>
      <p:ext uri="{BB962C8B-B14F-4D97-AF65-F5344CB8AC3E}">
        <p14:creationId xmlns:p14="http://schemas.microsoft.com/office/powerpoint/2010/main" val="1419693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001DD4-BB93-46ED-AA8C-1F86CE3C14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16108A7-F181-4348-BCB0-E8D1A4450E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C6965C-A3AE-4A87-8712-31738F1D0E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0486E3-F3F7-47C0-AD46-1C2AA12B72AA}" type="datetimeFigureOut">
              <a:rPr lang="en-US" smtClean="0"/>
              <a:t>10/21/2018</a:t>
            </a:fld>
            <a:endParaRPr lang="en-US"/>
          </a:p>
        </p:txBody>
      </p:sp>
      <p:sp>
        <p:nvSpPr>
          <p:cNvPr id="5" name="Footer Placeholder 4">
            <a:extLst>
              <a:ext uri="{FF2B5EF4-FFF2-40B4-BE49-F238E27FC236}">
                <a16:creationId xmlns:a16="http://schemas.microsoft.com/office/drawing/2014/main" id="{F31BA2C7-7D97-49AF-9673-5C58011C1A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42D027-24EE-49B3-A4EB-0BF5698E01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0D5CE-31D4-40F3-AD62-14F565D524C1}" type="slidenum">
              <a:rPr lang="en-US" smtClean="0"/>
              <a:t>‹#›</a:t>
            </a:fld>
            <a:endParaRPr lang="en-US"/>
          </a:p>
        </p:txBody>
      </p:sp>
    </p:spTree>
    <p:extLst>
      <p:ext uri="{BB962C8B-B14F-4D97-AF65-F5344CB8AC3E}">
        <p14:creationId xmlns:p14="http://schemas.microsoft.com/office/powerpoint/2010/main" val="94438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October 21, 2018</a:t>
            </a:r>
          </a:p>
        </p:txBody>
      </p:sp>
    </p:spTree>
    <p:extLst>
      <p:ext uri="{BB962C8B-B14F-4D97-AF65-F5344CB8AC3E}">
        <p14:creationId xmlns:p14="http://schemas.microsoft.com/office/powerpoint/2010/main" val="2612578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Unconditional Election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5974837"/>
          </a:xfrm>
          <a:solidFill>
            <a:srgbClr val="FFFFCC"/>
          </a:solidFill>
        </p:spPr>
        <p:txBody>
          <a:bodyPr>
            <a:normAutofit/>
          </a:bodyPr>
          <a:lstStyle/>
          <a:p>
            <a:pPr marL="0" indent="0">
              <a:lnSpc>
                <a:spcPct val="150000"/>
              </a:lnSpc>
              <a:buNone/>
            </a:pPr>
            <a:r>
              <a:rPr lang="en-US" dirty="0"/>
              <a:t> but </a:t>
            </a:r>
            <a:r>
              <a:rPr lang="en-US" dirty="0">
                <a:solidFill>
                  <a:srgbClr val="FF0000"/>
                </a:solidFill>
              </a:rPr>
              <a:t>you do not believe because you are not part of my flock.</a:t>
            </a:r>
            <a:r>
              <a:rPr lang="en-US" dirty="0"/>
              <a:t> </a:t>
            </a:r>
            <a:r>
              <a:rPr lang="en-US" dirty="0">
                <a:solidFill>
                  <a:srgbClr val="FF0000"/>
                </a:solidFill>
              </a:rPr>
              <a:t>My sheep hear my voice</a:t>
            </a:r>
            <a:r>
              <a:rPr lang="en-US" dirty="0"/>
              <a:t>, and </a:t>
            </a:r>
            <a:r>
              <a:rPr lang="en-US" dirty="0">
                <a:solidFill>
                  <a:srgbClr val="FF0000"/>
                </a:solidFill>
              </a:rPr>
              <a:t>I know them</a:t>
            </a:r>
            <a:r>
              <a:rPr lang="en-US" dirty="0"/>
              <a:t>, and </a:t>
            </a:r>
            <a:r>
              <a:rPr lang="en-US" dirty="0">
                <a:solidFill>
                  <a:srgbClr val="FF0000"/>
                </a:solidFill>
              </a:rPr>
              <a:t>they follow me</a:t>
            </a:r>
            <a:r>
              <a:rPr lang="en-US" dirty="0"/>
              <a:t>. </a:t>
            </a:r>
            <a:r>
              <a:rPr lang="en-US" dirty="0">
                <a:solidFill>
                  <a:srgbClr val="FF0000"/>
                </a:solidFill>
              </a:rPr>
              <a:t>I give them eternal life</a:t>
            </a:r>
            <a:r>
              <a:rPr lang="en-US" dirty="0"/>
              <a:t>, and </a:t>
            </a:r>
            <a:r>
              <a:rPr lang="en-US" dirty="0">
                <a:solidFill>
                  <a:srgbClr val="FF0000"/>
                </a:solidFill>
              </a:rPr>
              <a:t>they will never perish</a:t>
            </a:r>
            <a:r>
              <a:rPr lang="en-US" dirty="0"/>
              <a:t>, and </a:t>
            </a:r>
            <a:r>
              <a:rPr lang="en-US" dirty="0">
                <a:solidFill>
                  <a:srgbClr val="FF0000"/>
                </a:solidFill>
              </a:rPr>
              <a:t>no one will snatch them out of my hand</a:t>
            </a:r>
            <a:r>
              <a:rPr lang="en-US" dirty="0"/>
              <a:t>. </a:t>
            </a:r>
            <a:r>
              <a:rPr lang="en-US" dirty="0">
                <a:solidFill>
                  <a:srgbClr val="FF0000"/>
                </a:solidFill>
              </a:rPr>
              <a:t>My Father, who has given them to me</a:t>
            </a:r>
            <a:r>
              <a:rPr lang="en-US" dirty="0"/>
              <a:t>, is greater than all, and no one is able to snatch them out of the Father's hand.  (John 10:26 – 29)</a:t>
            </a:r>
          </a:p>
          <a:p>
            <a:pPr>
              <a:lnSpc>
                <a:spcPct val="150000"/>
              </a:lnSpc>
            </a:pPr>
            <a:r>
              <a:rPr lang="en-US" dirty="0">
                <a:solidFill>
                  <a:srgbClr val="0070C0"/>
                </a:solidFill>
                <a:cs typeface="Arial" panose="020B0604020202020204" pitchFamily="34" charset="0"/>
              </a:rPr>
              <a:t>If the </a:t>
            </a:r>
            <a:r>
              <a:rPr lang="en-US" dirty="0" err="1">
                <a:solidFill>
                  <a:srgbClr val="0070C0"/>
                </a:solidFill>
                <a:cs typeface="Arial" panose="020B0604020202020204" pitchFamily="34" charset="0"/>
              </a:rPr>
              <a:t>Arminians</a:t>
            </a:r>
            <a:r>
              <a:rPr lang="en-US" dirty="0">
                <a:solidFill>
                  <a:srgbClr val="0070C0"/>
                </a:solidFill>
                <a:cs typeface="Arial" panose="020B0604020202020204" pitchFamily="34" charset="0"/>
              </a:rPr>
              <a:t> are correct verse 26 would read </a:t>
            </a:r>
            <a:r>
              <a:rPr lang="en-US" dirty="0">
                <a:solidFill>
                  <a:srgbClr val="FF0000"/>
                </a:solidFill>
              </a:rPr>
              <a:t>you are not part of my flock because you do not believe. </a:t>
            </a:r>
            <a:r>
              <a:rPr lang="en-US" dirty="0">
                <a:solidFill>
                  <a:srgbClr val="0070C0"/>
                </a:solidFill>
              </a:rPr>
              <a:t>And it could not say </a:t>
            </a:r>
            <a:r>
              <a:rPr lang="en-US" dirty="0">
                <a:solidFill>
                  <a:srgbClr val="FF0000"/>
                </a:solidFill>
              </a:rPr>
              <a:t>they will never perish!</a:t>
            </a: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691021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Review– Five Articles/ Canons of Dort</a:t>
            </a:r>
          </a:p>
        </p:txBody>
      </p:sp>
      <p:graphicFrame>
        <p:nvGraphicFramePr>
          <p:cNvPr id="3" name="Content Placeholder 2">
            <a:extLst>
              <a:ext uri="{FF2B5EF4-FFF2-40B4-BE49-F238E27FC236}">
                <a16:creationId xmlns:a16="http://schemas.microsoft.com/office/drawing/2014/main" id="{11404084-ADF8-4CD9-BC68-13C39FEA7ACC}"/>
              </a:ext>
            </a:extLst>
          </p:cNvPr>
          <p:cNvGraphicFramePr>
            <a:graphicFrameLocks noGrp="1"/>
          </p:cNvGraphicFramePr>
          <p:nvPr>
            <p:ph idx="1"/>
            <p:extLst/>
          </p:nvPr>
        </p:nvGraphicFramePr>
        <p:xfrm>
          <a:off x="153456" y="733476"/>
          <a:ext cx="11784544" cy="3108960"/>
        </p:xfrm>
        <a:graphic>
          <a:graphicData uri="http://schemas.openxmlformats.org/drawingml/2006/table">
            <a:tbl>
              <a:tblPr firstRow="1" bandRow="1">
                <a:tableStyleId>{5C22544A-7EE6-4342-B048-85BDC9FD1C3A}</a:tableStyleId>
              </a:tblPr>
              <a:tblGrid>
                <a:gridCol w="5392166">
                  <a:extLst>
                    <a:ext uri="{9D8B030D-6E8A-4147-A177-3AD203B41FA5}">
                      <a16:colId xmlns:a16="http://schemas.microsoft.com/office/drawing/2014/main" val="3197696829"/>
                    </a:ext>
                  </a:extLst>
                </a:gridCol>
                <a:gridCol w="6392378">
                  <a:extLst>
                    <a:ext uri="{9D8B030D-6E8A-4147-A177-3AD203B41FA5}">
                      <a16:colId xmlns:a16="http://schemas.microsoft.com/office/drawing/2014/main" val="2006731203"/>
                    </a:ext>
                  </a:extLst>
                </a:gridCol>
              </a:tblGrid>
              <a:tr h="370840">
                <a:tc>
                  <a:txBody>
                    <a:bodyPr/>
                    <a:lstStyle/>
                    <a:p>
                      <a:r>
                        <a:rPr lang="en-US" sz="2800" dirty="0">
                          <a:solidFill>
                            <a:schemeClr val="tx1"/>
                          </a:solidFill>
                        </a:rPr>
                        <a:t>Five Articles of the Remonstrance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800" dirty="0">
                          <a:solidFill>
                            <a:schemeClr val="tx1"/>
                          </a:solidFill>
                        </a:rPr>
                        <a:t>Canons of Dort </a:t>
                      </a:r>
                      <a:r>
                        <a:rPr lang="en-US" sz="2800" b="0" dirty="0">
                          <a:solidFill>
                            <a:schemeClr val="tx1"/>
                          </a:solidFill>
                        </a:rPr>
                        <a:t>(“Five Points of Calvinism”)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40779073"/>
                  </a:ext>
                </a:extLst>
              </a:tr>
              <a:tr h="370840">
                <a:tc>
                  <a:txBody>
                    <a:bodyPr/>
                    <a:lstStyle/>
                    <a:p>
                      <a:r>
                        <a:rPr lang="en-US" sz="2800" dirty="0"/>
                        <a:t>1. Conditional 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marL="0" indent="0">
                        <a:buNone/>
                      </a:pPr>
                      <a:r>
                        <a:rPr lang="en-US" sz="2800" b="0" dirty="0"/>
                        <a:t>1. </a:t>
                      </a:r>
                      <a:r>
                        <a:rPr lang="en-US" sz="2800" b="1" dirty="0"/>
                        <a:t>T</a:t>
                      </a:r>
                      <a:r>
                        <a:rPr lang="en-US" sz="2800" dirty="0"/>
                        <a:t>otal Depravity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133797011"/>
                  </a:ext>
                </a:extLst>
              </a:tr>
              <a:tr h="370840">
                <a:tc>
                  <a:txBody>
                    <a:bodyPr/>
                    <a:lstStyle/>
                    <a:p>
                      <a:r>
                        <a:rPr lang="en-US" sz="2800" dirty="0"/>
                        <a:t>2. General Atonement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800" dirty="0"/>
                        <a:t>2. </a:t>
                      </a:r>
                      <a:r>
                        <a:rPr lang="en-US" sz="2800" b="1" dirty="0"/>
                        <a:t>U</a:t>
                      </a:r>
                      <a:r>
                        <a:rPr lang="en-US" sz="2800" dirty="0"/>
                        <a:t>nconditional 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695437715"/>
                  </a:ext>
                </a:extLst>
              </a:tr>
              <a:tr h="370840">
                <a:tc>
                  <a:txBody>
                    <a:bodyPr/>
                    <a:lstStyle/>
                    <a:p>
                      <a:r>
                        <a:rPr lang="en-US" sz="2800" dirty="0"/>
                        <a:t>3. Free Will (</a:t>
                      </a:r>
                      <a:r>
                        <a:rPr lang="en-US" sz="2800" i="1" dirty="0"/>
                        <a:t>Depravity</a:t>
                      </a:r>
                      <a:r>
                        <a:rPr lang="en-US" sz="28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800" dirty="0"/>
                        <a:t>3. </a:t>
                      </a:r>
                      <a:r>
                        <a:rPr lang="en-US" sz="2800" b="1" dirty="0"/>
                        <a:t>L</a:t>
                      </a:r>
                      <a:r>
                        <a:rPr lang="en-US" sz="2800" dirty="0"/>
                        <a:t>imited Atonement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303195336"/>
                  </a:ext>
                </a:extLst>
              </a:tr>
              <a:tr h="370840">
                <a:tc>
                  <a:txBody>
                    <a:bodyPr/>
                    <a:lstStyle/>
                    <a:p>
                      <a:r>
                        <a:rPr lang="en-US" sz="2800" dirty="0"/>
                        <a:t>4. Resistible/Prevenient Grace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800" dirty="0"/>
                        <a:t>4. </a:t>
                      </a:r>
                      <a:r>
                        <a:rPr lang="en-US" sz="2800" b="1" dirty="0"/>
                        <a:t>I</a:t>
                      </a:r>
                      <a:r>
                        <a:rPr lang="en-US" sz="2800" dirty="0"/>
                        <a:t>rresistible Grace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982202300"/>
                  </a:ext>
                </a:extLst>
              </a:tr>
              <a:tr h="370840">
                <a:tc>
                  <a:txBody>
                    <a:bodyPr/>
                    <a:lstStyle/>
                    <a:p>
                      <a:r>
                        <a:rPr lang="en-US" sz="2800" dirty="0"/>
                        <a:t>5. Conditional Preservation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r>
                        <a:rPr lang="en-US" sz="2800" b="0" dirty="0"/>
                        <a:t>5</a:t>
                      </a:r>
                      <a:r>
                        <a:rPr lang="en-US" sz="2800" b="1" dirty="0"/>
                        <a:t>. P</a:t>
                      </a:r>
                      <a:r>
                        <a:rPr lang="en-US" sz="2800" dirty="0"/>
                        <a:t>erseverance of the Saints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53808269"/>
                  </a:ext>
                </a:extLst>
              </a:tr>
            </a:tbl>
          </a:graphicData>
        </a:graphic>
      </p:graphicFrame>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5" name="TextBox 4">
            <a:extLst>
              <a:ext uri="{FF2B5EF4-FFF2-40B4-BE49-F238E27FC236}">
                <a16:creationId xmlns:a16="http://schemas.microsoft.com/office/drawing/2014/main" id="{826A710C-5DFF-4137-9DCA-9D5C6FAB03D7}"/>
              </a:ext>
            </a:extLst>
          </p:cNvPr>
          <p:cNvSpPr txBox="1"/>
          <p:nvPr/>
        </p:nvSpPr>
        <p:spPr>
          <a:xfrm>
            <a:off x="168204" y="3919419"/>
            <a:ext cx="11743831" cy="2677656"/>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dirty="0">
                <a:solidFill>
                  <a:srgbClr val="0070C0"/>
                </a:solidFill>
                <a:cs typeface="Arial" panose="020B0604020202020204" pitchFamily="34" charset="0"/>
              </a:rPr>
              <a:t>The Canons of Dort actually contained only four points because Articles 3 and 4 were combined into one topic and listed as Main Point Three/Four in the Canons of Dort. This showed that the Remonstrance understanding of Total Depravity was not the same as the Canons of Dort.</a:t>
            </a:r>
          </a:p>
          <a:p>
            <a:pPr marL="457200" indent="-457200">
              <a:buFont typeface="Arial" panose="020B0604020202020204" pitchFamily="34" charset="0"/>
              <a:buChar char="•"/>
            </a:pPr>
            <a:r>
              <a:rPr lang="en-US" sz="2800" dirty="0">
                <a:solidFill>
                  <a:srgbClr val="0070C0"/>
                </a:solidFill>
                <a:cs typeface="Arial" panose="020B0604020202020204" pitchFamily="34" charset="0"/>
              </a:rPr>
              <a:t>When the acrostic </a:t>
            </a:r>
            <a:r>
              <a:rPr lang="en-US" sz="2800" b="1" dirty="0">
                <a:solidFill>
                  <a:srgbClr val="0070C0"/>
                </a:solidFill>
                <a:cs typeface="Arial" panose="020B0604020202020204" pitchFamily="34" charset="0"/>
              </a:rPr>
              <a:t>TULIP</a:t>
            </a:r>
            <a:r>
              <a:rPr lang="en-US" sz="2800" dirty="0">
                <a:solidFill>
                  <a:srgbClr val="0070C0"/>
                </a:solidFill>
                <a:cs typeface="Arial" panose="020B0604020202020204" pitchFamily="34" charset="0"/>
              </a:rPr>
              <a:t> was created as a memory aid, Total Depravity was placed first so that the root problem is first of the “Five Points of Calvinism.”</a:t>
            </a:r>
            <a:endParaRPr lang="en-US" sz="2800" b="1" dirty="0">
              <a:solidFill>
                <a:srgbClr val="0070C0"/>
              </a:solidFill>
              <a:cs typeface="Arial" panose="020B0604020202020204" pitchFamily="34" charset="0"/>
            </a:endParaRPr>
          </a:p>
        </p:txBody>
      </p:sp>
      <p:cxnSp>
        <p:nvCxnSpPr>
          <p:cNvPr id="6" name="Straight Arrow Connector 5">
            <a:extLst>
              <a:ext uri="{FF2B5EF4-FFF2-40B4-BE49-F238E27FC236}">
                <a16:creationId xmlns:a16="http://schemas.microsoft.com/office/drawing/2014/main" id="{34BF7BB8-B8DC-43CE-8834-F4B3D1CB15C3}"/>
              </a:ext>
            </a:extLst>
          </p:cNvPr>
          <p:cNvCxnSpPr/>
          <p:nvPr/>
        </p:nvCxnSpPr>
        <p:spPr>
          <a:xfrm flipV="1">
            <a:off x="3667432" y="1533833"/>
            <a:ext cx="1907458" cy="1042219"/>
          </a:xfrm>
          <a:prstGeom prst="straightConnector1">
            <a:avLst/>
          </a:prstGeom>
          <a:ln w="571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6403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 Key Protestant Reformation Doctrines - Free Will </a:t>
            </a:r>
            <a:r>
              <a:rPr lang="en-US" sz="2800" dirty="0">
                <a:latin typeface="Arial" panose="020B0604020202020204" pitchFamily="34" charset="0"/>
                <a:cs typeface="Arial" panose="020B0604020202020204" pitchFamily="34" charset="0"/>
              </a:rPr>
              <a:t>Review</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6" name="Content Placeholder 5">
            <a:extLst>
              <a:ext uri="{FF2B5EF4-FFF2-40B4-BE49-F238E27FC236}">
                <a16:creationId xmlns:a16="http://schemas.microsoft.com/office/drawing/2014/main" id="{2EDBF5F0-7876-47DC-95B1-B23CD31F349F}"/>
              </a:ext>
            </a:extLst>
          </p:cNvPr>
          <p:cNvSpPr>
            <a:spLocks noGrp="1"/>
          </p:cNvSpPr>
          <p:nvPr>
            <p:ph idx="1"/>
          </p:nvPr>
        </p:nvSpPr>
        <p:spPr>
          <a:xfrm>
            <a:off x="142239" y="766916"/>
            <a:ext cx="11795759" cy="5997678"/>
          </a:xfrm>
          <a:solidFill>
            <a:srgbClr val="FFFFCC"/>
          </a:solidFill>
        </p:spPr>
        <p:txBody>
          <a:bodyPr>
            <a:normAutofit fontScale="92500" lnSpcReduction="20000"/>
          </a:bodyPr>
          <a:lstStyle/>
          <a:p>
            <a:pPr marL="0" indent="0">
              <a:lnSpc>
                <a:spcPct val="150000"/>
              </a:lnSpc>
              <a:buNone/>
            </a:pPr>
            <a:r>
              <a:rPr lang="en-US" sz="3200" dirty="0">
                <a:solidFill>
                  <a:srgbClr val="FF0000"/>
                </a:solidFill>
                <a:cs typeface="Times New Roman" panose="02020603050405020304" pitchFamily="18" charset="0"/>
              </a:rPr>
              <a:t>Arminianism: </a:t>
            </a:r>
            <a:r>
              <a:rPr lang="en-US" dirty="0"/>
              <a:t>Although human nature was seriously affected by the fall, man has not been left in a state of total spiritual helplessness. God graciously enables every sinner to repent and believe, but He does not interfere with man's freedom. </a:t>
            </a:r>
            <a:r>
              <a:rPr lang="en-US" dirty="0">
                <a:solidFill>
                  <a:srgbClr val="FF0000"/>
                </a:solidFill>
              </a:rPr>
              <a:t>Each sinner possesses a free will</a:t>
            </a:r>
            <a:r>
              <a:rPr lang="en-US" dirty="0"/>
              <a:t>, and his eternal destiny depends on how he uses it. Man's freedom consists of his </a:t>
            </a:r>
            <a:r>
              <a:rPr lang="en-US" dirty="0">
                <a:solidFill>
                  <a:srgbClr val="FF0000"/>
                </a:solidFill>
              </a:rPr>
              <a:t>ability to choose good over evil </a:t>
            </a:r>
            <a:r>
              <a:rPr lang="en-US" dirty="0"/>
              <a:t>in spiritual matters; his will is not enslaved to his sinful nature. The sinner has the power to either cooperate with God's Spirit and be regenerated or resist God's grace and perish. The lost sinner needs the Spirit's assistance, but he does not have to be regenerated by the Spirit before he can believe, for faith is man's act and precedes the new birth. Faith is the sinner's gift to God; it is man's contribution to salvation</a:t>
            </a:r>
            <a:r>
              <a:rPr lang="en-US" sz="2200" dirty="0"/>
              <a:t>. (Quoted from Romans an Interpretive Outline by David N Steele and Curtis C Thomas ISBN 978-0-87552-443-6 Appendix D Pages 144-147)</a:t>
            </a:r>
          </a:p>
        </p:txBody>
      </p:sp>
    </p:spTree>
    <p:extLst>
      <p:ext uri="{BB962C8B-B14F-4D97-AF65-F5344CB8AC3E}">
        <p14:creationId xmlns:p14="http://schemas.microsoft.com/office/powerpoint/2010/main" val="2135540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Key Protestant Reformation Doctrines - Total Depravity </a:t>
            </a:r>
            <a:r>
              <a:rPr lang="en-US" sz="2800" dirty="0">
                <a:latin typeface="Arial" panose="020B0604020202020204" pitchFamily="34" charset="0"/>
                <a:cs typeface="Arial" panose="020B0604020202020204" pitchFamily="34" charset="0"/>
              </a:rPr>
              <a:t>Review</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6" name="Content Placeholder 5">
            <a:extLst>
              <a:ext uri="{FF2B5EF4-FFF2-40B4-BE49-F238E27FC236}">
                <a16:creationId xmlns:a16="http://schemas.microsoft.com/office/drawing/2014/main" id="{2EDBF5F0-7876-47DC-95B1-B23CD31F349F}"/>
              </a:ext>
            </a:extLst>
          </p:cNvPr>
          <p:cNvSpPr>
            <a:spLocks noGrp="1"/>
          </p:cNvSpPr>
          <p:nvPr>
            <p:ph idx="1"/>
          </p:nvPr>
        </p:nvSpPr>
        <p:spPr>
          <a:xfrm>
            <a:off x="142239" y="766916"/>
            <a:ext cx="11795759" cy="5997678"/>
          </a:xfrm>
          <a:solidFill>
            <a:srgbClr val="FFFFCC"/>
          </a:solidFill>
        </p:spPr>
        <p:txBody>
          <a:bodyPr>
            <a:normAutofit fontScale="85000" lnSpcReduction="10000"/>
          </a:bodyPr>
          <a:lstStyle/>
          <a:p>
            <a:pPr marL="0" indent="0">
              <a:lnSpc>
                <a:spcPct val="150000"/>
              </a:lnSpc>
              <a:buNone/>
            </a:pPr>
            <a:r>
              <a:rPr lang="en-US" sz="3300" dirty="0">
                <a:solidFill>
                  <a:srgbClr val="FF0000"/>
                </a:solidFill>
                <a:cs typeface="Times New Roman" panose="02020603050405020304" pitchFamily="18" charset="0"/>
              </a:rPr>
              <a:t>Calvinism: </a:t>
            </a:r>
            <a:r>
              <a:rPr lang="en-US" sz="3300" dirty="0"/>
              <a:t>Because of the fall, </a:t>
            </a:r>
            <a:r>
              <a:rPr lang="en-US" sz="3300" dirty="0">
                <a:solidFill>
                  <a:srgbClr val="FF0000"/>
                </a:solidFill>
              </a:rPr>
              <a:t>man is unable of himself to </a:t>
            </a:r>
            <a:r>
              <a:rPr lang="en-US" sz="3300" dirty="0" err="1">
                <a:solidFill>
                  <a:srgbClr val="FF0000"/>
                </a:solidFill>
              </a:rPr>
              <a:t>savingly</a:t>
            </a:r>
            <a:r>
              <a:rPr lang="en-US" sz="3300" dirty="0">
                <a:solidFill>
                  <a:srgbClr val="FF0000"/>
                </a:solidFill>
              </a:rPr>
              <a:t> believe the gospel</a:t>
            </a:r>
            <a:r>
              <a:rPr lang="en-US" sz="3300" dirty="0"/>
              <a:t>. The sinner is dead, blind, and deaf to the things of God; his heart is deceitful and desperately corrupt. His will is not free, it is in bondage to his evil nature, therefore, he will not--indeed he cannot--choose good over evil in the spiritual realm. Consequently, it takes much more than the Spirit's assistance to bring a sinner to Christ--it takes regeneration by which the Spirit makes the sinner alive and gives him a new nature. Faith is not something man contributes to salvation but is itself a part of God's gift of salvation--it is God's gift to the sinner, not the sinner's gift to God. </a:t>
            </a:r>
            <a:r>
              <a:rPr lang="en-US" sz="3600" dirty="0"/>
              <a:t> </a:t>
            </a:r>
            <a:r>
              <a:rPr lang="en-US" sz="2100" dirty="0"/>
              <a:t>(Quoted from Romans an Interpretive Outline by David N Steele and Curtis C Thomas ISBN 978-0-87552-443-6 Appendix D Pages 144-147)</a:t>
            </a:r>
          </a:p>
        </p:txBody>
      </p:sp>
    </p:spTree>
    <p:extLst>
      <p:ext uri="{BB962C8B-B14F-4D97-AF65-F5344CB8AC3E}">
        <p14:creationId xmlns:p14="http://schemas.microsoft.com/office/powerpoint/2010/main" val="1281362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Election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6125308"/>
          </a:xfrm>
          <a:solidFill>
            <a:srgbClr val="FFFFCC"/>
          </a:solidFill>
        </p:spPr>
        <p:txBody>
          <a:bodyPr>
            <a:normAutofit fontScale="70000" lnSpcReduction="20000"/>
          </a:bodyPr>
          <a:lstStyle/>
          <a:p>
            <a:pPr>
              <a:lnSpc>
                <a:spcPct val="150000"/>
              </a:lnSpc>
            </a:pPr>
            <a:r>
              <a:rPr lang="en-US" sz="3600" b="1" dirty="0">
                <a:solidFill>
                  <a:srgbClr val="0070C0"/>
                </a:solidFill>
              </a:rPr>
              <a:t>In the OT the Nation of Israel is God’s Chosen People. God chose Israel unconditionally because He loved them and not because of their merit.</a:t>
            </a:r>
          </a:p>
          <a:p>
            <a:pPr marL="0" indent="0">
              <a:lnSpc>
                <a:spcPct val="150000"/>
              </a:lnSpc>
              <a:buNone/>
            </a:pPr>
            <a:r>
              <a:rPr lang="en-US" sz="3600" dirty="0"/>
              <a:t>"For you are a </a:t>
            </a:r>
            <a:r>
              <a:rPr lang="en-US" sz="3600" dirty="0">
                <a:solidFill>
                  <a:srgbClr val="FF0000"/>
                </a:solidFill>
              </a:rPr>
              <a:t>people holy to the LORD </a:t>
            </a:r>
            <a:r>
              <a:rPr lang="en-US" sz="3600" dirty="0"/>
              <a:t>your God. The </a:t>
            </a:r>
            <a:r>
              <a:rPr lang="en-US" sz="3600" dirty="0">
                <a:solidFill>
                  <a:srgbClr val="FF0000"/>
                </a:solidFill>
              </a:rPr>
              <a:t>LORD your God has chosen you to be a people for his treasured possession</a:t>
            </a:r>
            <a:r>
              <a:rPr lang="en-US" sz="3600" dirty="0"/>
              <a:t>, out of all the peoples who are on the face of the earth. It was </a:t>
            </a:r>
            <a:r>
              <a:rPr lang="en-US" sz="3600" dirty="0">
                <a:solidFill>
                  <a:srgbClr val="FF0000"/>
                </a:solidFill>
              </a:rPr>
              <a:t>not because you were more in number than any other people</a:t>
            </a:r>
            <a:r>
              <a:rPr lang="en-US" sz="3600" dirty="0"/>
              <a:t> that the LORD set his love on you and chose you, for you were the fewest of all peoples, but it is </a:t>
            </a:r>
            <a:r>
              <a:rPr lang="en-US" sz="3600" dirty="0">
                <a:solidFill>
                  <a:srgbClr val="FF0000"/>
                </a:solidFill>
              </a:rPr>
              <a:t>because the LORD loves you </a:t>
            </a:r>
            <a:r>
              <a:rPr lang="en-US" sz="3600" dirty="0"/>
              <a:t>and is keeping the oath that he swore to your fathers, that the LORD has brought you out with a mighty hand and redeemed you from the house of slavery, from the hand of Pharaoh king of Egypt. (Deuteronomy 7:6 -8)</a:t>
            </a:r>
          </a:p>
          <a:p>
            <a:pPr marL="0" indent="0">
              <a:lnSpc>
                <a:spcPct val="150000"/>
              </a:lnSpc>
              <a:buNone/>
            </a:pPr>
            <a:r>
              <a:rPr lang="en-US" sz="3600" dirty="0"/>
              <a:t>And your servant is in the midst of </a:t>
            </a:r>
            <a:r>
              <a:rPr lang="en-US" sz="3600" dirty="0">
                <a:solidFill>
                  <a:srgbClr val="FF0000"/>
                </a:solidFill>
              </a:rPr>
              <a:t>your people </a:t>
            </a:r>
            <a:r>
              <a:rPr lang="en-US" sz="3600" dirty="0"/>
              <a:t>whom </a:t>
            </a:r>
            <a:r>
              <a:rPr lang="en-US" sz="3600" dirty="0">
                <a:solidFill>
                  <a:srgbClr val="FF0000"/>
                </a:solidFill>
              </a:rPr>
              <a:t>you have chosen</a:t>
            </a:r>
            <a:r>
              <a:rPr lang="en-US" sz="3600" dirty="0"/>
              <a:t>, a great people, </a:t>
            </a:r>
            <a:r>
              <a:rPr lang="en-US" sz="3600" dirty="0">
                <a:solidFill>
                  <a:srgbClr val="FF0000"/>
                </a:solidFill>
              </a:rPr>
              <a:t>too many to be numbered </a:t>
            </a:r>
            <a:r>
              <a:rPr lang="en-US" sz="3600" dirty="0"/>
              <a:t>or counted for multitude.  (1 Kings 3:8)</a:t>
            </a:r>
          </a:p>
          <a:p>
            <a:pPr marL="0" indent="0">
              <a:buNone/>
            </a:pP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5601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3200" y="0"/>
            <a:ext cx="11846560" cy="656493"/>
          </a:xfrm>
          <a:solidFill>
            <a:srgbClr val="FFFFCC"/>
          </a:solidFill>
        </p:spPr>
        <p:txBody>
          <a:bodyPr>
            <a:noAutofit/>
          </a:bodyPr>
          <a:lstStyle/>
          <a:p>
            <a:br>
              <a:rPr lang="en-US" sz="2800" b="1" dirty="0">
                <a:cs typeface="Arial" panose="020B0604020202020204" pitchFamily="34" charset="0"/>
              </a:rPr>
            </a:br>
            <a:r>
              <a:rPr lang="en-US" sz="2800" b="1" dirty="0">
                <a:solidFill>
                  <a:srgbClr val="0070C0"/>
                </a:solidFill>
                <a:latin typeface="Arial" panose="020B0604020202020204" pitchFamily="34" charset="0"/>
                <a:cs typeface="Arial" panose="020B0604020202020204" pitchFamily="34" charset="0"/>
              </a:rPr>
              <a:t>Reformed vs Arminian Soteriology – Election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203200" y="732692"/>
            <a:ext cx="11846560" cy="6125308"/>
          </a:xfrm>
          <a:solidFill>
            <a:srgbClr val="FFFFCC"/>
          </a:solidFill>
        </p:spPr>
        <p:txBody>
          <a:bodyPr>
            <a:normAutofit lnSpcReduction="10000"/>
          </a:bodyPr>
          <a:lstStyle/>
          <a:p>
            <a:r>
              <a:rPr lang="en-US" dirty="0">
                <a:solidFill>
                  <a:srgbClr val="0070C0"/>
                </a:solidFill>
              </a:rPr>
              <a:t>There are also some passages in the OT that speak of the election of individuals. For example:</a:t>
            </a:r>
          </a:p>
          <a:p>
            <a:pPr marL="0" indent="0">
              <a:lnSpc>
                <a:spcPct val="150000"/>
              </a:lnSpc>
              <a:buNone/>
            </a:pPr>
            <a:r>
              <a:rPr lang="en-US" dirty="0"/>
              <a:t>The LORD said, "Shall I hide from Abraham what I am about to do, seeing that Abraham shall surely become a great and mighty nation, and all the nations of the earth shall be blessed in him? </a:t>
            </a:r>
            <a:r>
              <a:rPr lang="en-US" dirty="0">
                <a:solidFill>
                  <a:srgbClr val="FF0000"/>
                </a:solidFill>
              </a:rPr>
              <a:t>For I have chosen him</a:t>
            </a:r>
            <a:r>
              <a:rPr lang="en-US" dirty="0"/>
              <a:t>, that he may command his children and his household after him to keep the way of the LORD by doing righteousness and justice, so that the LORD may bring to Abraham what he has promised him." (Genesis 18:17 -19) </a:t>
            </a:r>
            <a:r>
              <a:rPr lang="en-US" dirty="0">
                <a:solidFill>
                  <a:srgbClr val="0070C0"/>
                </a:solidFill>
              </a:rPr>
              <a:t>and</a:t>
            </a:r>
            <a:endParaRPr lang="en-US" dirty="0"/>
          </a:p>
          <a:p>
            <a:pPr marL="0" indent="0">
              <a:lnSpc>
                <a:spcPct val="150000"/>
              </a:lnSpc>
              <a:buNone/>
            </a:pPr>
            <a:r>
              <a:rPr lang="en-US" dirty="0"/>
              <a:t> "Before I formed you in the womb </a:t>
            </a:r>
            <a:r>
              <a:rPr lang="en-US" dirty="0">
                <a:solidFill>
                  <a:srgbClr val="FF0000"/>
                </a:solidFill>
              </a:rPr>
              <a:t>I knew you</a:t>
            </a:r>
            <a:r>
              <a:rPr lang="en-US" dirty="0"/>
              <a:t>, and before you were born I consecrated you; I appointed you a prophet to the nations." (Jeremiah 1:5)</a:t>
            </a: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217505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Key Protestant Reformation Doctrines – Conditional Election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6" name="Content Placeholder 5">
            <a:extLst>
              <a:ext uri="{FF2B5EF4-FFF2-40B4-BE49-F238E27FC236}">
                <a16:creationId xmlns:a16="http://schemas.microsoft.com/office/drawing/2014/main" id="{2EDBF5F0-7876-47DC-95B1-B23CD31F349F}"/>
              </a:ext>
            </a:extLst>
          </p:cNvPr>
          <p:cNvSpPr>
            <a:spLocks noGrp="1"/>
          </p:cNvSpPr>
          <p:nvPr>
            <p:ph idx="1"/>
          </p:nvPr>
        </p:nvSpPr>
        <p:spPr>
          <a:xfrm>
            <a:off x="142239" y="766916"/>
            <a:ext cx="11795759" cy="5997678"/>
          </a:xfrm>
          <a:solidFill>
            <a:srgbClr val="FFFFCC"/>
          </a:solidFill>
        </p:spPr>
        <p:txBody>
          <a:bodyPr>
            <a:normAutofit fontScale="92500" lnSpcReduction="10000"/>
          </a:bodyPr>
          <a:lstStyle/>
          <a:p>
            <a:pPr marL="0" indent="0">
              <a:lnSpc>
                <a:spcPct val="150000"/>
              </a:lnSpc>
              <a:buNone/>
            </a:pPr>
            <a:r>
              <a:rPr lang="en-US" dirty="0">
                <a:solidFill>
                  <a:srgbClr val="FF0000"/>
                </a:solidFill>
                <a:cs typeface="Times New Roman" panose="02020603050405020304" pitchFamily="18" charset="0"/>
              </a:rPr>
              <a:t>Arminianism: </a:t>
            </a:r>
            <a:r>
              <a:rPr lang="en-US" dirty="0"/>
              <a:t>God's choice of certain individuals unto salvation before the foundation of the world was based upon His foreseeing that they would respond to His call. He selected only those whom He knew would of themselves freely believe the gospel. Election therefore was determined by or conditioned upon what man would do. The faith which God foresaw and upon which He based His choice was not given to the sinner by God (it was not created by the regenerating power of the Holy Spirit) but resulted solely from man's will. It was left entirely up to man as to who would believe and therefore as to who would be elected unto salvation. God chose those whom He knew would, of their own free will, choose Christ. Thus the sinner's choice of Christ, not God's choice of the sinner, is the ultimate cause of salvation.  </a:t>
            </a:r>
            <a:r>
              <a:rPr lang="en-US" sz="1900" dirty="0"/>
              <a:t>(Quoted from Romans an Interpretive Outline by David N Steele and Curtis C Thomas ISBN 978-0-87552-443-6 Appendix D Pages 144-147)</a:t>
            </a:r>
          </a:p>
        </p:txBody>
      </p:sp>
    </p:spTree>
    <p:extLst>
      <p:ext uri="{BB962C8B-B14F-4D97-AF65-F5344CB8AC3E}">
        <p14:creationId xmlns:p14="http://schemas.microsoft.com/office/powerpoint/2010/main" val="3842312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Key Protestant Reformation Doctrines – Conditional Election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6" name="Content Placeholder 5">
            <a:extLst>
              <a:ext uri="{FF2B5EF4-FFF2-40B4-BE49-F238E27FC236}">
                <a16:creationId xmlns:a16="http://schemas.microsoft.com/office/drawing/2014/main" id="{2EDBF5F0-7876-47DC-95B1-B23CD31F349F}"/>
              </a:ext>
            </a:extLst>
          </p:cNvPr>
          <p:cNvSpPr>
            <a:spLocks noGrp="1"/>
          </p:cNvSpPr>
          <p:nvPr>
            <p:ph idx="1"/>
          </p:nvPr>
        </p:nvSpPr>
        <p:spPr>
          <a:xfrm>
            <a:off x="142239" y="766916"/>
            <a:ext cx="11795759" cy="5997678"/>
          </a:xfrm>
          <a:solidFill>
            <a:srgbClr val="FFFFCC"/>
          </a:solidFill>
        </p:spPr>
        <p:txBody>
          <a:bodyPr>
            <a:normAutofit fontScale="92500" lnSpcReduction="20000"/>
          </a:bodyPr>
          <a:lstStyle/>
          <a:p>
            <a:pPr marL="0" indent="0">
              <a:lnSpc>
                <a:spcPct val="150000"/>
              </a:lnSpc>
              <a:buNone/>
            </a:pPr>
            <a:r>
              <a:rPr lang="en-US" sz="3000" dirty="0">
                <a:solidFill>
                  <a:srgbClr val="FF0000"/>
                </a:solidFill>
                <a:cs typeface="Times New Roman" panose="02020603050405020304" pitchFamily="18" charset="0"/>
              </a:rPr>
              <a:t>In Article 1 the Biblical support of the doctrine of Conditional Election quotes </a:t>
            </a:r>
            <a:r>
              <a:rPr lang="en-US" sz="3000" dirty="0"/>
              <a:t>John 3:36: “He that believes on the Son has everlasting life: and he that does not believe the Son shall not see life; but the wrath of God abides on him,” and </a:t>
            </a:r>
            <a:r>
              <a:rPr lang="en-US" sz="3000" dirty="0">
                <a:solidFill>
                  <a:srgbClr val="0070C0"/>
                </a:solidFill>
              </a:rPr>
              <a:t>according to other passages of Scripture also. </a:t>
            </a:r>
          </a:p>
          <a:p>
            <a:pPr marL="0" indent="0">
              <a:lnSpc>
                <a:spcPct val="150000"/>
              </a:lnSpc>
              <a:buNone/>
            </a:pPr>
            <a:r>
              <a:rPr lang="en-US" sz="3000" dirty="0">
                <a:solidFill>
                  <a:srgbClr val="0070C0"/>
                </a:solidFill>
              </a:rPr>
              <a:t>Note: In the ESV John 3:36 is </a:t>
            </a:r>
            <a:r>
              <a:rPr lang="en-US" sz="3000" dirty="0"/>
              <a:t>Whoever believes in the Son has eternal life; whoever does not obey the Son shall not see life, but the wrath of God remains on him.</a:t>
            </a:r>
            <a:endParaRPr lang="en-US" sz="3000" dirty="0">
              <a:solidFill>
                <a:srgbClr val="0070C0"/>
              </a:solidFill>
            </a:endParaRPr>
          </a:p>
          <a:p>
            <a:pPr>
              <a:lnSpc>
                <a:spcPct val="150000"/>
              </a:lnSpc>
            </a:pPr>
            <a:r>
              <a:rPr lang="en-US" sz="3000" dirty="0">
                <a:solidFill>
                  <a:srgbClr val="0070C0"/>
                </a:solidFill>
              </a:rPr>
              <a:t>Calvinists agree with this verse. The distinguishing mark of the elect is that they believe in Christ and seek to obey him. The question is how do they believe?</a:t>
            </a:r>
          </a:p>
          <a:p>
            <a:pPr marL="0" indent="0">
              <a:lnSpc>
                <a:spcPct val="150000"/>
              </a:lnSpc>
              <a:buNone/>
            </a:pPr>
            <a:endParaRPr lang="en-US" dirty="0">
              <a:solidFill>
                <a:srgbClr val="0070C0"/>
              </a:solidFill>
            </a:endParaRPr>
          </a:p>
        </p:txBody>
      </p:sp>
    </p:spTree>
    <p:extLst>
      <p:ext uri="{BB962C8B-B14F-4D97-AF65-F5344CB8AC3E}">
        <p14:creationId xmlns:p14="http://schemas.microsoft.com/office/powerpoint/2010/main" val="3435193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42240" y="0"/>
            <a:ext cx="1179576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Key Protestant Reformation Doctrines – Unconditional Election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6" name="Content Placeholder 5">
            <a:extLst>
              <a:ext uri="{FF2B5EF4-FFF2-40B4-BE49-F238E27FC236}">
                <a16:creationId xmlns:a16="http://schemas.microsoft.com/office/drawing/2014/main" id="{2EDBF5F0-7876-47DC-95B1-B23CD31F349F}"/>
              </a:ext>
            </a:extLst>
          </p:cNvPr>
          <p:cNvSpPr>
            <a:spLocks noGrp="1"/>
          </p:cNvSpPr>
          <p:nvPr>
            <p:ph idx="1"/>
          </p:nvPr>
        </p:nvSpPr>
        <p:spPr>
          <a:xfrm>
            <a:off x="142239" y="766916"/>
            <a:ext cx="11795759" cy="5997678"/>
          </a:xfrm>
          <a:solidFill>
            <a:srgbClr val="FFFFCC"/>
          </a:solidFill>
        </p:spPr>
        <p:txBody>
          <a:bodyPr>
            <a:normAutofit fontScale="92500"/>
          </a:bodyPr>
          <a:lstStyle/>
          <a:p>
            <a:pPr marL="0" indent="0">
              <a:lnSpc>
                <a:spcPct val="150000"/>
              </a:lnSpc>
              <a:buNone/>
            </a:pPr>
            <a:r>
              <a:rPr lang="en-US" dirty="0">
                <a:solidFill>
                  <a:srgbClr val="FF0000"/>
                </a:solidFill>
                <a:cs typeface="Times New Roman" panose="02020603050405020304" pitchFamily="18" charset="0"/>
              </a:rPr>
              <a:t>Calvinism: </a:t>
            </a:r>
            <a:r>
              <a:rPr lang="en-US" dirty="0"/>
              <a:t>God's choice of certain individuals unto salvation before the foundation of the world rested solely in His own sovereign will. His choice of particular sinners was not based on any foreseen response or obedience on their part, such as faith, repentance, etc. On the contrary, God gives faith and repentance to each individual whom He selected. These acts are the result, not the cause of God's choice. Election therefore was not determined by or conditioned upon any virtuous quality or act foreseen in man. Those whom God sovereignly elected He brings through the power of the Spirit to a willing acceptance of Christ. Thus God's choice of the sinner, not the sinner's choice of Christ, is the ultimate cause of salvation.  </a:t>
            </a:r>
            <a:r>
              <a:rPr lang="en-US" sz="2200" dirty="0"/>
              <a:t>(Quoted from Romans an Interpretive Outline by David N Steele and Curtis C Thomas ISBN 978-0-87552-443-6 Appendix D Pages 144-147)</a:t>
            </a:r>
          </a:p>
        </p:txBody>
      </p:sp>
    </p:spTree>
    <p:extLst>
      <p:ext uri="{BB962C8B-B14F-4D97-AF65-F5344CB8AC3E}">
        <p14:creationId xmlns:p14="http://schemas.microsoft.com/office/powerpoint/2010/main" val="601920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1026</Words>
  <Application>Microsoft Office PowerPoint</Application>
  <PresentationFormat>Widescreen</PresentationFormat>
  <Paragraphs>50</Paragraphs>
  <Slides>10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Discipleship:  An  Introduction to  Systematic Theology and  Apologetics</vt:lpstr>
      <vt:lpstr>Review– Five Articles/ Canons of Dort</vt:lpstr>
      <vt:lpstr> Key Protestant Reformation Doctrines - Free Will Review</vt:lpstr>
      <vt:lpstr>Key Protestant Reformation Doctrines - Total Depravity Review</vt:lpstr>
      <vt:lpstr> Reformed vs Arminian Soteriology – Election </vt:lpstr>
      <vt:lpstr> Reformed vs Arminian Soteriology – Election </vt:lpstr>
      <vt:lpstr>Key Protestant Reformation Doctrines – Conditional Election</vt:lpstr>
      <vt:lpstr>Key Protestant Reformation Doctrines – Conditional Election</vt:lpstr>
      <vt:lpstr>Key Protestant Reformation Doctrines – Unconditional Election</vt:lpstr>
      <vt:lpstr> Reformed vs Arminian Soteriology – Unconditional Election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Owner</dc:creator>
  <cp:lastModifiedBy>Owner</cp:lastModifiedBy>
  <cp:revision>1</cp:revision>
  <dcterms:created xsi:type="dcterms:W3CDTF">2018-10-22T01:49:49Z</dcterms:created>
  <dcterms:modified xsi:type="dcterms:W3CDTF">2018-10-22T01:53:42Z</dcterms:modified>
</cp:coreProperties>
</file>