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621" r:id="rId2"/>
    <p:sldId id="620" r:id="rId3"/>
    <p:sldId id="635" r:id="rId4"/>
    <p:sldId id="622" r:id="rId5"/>
    <p:sldId id="63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FF303-4F13-4BC6-B231-1899E68C256C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8DDF2-D05B-4BCA-AEB8-E9A45FCA1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30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 = FW &amp;  FW = Liberty in Augustine’s terms;  Original sin is confusing sounds like </a:t>
            </a:r>
            <a:r>
              <a:rPr lang="en-US" dirty="0" err="1"/>
              <a:t>adam’s</a:t>
            </a:r>
            <a:r>
              <a:rPr lang="en-US" dirty="0"/>
              <a:t> sin not it imputation to all humans but Jesus. Augustine foresaw modern semi P / Arminian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8B5312-EFF3-4B6A-A77D-A1A8B0EB06A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9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F2E6D-E9CE-43D9-B382-098769FFE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565483-7E5E-4A6E-AD0C-60D7238A98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5BA02-C3FB-4154-A91B-EA27ED7A2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D2A6-E8B8-4CF1-B043-6C2D4C04B9A3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81D0A-3993-4E10-A2E8-A6F449BC8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DF48D-5514-46CC-A6D4-223EDAAB2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BBC-2511-4187-9EDB-886DFE2F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4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468E0-EEC2-4F68-A252-896120176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2395FC-F3DD-4C9D-BD2B-5A27AF13C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56895-D7D9-45EC-ADAE-DFEA81209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D2A6-E8B8-4CF1-B043-6C2D4C04B9A3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366C2-3642-4899-A35F-9269F42B0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21CA1-95D5-4254-9B67-02E10C6D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BBC-2511-4187-9EDB-886DFE2F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89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F483F7-BC44-413A-BD09-D0074E1722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0CC69E-280D-4E61-9161-D4FE83F44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DBE88-F309-44EC-AC5A-565DEF96C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D2A6-E8B8-4CF1-B043-6C2D4C04B9A3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AA708-A1E1-4CA7-AD7D-650FF1E7B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234AB-19FD-4738-93B0-653367605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BBC-2511-4187-9EDB-886DFE2F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2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12EDF-60D2-4759-BC8A-25DF49805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6BFD6-5F56-4200-AB8A-862DEF095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219FC-BBD4-482E-82A6-6725C66E0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D2A6-E8B8-4CF1-B043-6C2D4C04B9A3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CB223-30DF-4A05-B77B-07B306B98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86B7F-C455-4188-94DA-C6889A2A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BBC-2511-4187-9EDB-886DFE2F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49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32F68-8F0E-429E-BF69-175308EB3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E1491-009F-46A1-BD23-6F880B8A0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8EFAB-E874-47EE-89A9-528EAEEC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D2A6-E8B8-4CF1-B043-6C2D4C04B9A3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CD7B6-B5A6-4BFC-80EF-1D13C0AD0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07A78-759C-4246-B4A5-2365B1BED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BBC-2511-4187-9EDB-886DFE2F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7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EBF8B-73EF-4521-A005-6C3EC4BC0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128E5-2C37-49AC-9F85-7E4A94262D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5D115-3C68-4D5E-9E2F-91FCBC4D8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5D73F-C8B6-4842-A514-75FD00992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D2A6-E8B8-4CF1-B043-6C2D4C04B9A3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0EA1E-D089-4411-A119-A3C3D27C5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FAA1E7-56CE-4DDB-A8B1-EA0C020AA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BBC-2511-4187-9EDB-886DFE2F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6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7E897-912A-4D25-9678-98C258994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C3FDF-48D7-4147-8247-36A9F818A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EEB8F1-60D6-4BE3-B574-E620F3AEB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A0EBF5-EC8A-4E31-BD91-39C373AB5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5DF9B9-6B1B-4938-8055-25242B2022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C56C53-D2ED-46BC-AC59-85C4C5B2E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D2A6-E8B8-4CF1-B043-6C2D4C04B9A3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103EB8-6BBE-4C4E-862D-795AFB0F6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B4F38A-E9F9-4809-A7C3-A3E4FF027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BBC-2511-4187-9EDB-886DFE2F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5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FD8B1-BD02-44EA-8DDB-0D0E71CCF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FCBE51-E22A-4B20-BA39-33C8A4594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D2A6-E8B8-4CF1-B043-6C2D4C04B9A3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5AC78D-9B21-4E00-9555-2F06150C2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02B7F-D687-4117-BFFE-82300CB67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BBC-2511-4187-9EDB-886DFE2F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1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E4DA78-9452-4E09-9B68-4570D967B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D2A6-E8B8-4CF1-B043-6C2D4C04B9A3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47CD5F-6B42-455B-8993-B9AE644AC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4E588-C72C-4640-8A46-6ACBFB007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BBC-2511-4187-9EDB-886DFE2F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3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81F8-F6D3-47C6-B2EB-30B10E95F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5D092-820E-49A9-AAF9-8776521CA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5BE7DA-2640-45B9-AC80-EC909BE70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7F548-FC5A-4CDE-A4E8-A5FCE53D8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D2A6-E8B8-4CF1-B043-6C2D4C04B9A3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9BEAF-09CC-4E2F-BC62-26A38DF30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9530C2-3A0F-4C91-9251-97DD85D3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BBC-2511-4187-9EDB-886DFE2F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4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B98D-9F7F-4E56-82CA-E209B1D14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DADC6A-6ED3-4AD2-819C-D7D92C0EC8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A546F-B1F3-4C83-8FEE-847C1CAA0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0DE64E-E22F-4C23-939B-7283D7522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D2A6-E8B8-4CF1-B043-6C2D4C04B9A3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478C0-60F5-4C03-832B-5AB43CA78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07D3B6-2670-4DFD-9C12-D8F39C107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BBC-2511-4187-9EDB-886DFE2F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7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E9961D-C986-4355-A769-E1839893B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61D35-4BEB-4CF9-9546-E8A9C545B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4EEE5-CEB7-4EF5-942B-D00F8958E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CD2A6-E8B8-4CF1-B043-6C2D4C04B9A3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9A7E2-54F0-45B1-AA13-66D06E639B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F05E3-6497-4B43-A4F0-11BF76B4E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7CBBC-2511-4187-9EDB-886DFE2F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2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2285" y="179295"/>
            <a:ext cx="11228438" cy="4727001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Discipleship: </a:t>
            </a:r>
            <a:b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b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</a:t>
            </a:r>
            <a:b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Systematic Theology and </a:t>
            </a:r>
            <a:b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Apologetics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81781" y="5103760"/>
            <a:ext cx="11228438" cy="1655762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n-US" sz="3600" dirty="0"/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Protestant Reformation Doctrines of Salvation</a:t>
            </a:r>
          </a:p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Heights Church October 28, 2018</a:t>
            </a:r>
          </a:p>
        </p:txBody>
      </p:sp>
    </p:spTree>
    <p:extLst>
      <p:ext uri="{BB962C8B-B14F-4D97-AF65-F5344CB8AC3E}">
        <p14:creationId xmlns:p14="http://schemas.microsoft.com/office/powerpoint/2010/main" val="1916990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59906" y="52711"/>
            <a:ext cx="11672188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The Fall – Augustine of Hippo’s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Definition of Original (inherited) Sin</a:t>
            </a:r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1B611C5-9E08-450D-A3BC-0D1F217A931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9906" y="840211"/>
          <a:ext cx="11672188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4404">
                  <a:extLst>
                    <a:ext uri="{9D8B030D-6E8A-4147-A177-3AD203B41FA5}">
                      <a16:colId xmlns:a16="http://schemas.microsoft.com/office/drawing/2014/main" val="214383479"/>
                    </a:ext>
                  </a:extLst>
                </a:gridCol>
                <a:gridCol w="1897625">
                  <a:extLst>
                    <a:ext uri="{9D8B030D-6E8A-4147-A177-3AD203B41FA5}">
                      <a16:colId xmlns:a16="http://schemas.microsoft.com/office/drawing/2014/main" val="1789642164"/>
                    </a:ext>
                  </a:extLst>
                </a:gridCol>
                <a:gridCol w="1877962">
                  <a:extLst>
                    <a:ext uri="{9D8B030D-6E8A-4147-A177-3AD203B41FA5}">
                      <a16:colId xmlns:a16="http://schemas.microsoft.com/office/drawing/2014/main" val="3369108554"/>
                    </a:ext>
                  </a:extLst>
                </a:gridCol>
                <a:gridCol w="4892197">
                  <a:extLst>
                    <a:ext uri="{9D8B030D-6E8A-4147-A177-3AD203B41FA5}">
                      <a16:colId xmlns:a16="http://schemas.microsoft.com/office/drawing/2014/main" val="12271107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Humanity as created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Fallen Humanity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  Definition/</a:t>
                      </a:r>
                      <a:r>
                        <a:rPr lang="en-US" sz="2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Latin term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515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Agency</a:t>
                      </a:r>
                    </a:p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2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Liberty</a:t>
                      </a:r>
                      <a:r>
                        <a:rPr lang="en-US" sz="2800" i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Ability to choose whatever is most pleasing</a:t>
                      </a:r>
                      <a:r>
                        <a:rPr lang="en-US" sz="2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536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Will</a:t>
                      </a:r>
                    </a:p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2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Moral Liberty</a:t>
                      </a:r>
                      <a:r>
                        <a:rPr lang="en-US" sz="2800" i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Ability to chose any available moral option.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94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Able to sin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Posse </a:t>
                      </a:r>
                      <a:r>
                        <a:rPr lang="en-US" sz="28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peccare</a:t>
                      </a:r>
                      <a:endParaRPr lang="en-US" sz="2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068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Able to not sin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Posse non </a:t>
                      </a:r>
                      <a:r>
                        <a:rPr lang="en-US" sz="28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pecarre</a:t>
                      </a:r>
                      <a:endParaRPr lang="en-US" sz="2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17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Unable to not sin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 posse non </a:t>
                      </a:r>
                      <a:r>
                        <a:rPr lang="en-US" sz="28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peccare</a:t>
                      </a:r>
                      <a:endParaRPr lang="en-US" sz="2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4631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62A8D89-2F22-4FA4-9017-23C52578EE95}"/>
              </a:ext>
            </a:extLst>
          </p:cNvPr>
          <p:cNvSpPr txBox="1"/>
          <p:nvPr/>
        </p:nvSpPr>
        <p:spPr>
          <a:xfrm>
            <a:off x="344129" y="6144758"/>
            <a:ext cx="4577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Augustine’s original words</a:t>
            </a:r>
          </a:p>
        </p:txBody>
      </p:sp>
    </p:spTree>
    <p:extLst>
      <p:ext uri="{BB962C8B-B14F-4D97-AF65-F5344CB8AC3E}">
        <p14:creationId xmlns:p14="http://schemas.microsoft.com/office/powerpoint/2010/main" val="4218005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8120" y="0"/>
            <a:ext cx="1179576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Reformed vs Arminian Soteriology – the essential differences </a:t>
            </a: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A2DD08E-0571-4847-A670-70F980A2DFE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2239" y="719666"/>
          <a:ext cx="11853116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193">
                  <a:extLst>
                    <a:ext uri="{9D8B030D-6E8A-4147-A177-3AD203B41FA5}">
                      <a16:colId xmlns:a16="http://schemas.microsoft.com/office/drawing/2014/main" val="3835738432"/>
                    </a:ext>
                  </a:extLst>
                </a:gridCol>
                <a:gridCol w="5555226">
                  <a:extLst>
                    <a:ext uri="{9D8B030D-6E8A-4147-A177-3AD203B41FA5}">
                      <a16:colId xmlns:a16="http://schemas.microsoft.com/office/drawing/2014/main" val="4039246529"/>
                    </a:ext>
                  </a:extLst>
                </a:gridCol>
                <a:gridCol w="4296697">
                  <a:extLst>
                    <a:ext uri="{9D8B030D-6E8A-4147-A177-3AD203B41FA5}">
                      <a16:colId xmlns:a16="http://schemas.microsoft.com/office/drawing/2014/main" val="23835827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Five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Calvinists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Arminians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601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Total Depravity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Free Will was lost in the Fall.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Every natural born person was corrupted by the Fall but Free Will was not lost in the Fall.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14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Unconditional Election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God elects a remnant of  people based on his love/grace/mercy and not based on  the merits of each individual elect person.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God elects those he omnisciently  foresaw would come to faith by their own Free Will.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771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Limited Atonement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Christ’s atonement was only for the elect.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Christ atonement was for every person.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0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Irresistible Grace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The Holy Spirit changes the heart of the elect so that it is impossible for them to not believe in Christ.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The Holy Spirit tries to woo every person to believe in Christ but leaves the final choice up to each person’s Free Will.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8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Perseverance of the Saints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The elect cannot lose their salvation.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 true believer can lose their salvation because of Free Will.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67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31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2239" y="0"/>
            <a:ext cx="11931773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Reformed vs Arminian Soteriology – the essential differences </a:t>
            </a: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A2DD08E-0571-4847-A670-70F980A2DFE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6981" y="744983"/>
          <a:ext cx="11867535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496">
                  <a:extLst>
                    <a:ext uri="{9D8B030D-6E8A-4147-A177-3AD203B41FA5}">
                      <a16:colId xmlns:a16="http://schemas.microsoft.com/office/drawing/2014/main" val="3835738432"/>
                    </a:ext>
                  </a:extLst>
                </a:gridCol>
                <a:gridCol w="5211097">
                  <a:extLst>
                    <a:ext uri="{9D8B030D-6E8A-4147-A177-3AD203B41FA5}">
                      <a16:colId xmlns:a16="http://schemas.microsoft.com/office/drawing/2014/main" val="2435919883"/>
                    </a:ext>
                  </a:extLst>
                </a:gridCol>
                <a:gridCol w="5102942">
                  <a:extLst>
                    <a:ext uri="{9D8B030D-6E8A-4147-A177-3AD203B41FA5}">
                      <a16:colId xmlns:a16="http://schemas.microsoft.com/office/drawing/2014/main" val="23835827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Five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Solas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Calvinists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Arminians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601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Scripture Alone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Scriptures are our ultimate and trustworthy authority for faith and practice.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Scriptures are our ultimate and trustworthy authority for faith and practice.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14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Faith Alone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are saved through faith alone in Jesus Christ.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are saved through faith alone in Jesus Christ.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771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In Christ Alone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Jesus Christ alone is our Lord, Savior, and King.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Jesus Christ alone is our Lord, Savior, and King.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0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By Grace Alone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are saved by the grace of God alone.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The Holy Spirit changes the heart of the elect so that it is impossible for them to not believe in Christ.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The Holy Spirit tries to woo every person to believe in Christ but leaves the final choice up to each person’s Free Will.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8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For the Glory of God Alone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live for the glory of God alone. God alone gets 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glory for our salvation.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live for the glory of God alone. Because of Free Will God gets 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most 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 not  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glory for our salvation.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67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165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2240" y="0"/>
            <a:ext cx="1179576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Reformed vs Arminian Soteriology - Total Depravity (review)</a:t>
            </a: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42240" y="782516"/>
            <a:ext cx="11795760" cy="5925014"/>
          </a:xfrm>
          <a:solidFill>
            <a:srgbClr val="FFFFCC"/>
          </a:solidFill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70C0"/>
                </a:solidFill>
                <a:cs typeface="Arial" panose="020B0604020202020204" pitchFamily="34" charset="0"/>
              </a:rPr>
              <a:t>Total Depravity does not mean an unbeliever is as bad as is possible but rather that all human attributes (body, mind, will and soul) are profoundly affected by the Fall.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70C0"/>
                </a:solidFill>
                <a:cs typeface="Arial" panose="020B0604020202020204" pitchFamily="34" charset="0"/>
              </a:rPr>
              <a:t>If Augustine was correct that in the Fall every naturally born person lost “Free </a:t>
            </a:r>
            <a:r>
              <a:rPr lang="en-US" dirty="0">
                <a:solidFill>
                  <a:srgbClr val="0070C0"/>
                </a:solidFill>
                <a:cs typeface="Arial" panose="020B0604020202020204" pitchFamily="34" charset="0"/>
              </a:rPr>
              <a:t>Wi</a:t>
            </a:r>
            <a:r>
              <a:rPr lang="en-US" sz="2800" dirty="0">
                <a:solidFill>
                  <a:srgbClr val="0070C0"/>
                </a:solidFill>
                <a:cs typeface="Arial" panose="020B0604020202020204" pitchFamily="34" charset="0"/>
              </a:rPr>
              <a:t>ll” and is morally unable to believe in Christ, then the only way for anyone to believe in Christ is for God alone to bring them to faith. </a:t>
            </a:r>
            <a:r>
              <a:rPr lang="en-US" sz="2800" b="1" dirty="0">
                <a:solidFill>
                  <a:srgbClr val="0070C0"/>
                </a:solidFill>
                <a:cs typeface="Arial" panose="020B0604020202020204" pitchFamily="34" charset="0"/>
              </a:rPr>
              <a:t>Since</a:t>
            </a:r>
            <a:r>
              <a:rPr lang="en-US" sz="28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cs typeface="Arial" panose="020B0604020202020204" pitchFamily="34" charset="0"/>
              </a:rPr>
              <a:t>Arminians</a:t>
            </a:r>
            <a:r>
              <a:rPr lang="en-US" sz="2800" b="1" dirty="0">
                <a:solidFill>
                  <a:srgbClr val="0070C0"/>
                </a:solidFill>
                <a:cs typeface="Arial" panose="020B0604020202020204" pitchFamily="34" charset="0"/>
              </a:rPr>
              <a:t> reject Total Depravity, this is the root </a:t>
            </a:r>
            <a:r>
              <a:rPr lang="en-US" b="1" dirty="0">
                <a:solidFill>
                  <a:srgbClr val="0070C0"/>
                </a:solidFill>
                <a:cs typeface="Arial" panose="020B0604020202020204" pitchFamily="34" charset="0"/>
              </a:rPr>
              <a:t>ca</a:t>
            </a:r>
            <a:r>
              <a:rPr lang="en-US" sz="2800" b="1" dirty="0">
                <a:solidFill>
                  <a:srgbClr val="0070C0"/>
                </a:solidFill>
                <a:cs typeface="Arial" panose="020B0604020202020204" pitchFamily="34" charset="0"/>
              </a:rPr>
              <a:t>use of the Arminian/Calvinist divide.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cs typeface="Arial" panose="020B0604020202020204" pitchFamily="34" charset="0"/>
              </a:rPr>
              <a:t>The LORD saw that the wickedness of man was great in the earth, and that every intention of the thoughts of his heart was only evil continually. (Genesis 6:5)</a:t>
            </a:r>
            <a:r>
              <a:rPr lang="en-US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endParaRPr lang="en-US" sz="2800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670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648</Words>
  <Application>Microsoft Office PowerPoint</Application>
  <PresentationFormat>Widescreen</PresentationFormat>
  <Paragraphs>74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Discipleship:  An  Introduction to  Systematic Theology and  Apologetics</vt:lpstr>
      <vt:lpstr>The Fall – Augustine of Hippo’s Definition of Original (inherited) Sin</vt:lpstr>
      <vt:lpstr>Reformed vs Arminian Soteriology – the essential differences </vt:lpstr>
      <vt:lpstr>Reformed vs Arminian Soteriology – the essential differences </vt:lpstr>
      <vt:lpstr>Reformed vs Arminian Soteriology - Total Depravity (review)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Discipleship:  An  Introduction to  Systematic Theology and  Apologetics</dc:title>
  <dc:creator>Owner</dc:creator>
  <cp:lastModifiedBy>Owner</cp:lastModifiedBy>
  <cp:revision>1</cp:revision>
  <dcterms:created xsi:type="dcterms:W3CDTF">2018-10-29T00:36:30Z</dcterms:created>
  <dcterms:modified xsi:type="dcterms:W3CDTF">2018-10-29T00:40:02Z</dcterms:modified>
</cp:coreProperties>
</file>