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638" r:id="rId2"/>
    <p:sldId id="646" r:id="rId3"/>
    <p:sldId id="645" r:id="rId4"/>
    <p:sldId id="642" r:id="rId5"/>
    <p:sldId id="640" r:id="rId6"/>
    <p:sldId id="636" r:id="rId7"/>
    <p:sldId id="623" r:id="rId8"/>
    <p:sldId id="626" r:id="rId9"/>
    <p:sldId id="628" r:id="rId10"/>
    <p:sldId id="624" r:id="rId11"/>
    <p:sldId id="62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9F8B87-4612-432B-AE79-D86E13525CA0}" type="datetimeFigureOut">
              <a:rPr lang="en-US" smtClean="0"/>
              <a:t>11/4/2018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D83822-F226-46FB-8361-AF381661E7CD}" type="slidenum">
              <a:rPr lang="en-US" smtClean="0"/>
              <a:t>‹#›</a:t>
            </a:fld>
            <a:endParaRPr lang="en-US"/>
          </a:p>
        </p:txBody>
      </p:sp>
    </p:spTree>
    <p:extLst>
      <p:ext uri="{BB962C8B-B14F-4D97-AF65-F5344CB8AC3E}">
        <p14:creationId xmlns:p14="http://schemas.microsoft.com/office/powerpoint/2010/main" val="2629188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2778270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1702462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1887266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2666993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632895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3502862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92D44-DD49-4C8F-9045-D7376B97FE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64E982-9FC6-484D-8DCA-C0DC972C34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E6DD4C-D37D-483E-80E1-7EF55B3DB8E5}"/>
              </a:ext>
            </a:extLst>
          </p:cNvPr>
          <p:cNvSpPr>
            <a:spLocks noGrp="1"/>
          </p:cNvSpPr>
          <p:nvPr>
            <p:ph type="dt" sz="half" idx="10"/>
          </p:nvPr>
        </p:nvSpPr>
        <p:spPr/>
        <p:txBody>
          <a:bodyPr/>
          <a:lstStyle/>
          <a:p>
            <a:fld id="{448BBA23-1F73-4FDD-9E18-CD0B1D08D98A}" type="datetimeFigureOut">
              <a:rPr lang="en-US" smtClean="0"/>
              <a:t>11/4/2018</a:t>
            </a:fld>
            <a:endParaRPr lang="en-US"/>
          </a:p>
        </p:txBody>
      </p:sp>
      <p:sp>
        <p:nvSpPr>
          <p:cNvPr id="5" name="Footer Placeholder 4">
            <a:extLst>
              <a:ext uri="{FF2B5EF4-FFF2-40B4-BE49-F238E27FC236}">
                <a16:creationId xmlns:a16="http://schemas.microsoft.com/office/drawing/2014/main" id="{701B9B71-B3B9-4F74-BECD-D31D8E9AEF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32921-1B4C-490D-AFE2-3A6597ED4540}"/>
              </a:ext>
            </a:extLst>
          </p:cNvPr>
          <p:cNvSpPr>
            <a:spLocks noGrp="1"/>
          </p:cNvSpPr>
          <p:nvPr>
            <p:ph type="sldNum" sz="quarter" idx="12"/>
          </p:nvPr>
        </p:nvSpPr>
        <p:spPr/>
        <p:txBody>
          <a:bodyPr/>
          <a:lstStyle/>
          <a:p>
            <a:fld id="{3B882176-0FC0-45BD-B2FE-5005173943D0}" type="slidenum">
              <a:rPr lang="en-US" smtClean="0"/>
              <a:t>‹#›</a:t>
            </a:fld>
            <a:endParaRPr lang="en-US"/>
          </a:p>
        </p:txBody>
      </p:sp>
    </p:spTree>
    <p:extLst>
      <p:ext uri="{BB962C8B-B14F-4D97-AF65-F5344CB8AC3E}">
        <p14:creationId xmlns:p14="http://schemas.microsoft.com/office/powerpoint/2010/main" val="76547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B26A6-F8D9-4DB5-A4F3-101A1BDBE2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4EE23C-565D-40B8-8989-B55CABE6219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83A87C-D456-47C2-865E-5903F9C8AEA2}"/>
              </a:ext>
            </a:extLst>
          </p:cNvPr>
          <p:cNvSpPr>
            <a:spLocks noGrp="1"/>
          </p:cNvSpPr>
          <p:nvPr>
            <p:ph type="dt" sz="half" idx="10"/>
          </p:nvPr>
        </p:nvSpPr>
        <p:spPr/>
        <p:txBody>
          <a:bodyPr/>
          <a:lstStyle/>
          <a:p>
            <a:fld id="{448BBA23-1F73-4FDD-9E18-CD0B1D08D98A}" type="datetimeFigureOut">
              <a:rPr lang="en-US" smtClean="0"/>
              <a:t>11/4/2018</a:t>
            </a:fld>
            <a:endParaRPr lang="en-US"/>
          </a:p>
        </p:txBody>
      </p:sp>
      <p:sp>
        <p:nvSpPr>
          <p:cNvPr id="5" name="Footer Placeholder 4">
            <a:extLst>
              <a:ext uri="{FF2B5EF4-FFF2-40B4-BE49-F238E27FC236}">
                <a16:creationId xmlns:a16="http://schemas.microsoft.com/office/drawing/2014/main" id="{F8457228-2C49-4462-9060-AA1B0BF815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E0FB31-B6B4-41AE-8827-A71534B52A47}"/>
              </a:ext>
            </a:extLst>
          </p:cNvPr>
          <p:cNvSpPr>
            <a:spLocks noGrp="1"/>
          </p:cNvSpPr>
          <p:nvPr>
            <p:ph type="sldNum" sz="quarter" idx="12"/>
          </p:nvPr>
        </p:nvSpPr>
        <p:spPr/>
        <p:txBody>
          <a:bodyPr/>
          <a:lstStyle/>
          <a:p>
            <a:fld id="{3B882176-0FC0-45BD-B2FE-5005173943D0}" type="slidenum">
              <a:rPr lang="en-US" smtClean="0"/>
              <a:t>‹#›</a:t>
            </a:fld>
            <a:endParaRPr lang="en-US"/>
          </a:p>
        </p:txBody>
      </p:sp>
    </p:spTree>
    <p:extLst>
      <p:ext uri="{BB962C8B-B14F-4D97-AF65-F5344CB8AC3E}">
        <p14:creationId xmlns:p14="http://schemas.microsoft.com/office/powerpoint/2010/main" val="3756761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C91B3E-3AF4-44AE-900E-D39DCF8CFC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FA9850-DBE7-421A-84E9-62337B1F7EA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38A51F-B09C-4002-B64C-451FC032D81E}"/>
              </a:ext>
            </a:extLst>
          </p:cNvPr>
          <p:cNvSpPr>
            <a:spLocks noGrp="1"/>
          </p:cNvSpPr>
          <p:nvPr>
            <p:ph type="dt" sz="half" idx="10"/>
          </p:nvPr>
        </p:nvSpPr>
        <p:spPr/>
        <p:txBody>
          <a:bodyPr/>
          <a:lstStyle/>
          <a:p>
            <a:fld id="{448BBA23-1F73-4FDD-9E18-CD0B1D08D98A}" type="datetimeFigureOut">
              <a:rPr lang="en-US" smtClean="0"/>
              <a:t>11/4/2018</a:t>
            </a:fld>
            <a:endParaRPr lang="en-US"/>
          </a:p>
        </p:txBody>
      </p:sp>
      <p:sp>
        <p:nvSpPr>
          <p:cNvPr id="5" name="Footer Placeholder 4">
            <a:extLst>
              <a:ext uri="{FF2B5EF4-FFF2-40B4-BE49-F238E27FC236}">
                <a16:creationId xmlns:a16="http://schemas.microsoft.com/office/drawing/2014/main" id="{91FE46FE-8AFC-4C15-AC98-31AF938349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3AB262-4251-47F1-AADB-7BDC69D9930A}"/>
              </a:ext>
            </a:extLst>
          </p:cNvPr>
          <p:cNvSpPr>
            <a:spLocks noGrp="1"/>
          </p:cNvSpPr>
          <p:nvPr>
            <p:ph type="sldNum" sz="quarter" idx="12"/>
          </p:nvPr>
        </p:nvSpPr>
        <p:spPr/>
        <p:txBody>
          <a:bodyPr/>
          <a:lstStyle/>
          <a:p>
            <a:fld id="{3B882176-0FC0-45BD-B2FE-5005173943D0}" type="slidenum">
              <a:rPr lang="en-US" smtClean="0"/>
              <a:t>‹#›</a:t>
            </a:fld>
            <a:endParaRPr lang="en-US"/>
          </a:p>
        </p:txBody>
      </p:sp>
    </p:spTree>
    <p:extLst>
      <p:ext uri="{BB962C8B-B14F-4D97-AF65-F5344CB8AC3E}">
        <p14:creationId xmlns:p14="http://schemas.microsoft.com/office/powerpoint/2010/main" val="35304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62F58-653D-471A-8946-E6CADE1274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A1AA05-AD1E-4AE5-BB91-D0FD323FB01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AFA680-390C-4BEA-AC5D-383CFA3F451C}"/>
              </a:ext>
            </a:extLst>
          </p:cNvPr>
          <p:cNvSpPr>
            <a:spLocks noGrp="1"/>
          </p:cNvSpPr>
          <p:nvPr>
            <p:ph type="dt" sz="half" idx="10"/>
          </p:nvPr>
        </p:nvSpPr>
        <p:spPr/>
        <p:txBody>
          <a:bodyPr/>
          <a:lstStyle/>
          <a:p>
            <a:fld id="{448BBA23-1F73-4FDD-9E18-CD0B1D08D98A}" type="datetimeFigureOut">
              <a:rPr lang="en-US" smtClean="0"/>
              <a:t>11/4/2018</a:t>
            </a:fld>
            <a:endParaRPr lang="en-US"/>
          </a:p>
        </p:txBody>
      </p:sp>
      <p:sp>
        <p:nvSpPr>
          <p:cNvPr id="5" name="Footer Placeholder 4">
            <a:extLst>
              <a:ext uri="{FF2B5EF4-FFF2-40B4-BE49-F238E27FC236}">
                <a16:creationId xmlns:a16="http://schemas.microsoft.com/office/drawing/2014/main" id="{FA18B007-76BD-458E-8590-D4B7B179EE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19A1A-63DA-4685-A5F0-B5F6D6143601}"/>
              </a:ext>
            </a:extLst>
          </p:cNvPr>
          <p:cNvSpPr>
            <a:spLocks noGrp="1"/>
          </p:cNvSpPr>
          <p:nvPr>
            <p:ph type="sldNum" sz="quarter" idx="12"/>
          </p:nvPr>
        </p:nvSpPr>
        <p:spPr/>
        <p:txBody>
          <a:bodyPr/>
          <a:lstStyle/>
          <a:p>
            <a:fld id="{3B882176-0FC0-45BD-B2FE-5005173943D0}" type="slidenum">
              <a:rPr lang="en-US" smtClean="0"/>
              <a:t>‹#›</a:t>
            </a:fld>
            <a:endParaRPr lang="en-US"/>
          </a:p>
        </p:txBody>
      </p:sp>
    </p:spTree>
    <p:extLst>
      <p:ext uri="{BB962C8B-B14F-4D97-AF65-F5344CB8AC3E}">
        <p14:creationId xmlns:p14="http://schemas.microsoft.com/office/powerpoint/2010/main" val="117389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0914C-CA4B-4968-85A7-E5FE564675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919262-2175-41CF-82FD-2B2B01686E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E82417E-113C-48FC-9AF0-ED7D7E43357C}"/>
              </a:ext>
            </a:extLst>
          </p:cNvPr>
          <p:cNvSpPr>
            <a:spLocks noGrp="1"/>
          </p:cNvSpPr>
          <p:nvPr>
            <p:ph type="dt" sz="half" idx="10"/>
          </p:nvPr>
        </p:nvSpPr>
        <p:spPr/>
        <p:txBody>
          <a:bodyPr/>
          <a:lstStyle/>
          <a:p>
            <a:fld id="{448BBA23-1F73-4FDD-9E18-CD0B1D08D98A}" type="datetimeFigureOut">
              <a:rPr lang="en-US" smtClean="0"/>
              <a:t>11/4/2018</a:t>
            </a:fld>
            <a:endParaRPr lang="en-US"/>
          </a:p>
        </p:txBody>
      </p:sp>
      <p:sp>
        <p:nvSpPr>
          <p:cNvPr id="5" name="Footer Placeholder 4">
            <a:extLst>
              <a:ext uri="{FF2B5EF4-FFF2-40B4-BE49-F238E27FC236}">
                <a16:creationId xmlns:a16="http://schemas.microsoft.com/office/drawing/2014/main" id="{2FDC9C1E-5648-45ED-95D4-D82DD4A010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B4D780-669C-4DBF-A53D-090434169BD0}"/>
              </a:ext>
            </a:extLst>
          </p:cNvPr>
          <p:cNvSpPr>
            <a:spLocks noGrp="1"/>
          </p:cNvSpPr>
          <p:nvPr>
            <p:ph type="sldNum" sz="quarter" idx="12"/>
          </p:nvPr>
        </p:nvSpPr>
        <p:spPr/>
        <p:txBody>
          <a:bodyPr/>
          <a:lstStyle/>
          <a:p>
            <a:fld id="{3B882176-0FC0-45BD-B2FE-5005173943D0}" type="slidenum">
              <a:rPr lang="en-US" smtClean="0"/>
              <a:t>‹#›</a:t>
            </a:fld>
            <a:endParaRPr lang="en-US"/>
          </a:p>
        </p:txBody>
      </p:sp>
    </p:spTree>
    <p:extLst>
      <p:ext uri="{BB962C8B-B14F-4D97-AF65-F5344CB8AC3E}">
        <p14:creationId xmlns:p14="http://schemas.microsoft.com/office/powerpoint/2010/main" val="3591617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A55AF-D1BC-4469-BAE5-3E504490D7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8EEEA6-8958-4E19-9786-AF95128DEFC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AA0E77-F30F-4EE2-B717-CD1E5CCA683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9F3AEC-BED6-496A-83F7-DB6CF554B7F5}"/>
              </a:ext>
            </a:extLst>
          </p:cNvPr>
          <p:cNvSpPr>
            <a:spLocks noGrp="1"/>
          </p:cNvSpPr>
          <p:nvPr>
            <p:ph type="dt" sz="half" idx="10"/>
          </p:nvPr>
        </p:nvSpPr>
        <p:spPr/>
        <p:txBody>
          <a:bodyPr/>
          <a:lstStyle/>
          <a:p>
            <a:fld id="{448BBA23-1F73-4FDD-9E18-CD0B1D08D98A}" type="datetimeFigureOut">
              <a:rPr lang="en-US" smtClean="0"/>
              <a:t>11/4/2018</a:t>
            </a:fld>
            <a:endParaRPr lang="en-US"/>
          </a:p>
        </p:txBody>
      </p:sp>
      <p:sp>
        <p:nvSpPr>
          <p:cNvPr id="6" name="Footer Placeholder 5">
            <a:extLst>
              <a:ext uri="{FF2B5EF4-FFF2-40B4-BE49-F238E27FC236}">
                <a16:creationId xmlns:a16="http://schemas.microsoft.com/office/drawing/2014/main" id="{CA7BF29D-6CA4-484C-8DCF-251A6C85FE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BCFE7-BF97-4F32-A389-06886AAFED41}"/>
              </a:ext>
            </a:extLst>
          </p:cNvPr>
          <p:cNvSpPr>
            <a:spLocks noGrp="1"/>
          </p:cNvSpPr>
          <p:nvPr>
            <p:ph type="sldNum" sz="quarter" idx="12"/>
          </p:nvPr>
        </p:nvSpPr>
        <p:spPr/>
        <p:txBody>
          <a:bodyPr/>
          <a:lstStyle/>
          <a:p>
            <a:fld id="{3B882176-0FC0-45BD-B2FE-5005173943D0}" type="slidenum">
              <a:rPr lang="en-US" smtClean="0"/>
              <a:t>‹#›</a:t>
            </a:fld>
            <a:endParaRPr lang="en-US"/>
          </a:p>
        </p:txBody>
      </p:sp>
    </p:spTree>
    <p:extLst>
      <p:ext uri="{BB962C8B-B14F-4D97-AF65-F5344CB8AC3E}">
        <p14:creationId xmlns:p14="http://schemas.microsoft.com/office/powerpoint/2010/main" val="3326274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D4FE1-4CCF-4B2E-8453-F4B008C584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D192FB-B2D7-4605-A29E-BAE2902764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4EEC6AA-1BB9-4714-B5B9-334FF64E434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F2796C-0F67-4811-A6FD-61583C0DD4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B07BE89-A132-4D0B-8DC4-3F085FB51BD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E8C99D-32C4-4236-8080-7D2CE8FCA077}"/>
              </a:ext>
            </a:extLst>
          </p:cNvPr>
          <p:cNvSpPr>
            <a:spLocks noGrp="1"/>
          </p:cNvSpPr>
          <p:nvPr>
            <p:ph type="dt" sz="half" idx="10"/>
          </p:nvPr>
        </p:nvSpPr>
        <p:spPr/>
        <p:txBody>
          <a:bodyPr/>
          <a:lstStyle/>
          <a:p>
            <a:fld id="{448BBA23-1F73-4FDD-9E18-CD0B1D08D98A}" type="datetimeFigureOut">
              <a:rPr lang="en-US" smtClean="0"/>
              <a:t>11/4/2018</a:t>
            </a:fld>
            <a:endParaRPr lang="en-US"/>
          </a:p>
        </p:txBody>
      </p:sp>
      <p:sp>
        <p:nvSpPr>
          <p:cNvPr id="8" name="Footer Placeholder 7">
            <a:extLst>
              <a:ext uri="{FF2B5EF4-FFF2-40B4-BE49-F238E27FC236}">
                <a16:creationId xmlns:a16="http://schemas.microsoft.com/office/drawing/2014/main" id="{4F3E23A9-B442-46E0-A6CF-72CBEF87A5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7479B5-1F50-476B-8227-9E154B46A8E5}"/>
              </a:ext>
            </a:extLst>
          </p:cNvPr>
          <p:cNvSpPr>
            <a:spLocks noGrp="1"/>
          </p:cNvSpPr>
          <p:nvPr>
            <p:ph type="sldNum" sz="quarter" idx="12"/>
          </p:nvPr>
        </p:nvSpPr>
        <p:spPr/>
        <p:txBody>
          <a:bodyPr/>
          <a:lstStyle/>
          <a:p>
            <a:fld id="{3B882176-0FC0-45BD-B2FE-5005173943D0}" type="slidenum">
              <a:rPr lang="en-US" smtClean="0"/>
              <a:t>‹#›</a:t>
            </a:fld>
            <a:endParaRPr lang="en-US"/>
          </a:p>
        </p:txBody>
      </p:sp>
    </p:spTree>
    <p:extLst>
      <p:ext uri="{BB962C8B-B14F-4D97-AF65-F5344CB8AC3E}">
        <p14:creationId xmlns:p14="http://schemas.microsoft.com/office/powerpoint/2010/main" val="2126227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D14DA-3CBF-4699-83D2-4FA9853DC8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E2FC1A-7B93-4A30-B06A-88A6B6D5DCB8}"/>
              </a:ext>
            </a:extLst>
          </p:cNvPr>
          <p:cNvSpPr>
            <a:spLocks noGrp="1"/>
          </p:cNvSpPr>
          <p:nvPr>
            <p:ph type="dt" sz="half" idx="10"/>
          </p:nvPr>
        </p:nvSpPr>
        <p:spPr/>
        <p:txBody>
          <a:bodyPr/>
          <a:lstStyle/>
          <a:p>
            <a:fld id="{448BBA23-1F73-4FDD-9E18-CD0B1D08D98A}" type="datetimeFigureOut">
              <a:rPr lang="en-US" smtClean="0"/>
              <a:t>11/4/2018</a:t>
            </a:fld>
            <a:endParaRPr lang="en-US"/>
          </a:p>
        </p:txBody>
      </p:sp>
      <p:sp>
        <p:nvSpPr>
          <p:cNvPr id="4" name="Footer Placeholder 3">
            <a:extLst>
              <a:ext uri="{FF2B5EF4-FFF2-40B4-BE49-F238E27FC236}">
                <a16:creationId xmlns:a16="http://schemas.microsoft.com/office/drawing/2014/main" id="{57472A97-5FBF-4D2F-BE72-C94D1186E9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B6C260-2695-4454-87A2-D7B0E57FB538}"/>
              </a:ext>
            </a:extLst>
          </p:cNvPr>
          <p:cNvSpPr>
            <a:spLocks noGrp="1"/>
          </p:cNvSpPr>
          <p:nvPr>
            <p:ph type="sldNum" sz="quarter" idx="12"/>
          </p:nvPr>
        </p:nvSpPr>
        <p:spPr/>
        <p:txBody>
          <a:bodyPr/>
          <a:lstStyle/>
          <a:p>
            <a:fld id="{3B882176-0FC0-45BD-B2FE-5005173943D0}" type="slidenum">
              <a:rPr lang="en-US" smtClean="0"/>
              <a:t>‹#›</a:t>
            </a:fld>
            <a:endParaRPr lang="en-US"/>
          </a:p>
        </p:txBody>
      </p:sp>
    </p:spTree>
    <p:extLst>
      <p:ext uri="{BB962C8B-B14F-4D97-AF65-F5344CB8AC3E}">
        <p14:creationId xmlns:p14="http://schemas.microsoft.com/office/powerpoint/2010/main" val="2560604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04158-D76E-4990-8FAF-825E5CA06DA8}"/>
              </a:ext>
            </a:extLst>
          </p:cNvPr>
          <p:cNvSpPr>
            <a:spLocks noGrp="1"/>
          </p:cNvSpPr>
          <p:nvPr>
            <p:ph type="dt" sz="half" idx="10"/>
          </p:nvPr>
        </p:nvSpPr>
        <p:spPr/>
        <p:txBody>
          <a:bodyPr/>
          <a:lstStyle/>
          <a:p>
            <a:fld id="{448BBA23-1F73-4FDD-9E18-CD0B1D08D98A}" type="datetimeFigureOut">
              <a:rPr lang="en-US" smtClean="0"/>
              <a:t>11/4/2018</a:t>
            </a:fld>
            <a:endParaRPr lang="en-US"/>
          </a:p>
        </p:txBody>
      </p:sp>
      <p:sp>
        <p:nvSpPr>
          <p:cNvPr id="3" name="Footer Placeholder 2">
            <a:extLst>
              <a:ext uri="{FF2B5EF4-FFF2-40B4-BE49-F238E27FC236}">
                <a16:creationId xmlns:a16="http://schemas.microsoft.com/office/drawing/2014/main" id="{846A9041-22BF-46A9-A141-6823C9B9FD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291805-5430-4568-BF30-680880AB552D}"/>
              </a:ext>
            </a:extLst>
          </p:cNvPr>
          <p:cNvSpPr>
            <a:spLocks noGrp="1"/>
          </p:cNvSpPr>
          <p:nvPr>
            <p:ph type="sldNum" sz="quarter" idx="12"/>
          </p:nvPr>
        </p:nvSpPr>
        <p:spPr/>
        <p:txBody>
          <a:bodyPr/>
          <a:lstStyle/>
          <a:p>
            <a:fld id="{3B882176-0FC0-45BD-B2FE-5005173943D0}" type="slidenum">
              <a:rPr lang="en-US" smtClean="0"/>
              <a:t>‹#›</a:t>
            </a:fld>
            <a:endParaRPr lang="en-US"/>
          </a:p>
        </p:txBody>
      </p:sp>
    </p:spTree>
    <p:extLst>
      <p:ext uri="{BB962C8B-B14F-4D97-AF65-F5344CB8AC3E}">
        <p14:creationId xmlns:p14="http://schemas.microsoft.com/office/powerpoint/2010/main" val="3778759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77D64-2ACB-42A2-960B-E0EB692C8C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EC5FDA-1461-4BEB-800F-AD96613899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E3930C-3425-4FFD-8BBB-49900270CA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8F3C68C-8CE8-4C90-BEB3-D8064C4C1953}"/>
              </a:ext>
            </a:extLst>
          </p:cNvPr>
          <p:cNvSpPr>
            <a:spLocks noGrp="1"/>
          </p:cNvSpPr>
          <p:nvPr>
            <p:ph type="dt" sz="half" idx="10"/>
          </p:nvPr>
        </p:nvSpPr>
        <p:spPr/>
        <p:txBody>
          <a:bodyPr/>
          <a:lstStyle/>
          <a:p>
            <a:fld id="{448BBA23-1F73-4FDD-9E18-CD0B1D08D98A}" type="datetimeFigureOut">
              <a:rPr lang="en-US" smtClean="0"/>
              <a:t>11/4/2018</a:t>
            </a:fld>
            <a:endParaRPr lang="en-US"/>
          </a:p>
        </p:txBody>
      </p:sp>
      <p:sp>
        <p:nvSpPr>
          <p:cNvPr id="6" name="Footer Placeholder 5">
            <a:extLst>
              <a:ext uri="{FF2B5EF4-FFF2-40B4-BE49-F238E27FC236}">
                <a16:creationId xmlns:a16="http://schemas.microsoft.com/office/drawing/2014/main" id="{ACD1E693-6F2F-456F-9714-908E770D4D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DB5FD-44FF-4138-83FE-973BAA5271A1}"/>
              </a:ext>
            </a:extLst>
          </p:cNvPr>
          <p:cNvSpPr>
            <a:spLocks noGrp="1"/>
          </p:cNvSpPr>
          <p:nvPr>
            <p:ph type="sldNum" sz="quarter" idx="12"/>
          </p:nvPr>
        </p:nvSpPr>
        <p:spPr/>
        <p:txBody>
          <a:bodyPr/>
          <a:lstStyle/>
          <a:p>
            <a:fld id="{3B882176-0FC0-45BD-B2FE-5005173943D0}" type="slidenum">
              <a:rPr lang="en-US" smtClean="0"/>
              <a:t>‹#›</a:t>
            </a:fld>
            <a:endParaRPr lang="en-US"/>
          </a:p>
        </p:txBody>
      </p:sp>
    </p:spTree>
    <p:extLst>
      <p:ext uri="{BB962C8B-B14F-4D97-AF65-F5344CB8AC3E}">
        <p14:creationId xmlns:p14="http://schemas.microsoft.com/office/powerpoint/2010/main" val="1652094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01F20-E740-4533-AE94-2D6AEFFB1E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74D674-DEF8-41C4-A286-0464247B3E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91BABE-B238-48A9-8DC9-3E9FD08FA4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400A3F-9F8A-4774-8FBF-77552F6AE81F}"/>
              </a:ext>
            </a:extLst>
          </p:cNvPr>
          <p:cNvSpPr>
            <a:spLocks noGrp="1"/>
          </p:cNvSpPr>
          <p:nvPr>
            <p:ph type="dt" sz="half" idx="10"/>
          </p:nvPr>
        </p:nvSpPr>
        <p:spPr/>
        <p:txBody>
          <a:bodyPr/>
          <a:lstStyle/>
          <a:p>
            <a:fld id="{448BBA23-1F73-4FDD-9E18-CD0B1D08D98A}" type="datetimeFigureOut">
              <a:rPr lang="en-US" smtClean="0"/>
              <a:t>11/4/2018</a:t>
            </a:fld>
            <a:endParaRPr lang="en-US"/>
          </a:p>
        </p:txBody>
      </p:sp>
      <p:sp>
        <p:nvSpPr>
          <p:cNvPr id="6" name="Footer Placeholder 5">
            <a:extLst>
              <a:ext uri="{FF2B5EF4-FFF2-40B4-BE49-F238E27FC236}">
                <a16:creationId xmlns:a16="http://schemas.microsoft.com/office/drawing/2014/main" id="{E672A48B-3D32-45DE-9D38-3F4ECE900E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CF2A71-FAA5-48CC-A837-DFF3E94A53D6}"/>
              </a:ext>
            </a:extLst>
          </p:cNvPr>
          <p:cNvSpPr>
            <a:spLocks noGrp="1"/>
          </p:cNvSpPr>
          <p:nvPr>
            <p:ph type="sldNum" sz="quarter" idx="12"/>
          </p:nvPr>
        </p:nvSpPr>
        <p:spPr/>
        <p:txBody>
          <a:bodyPr/>
          <a:lstStyle/>
          <a:p>
            <a:fld id="{3B882176-0FC0-45BD-B2FE-5005173943D0}" type="slidenum">
              <a:rPr lang="en-US" smtClean="0"/>
              <a:t>‹#›</a:t>
            </a:fld>
            <a:endParaRPr lang="en-US"/>
          </a:p>
        </p:txBody>
      </p:sp>
    </p:spTree>
    <p:extLst>
      <p:ext uri="{BB962C8B-B14F-4D97-AF65-F5344CB8AC3E}">
        <p14:creationId xmlns:p14="http://schemas.microsoft.com/office/powerpoint/2010/main" val="47284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EA9681-021A-46C0-845E-B388924724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EC989C-8F0E-4C6D-B28E-2C66AE2C17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C9CB8-F2E8-4259-8799-74DF772E08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BBA23-1F73-4FDD-9E18-CD0B1D08D98A}" type="datetimeFigureOut">
              <a:rPr lang="en-US" smtClean="0"/>
              <a:t>11/4/2018</a:t>
            </a:fld>
            <a:endParaRPr lang="en-US"/>
          </a:p>
        </p:txBody>
      </p:sp>
      <p:sp>
        <p:nvSpPr>
          <p:cNvPr id="5" name="Footer Placeholder 4">
            <a:extLst>
              <a:ext uri="{FF2B5EF4-FFF2-40B4-BE49-F238E27FC236}">
                <a16:creationId xmlns:a16="http://schemas.microsoft.com/office/drawing/2014/main" id="{6A675E1C-DCD5-4CE5-BC42-92B53D6B86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D8F66E-1052-46E0-9112-85A31BEF94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82176-0FC0-45BD-B2FE-5005173943D0}" type="slidenum">
              <a:rPr lang="en-US" smtClean="0"/>
              <a:t>‹#›</a:t>
            </a:fld>
            <a:endParaRPr lang="en-US"/>
          </a:p>
        </p:txBody>
      </p:sp>
    </p:spTree>
    <p:extLst>
      <p:ext uri="{BB962C8B-B14F-4D97-AF65-F5344CB8AC3E}">
        <p14:creationId xmlns:p14="http://schemas.microsoft.com/office/powerpoint/2010/main" val="2420044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November 4, 2018</a:t>
            </a:r>
          </a:p>
        </p:txBody>
      </p:sp>
    </p:spTree>
    <p:extLst>
      <p:ext uri="{BB962C8B-B14F-4D97-AF65-F5344CB8AC3E}">
        <p14:creationId xmlns:p14="http://schemas.microsoft.com/office/powerpoint/2010/main" val="414697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Total Depravity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6125308"/>
          </a:xfrm>
          <a:solidFill>
            <a:srgbClr val="FFFFCC"/>
          </a:solidFill>
        </p:spPr>
        <p:txBody>
          <a:bodyPr>
            <a:normAutofit fontScale="92500" lnSpcReduction="10000"/>
          </a:bodyPr>
          <a:lstStyle/>
          <a:p>
            <a:pPr marL="0" indent="0">
              <a:lnSpc>
                <a:spcPct val="150000"/>
              </a:lnSpc>
              <a:buNone/>
            </a:pPr>
            <a:r>
              <a:rPr lang="en-US" dirty="0"/>
              <a:t>But I said to you that you have seen me and yet do not believe. </a:t>
            </a:r>
            <a:r>
              <a:rPr lang="en-US" b="1" dirty="0"/>
              <a:t>All that the Father gives me*</a:t>
            </a:r>
            <a:r>
              <a:rPr lang="en-US" dirty="0"/>
              <a:t> will come to me, and whoever comes to me I will never cast out. For I have come down from heaven, not to do my own will but the will of him who sent me. </a:t>
            </a:r>
            <a:r>
              <a:rPr lang="en-US" dirty="0">
                <a:solidFill>
                  <a:srgbClr val="0070C0"/>
                </a:solidFill>
              </a:rPr>
              <a:t>And this is the will of him who sent me, that I should lose nothing of </a:t>
            </a:r>
            <a:r>
              <a:rPr lang="en-US" b="1" dirty="0"/>
              <a:t>all that he has given me*</a:t>
            </a:r>
            <a:r>
              <a:rPr lang="en-US" dirty="0">
                <a:solidFill>
                  <a:srgbClr val="0070C0"/>
                </a:solidFill>
              </a:rPr>
              <a:t>, </a:t>
            </a:r>
            <a:r>
              <a:rPr lang="en-US" b="1" dirty="0">
                <a:solidFill>
                  <a:srgbClr val="0070C0"/>
                </a:solidFill>
              </a:rPr>
              <a:t>but raise it up on the last day.*</a:t>
            </a:r>
            <a:r>
              <a:rPr lang="en-US" dirty="0"/>
              <a:t> </a:t>
            </a:r>
            <a:r>
              <a:rPr lang="en-US" dirty="0">
                <a:solidFill>
                  <a:srgbClr val="FF0000"/>
                </a:solidFill>
              </a:rPr>
              <a:t>For this is the will of my Father, that </a:t>
            </a:r>
            <a:r>
              <a:rPr lang="en-US" b="1" dirty="0">
                <a:solidFill>
                  <a:srgbClr val="FF0000"/>
                </a:solidFill>
              </a:rPr>
              <a:t>everyone who looks on the Son and believes in him should have eternal life* </a:t>
            </a:r>
            <a:r>
              <a:rPr lang="en-US" dirty="0">
                <a:solidFill>
                  <a:srgbClr val="FF0000"/>
                </a:solidFill>
              </a:rPr>
              <a:t>, </a:t>
            </a:r>
            <a:r>
              <a:rPr lang="en-US" b="1" dirty="0">
                <a:solidFill>
                  <a:srgbClr val="0070C0"/>
                </a:solidFill>
              </a:rPr>
              <a:t>and I will raise him up on the last day*.</a:t>
            </a:r>
            <a:r>
              <a:rPr lang="en-US" dirty="0"/>
              <a:t> (John 6:36 – 40)</a:t>
            </a:r>
          </a:p>
          <a:p>
            <a:pPr marL="0" indent="0">
              <a:lnSpc>
                <a:spcPct val="100000"/>
              </a:lnSpc>
              <a:buNone/>
            </a:pPr>
            <a:r>
              <a:rPr lang="en-US" b="1" dirty="0"/>
              <a:t>*= the elect </a:t>
            </a:r>
          </a:p>
          <a:p>
            <a:pPr marL="0" indent="0">
              <a:lnSpc>
                <a:spcPct val="100000"/>
              </a:lnSpc>
              <a:buNone/>
            </a:pPr>
            <a:r>
              <a:rPr lang="en-US" b="1" dirty="0">
                <a:solidFill>
                  <a:srgbClr val="FF0000"/>
                </a:solidFill>
              </a:rPr>
              <a:t>* True according to both Arminian and Calvinist teaching (</a:t>
            </a:r>
            <a:r>
              <a:rPr lang="en-US" b="1" i="1" dirty="0">
                <a:solidFill>
                  <a:srgbClr val="FF0000"/>
                </a:solidFill>
              </a:rPr>
              <a:t>Sola fide</a:t>
            </a:r>
            <a:r>
              <a:rPr lang="en-US" b="1" dirty="0">
                <a:solidFill>
                  <a:srgbClr val="FF0000"/>
                </a:solidFill>
              </a:rPr>
              <a:t>)</a:t>
            </a:r>
            <a:r>
              <a:rPr lang="en-US" b="1" i="1" dirty="0">
                <a:solidFill>
                  <a:srgbClr val="FF0000"/>
                </a:solidFill>
              </a:rPr>
              <a:t>.</a:t>
            </a:r>
            <a:r>
              <a:rPr lang="en-US" b="1" dirty="0">
                <a:solidFill>
                  <a:srgbClr val="FF0000"/>
                </a:solidFill>
              </a:rPr>
              <a:t> </a:t>
            </a:r>
            <a:r>
              <a:rPr lang="en-US" b="1" dirty="0"/>
              <a:t>The difference is how and/or why do they believe in light of Total Depravity? </a:t>
            </a:r>
          </a:p>
          <a:p>
            <a:pPr marL="0" indent="0">
              <a:lnSpc>
                <a:spcPct val="100000"/>
              </a:lnSpc>
              <a:buNone/>
            </a:pPr>
            <a:r>
              <a:rPr lang="en-US" b="1" dirty="0">
                <a:solidFill>
                  <a:srgbClr val="0070C0"/>
                </a:solidFill>
              </a:rPr>
              <a:t>*All Calvinists believe this. Nearly all </a:t>
            </a:r>
            <a:r>
              <a:rPr lang="en-US" b="1" dirty="0" err="1">
                <a:solidFill>
                  <a:srgbClr val="0070C0"/>
                </a:solidFill>
              </a:rPr>
              <a:t>Arminians</a:t>
            </a:r>
            <a:r>
              <a:rPr lang="en-US" b="1" dirty="0">
                <a:solidFill>
                  <a:srgbClr val="0070C0"/>
                </a:solidFill>
              </a:rPr>
              <a:t> reject it because of “Free Will.”</a:t>
            </a: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41439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Total Depravity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6125308"/>
          </a:xfrm>
          <a:solidFill>
            <a:srgbClr val="FFFFCC"/>
          </a:solidFill>
        </p:spPr>
        <p:txBody>
          <a:bodyPr>
            <a:normAutofit/>
          </a:bodyPr>
          <a:lstStyle/>
          <a:p>
            <a:pPr marL="0" indent="0">
              <a:lnSpc>
                <a:spcPct val="150000"/>
              </a:lnSpc>
              <a:buNone/>
            </a:pPr>
            <a:r>
              <a:rPr lang="en-US" dirty="0"/>
              <a:t>No one </a:t>
            </a:r>
            <a:r>
              <a:rPr lang="en-US" dirty="0">
                <a:solidFill>
                  <a:srgbClr val="FF0000"/>
                </a:solidFill>
              </a:rPr>
              <a:t>can* (</a:t>
            </a:r>
            <a:r>
              <a:rPr lang="en-US" dirty="0" err="1">
                <a:solidFill>
                  <a:srgbClr val="FF0000"/>
                </a:solidFill>
              </a:rPr>
              <a:t>dunamai</a:t>
            </a:r>
            <a:r>
              <a:rPr lang="en-US" dirty="0">
                <a:solidFill>
                  <a:srgbClr val="FF0000"/>
                </a:solidFill>
              </a:rPr>
              <a:t>) </a:t>
            </a:r>
            <a:r>
              <a:rPr lang="en-US" dirty="0"/>
              <a:t>come to me unless the Father who sent me draws him. And I will raise him up on the last day...It is the Spirit who gives life; the flesh is no help at all. The words that I have spoken to you are spirit and life. But there are some of you who do not believe." (For Jesus knew from the beginning who those were who did not believe, and who it was who would betray him.) And he said, "This is why I told you that no one can</a:t>
            </a:r>
            <a:r>
              <a:rPr lang="en-US" dirty="0">
                <a:solidFill>
                  <a:srgbClr val="FF0000"/>
                </a:solidFill>
              </a:rPr>
              <a:t> (</a:t>
            </a:r>
            <a:r>
              <a:rPr lang="en-US" dirty="0" err="1">
                <a:solidFill>
                  <a:srgbClr val="FF0000"/>
                </a:solidFill>
              </a:rPr>
              <a:t>dunamai</a:t>
            </a:r>
            <a:r>
              <a:rPr lang="en-US" dirty="0">
                <a:solidFill>
                  <a:srgbClr val="FF0000"/>
                </a:solidFill>
              </a:rPr>
              <a:t>)</a:t>
            </a:r>
            <a:r>
              <a:rPr lang="en-US" dirty="0"/>
              <a:t> come to me unless it is </a:t>
            </a:r>
            <a:r>
              <a:rPr lang="en-US" dirty="0">
                <a:solidFill>
                  <a:srgbClr val="FF0000"/>
                </a:solidFill>
              </a:rPr>
              <a:t>granted** (</a:t>
            </a:r>
            <a:r>
              <a:rPr lang="en-US" dirty="0" err="1">
                <a:solidFill>
                  <a:srgbClr val="FF0000"/>
                </a:solidFill>
              </a:rPr>
              <a:t>didōmi</a:t>
            </a:r>
            <a:r>
              <a:rPr lang="en-US" dirty="0">
                <a:solidFill>
                  <a:srgbClr val="FF0000"/>
                </a:solidFill>
              </a:rPr>
              <a:t>) </a:t>
            </a:r>
            <a:r>
              <a:rPr lang="en-US" dirty="0"/>
              <a:t>him by the Father."  (John 6:44; 63 – 65)</a:t>
            </a:r>
          </a:p>
          <a:p>
            <a:pPr marL="0" indent="0">
              <a:buNone/>
            </a:pPr>
            <a:r>
              <a:rPr lang="en-US" i="1" dirty="0">
                <a:solidFill>
                  <a:srgbClr val="FF0000"/>
                </a:solidFill>
              </a:rPr>
              <a:t>* </a:t>
            </a:r>
            <a:r>
              <a:rPr lang="en-US" i="1" dirty="0" err="1">
                <a:solidFill>
                  <a:srgbClr val="FF0000"/>
                </a:solidFill>
              </a:rPr>
              <a:t>Dunamai</a:t>
            </a:r>
            <a:r>
              <a:rPr lang="en-US" i="1" dirty="0">
                <a:solidFill>
                  <a:srgbClr val="0070C0"/>
                </a:solidFill>
              </a:rPr>
              <a:t> </a:t>
            </a:r>
            <a:r>
              <a:rPr lang="en-US" dirty="0">
                <a:solidFill>
                  <a:srgbClr val="0070C0"/>
                </a:solidFill>
              </a:rPr>
              <a:t>means to be able or have power in Greek (from the root word to do).</a:t>
            </a:r>
          </a:p>
          <a:p>
            <a:pPr marL="0" indent="0">
              <a:buNone/>
            </a:pPr>
            <a:r>
              <a:rPr lang="en-US" dirty="0">
                <a:solidFill>
                  <a:srgbClr val="FF0000"/>
                </a:solidFill>
              </a:rPr>
              <a:t>** </a:t>
            </a:r>
            <a:r>
              <a:rPr lang="en-US" i="1" dirty="0" err="1">
                <a:solidFill>
                  <a:srgbClr val="FF0000"/>
                </a:solidFill>
              </a:rPr>
              <a:t>Didōmi</a:t>
            </a:r>
            <a:r>
              <a:rPr lang="en-US" dirty="0">
                <a:solidFill>
                  <a:srgbClr val="FF0000"/>
                </a:solidFill>
              </a:rPr>
              <a:t> </a:t>
            </a:r>
            <a:r>
              <a:rPr lang="en-US" dirty="0">
                <a:solidFill>
                  <a:srgbClr val="0070C0"/>
                </a:solidFill>
              </a:rPr>
              <a:t>is usually translated as a form of </a:t>
            </a:r>
            <a:r>
              <a:rPr lang="en-US" b="1" i="1" dirty="0">
                <a:solidFill>
                  <a:srgbClr val="0070C0"/>
                </a:solidFill>
              </a:rPr>
              <a:t>give</a:t>
            </a:r>
            <a:r>
              <a:rPr lang="en-US" dirty="0">
                <a:solidFill>
                  <a:srgbClr val="0070C0"/>
                </a:solidFill>
              </a:rPr>
              <a:t> (also from the root word to do) and in this case refers to Unconditional Election/</a:t>
            </a:r>
            <a:r>
              <a:rPr lang="en-US" dirty="0" err="1">
                <a:solidFill>
                  <a:srgbClr val="0070C0"/>
                </a:solidFill>
              </a:rPr>
              <a:t>Irresitible</a:t>
            </a:r>
            <a:r>
              <a:rPr lang="en-US" dirty="0">
                <a:solidFill>
                  <a:srgbClr val="0070C0"/>
                </a:solidFill>
              </a:rPr>
              <a:t> Grace.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06454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Total Depravity (review)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53020"/>
            <a:ext cx="11795760" cy="6011574"/>
          </a:xfrm>
          <a:solidFill>
            <a:srgbClr val="FFFFCC"/>
          </a:solidFill>
        </p:spPr>
        <p:txBody>
          <a:bodyPr>
            <a:noAutofit/>
          </a:bodyPr>
          <a:lstStyle/>
          <a:p>
            <a:pPr>
              <a:lnSpc>
                <a:spcPct val="150000"/>
              </a:lnSpc>
            </a:pPr>
            <a:r>
              <a:rPr lang="en-US" dirty="0"/>
              <a:t>All </a:t>
            </a:r>
            <a:r>
              <a:rPr lang="en-US" dirty="0" err="1"/>
              <a:t>Arminians</a:t>
            </a:r>
            <a:r>
              <a:rPr lang="en-US" dirty="0"/>
              <a:t> and Calvinists affirm: </a:t>
            </a:r>
          </a:p>
          <a:p>
            <a:pPr marL="914400" lvl="1" indent="-457200">
              <a:lnSpc>
                <a:spcPct val="150000"/>
              </a:lnSpc>
              <a:buFont typeface="+mj-lt"/>
              <a:buAutoNum type="arabicPeriod"/>
            </a:pPr>
            <a:r>
              <a:rPr lang="en-US" sz="2800" dirty="0"/>
              <a:t>Scripture alone, Faith alone and Christ alone</a:t>
            </a:r>
          </a:p>
          <a:p>
            <a:pPr marL="971550" lvl="1" indent="-514350">
              <a:lnSpc>
                <a:spcPct val="150000"/>
              </a:lnSpc>
              <a:buFont typeface="+mj-lt"/>
              <a:buAutoNum type="arabicPeriod"/>
            </a:pPr>
            <a:r>
              <a:rPr lang="en-US" sz="2800" dirty="0"/>
              <a:t>There are a number of clear passages in the NT that affirm anyone who believes in Jesus will be saved. It is correct to interpret these verses as teaching a person comes to faith willingly and freely chooses to believe. </a:t>
            </a:r>
          </a:p>
          <a:p>
            <a:pPr>
              <a:lnSpc>
                <a:spcPct val="150000"/>
              </a:lnSpc>
            </a:pPr>
            <a:r>
              <a:rPr lang="en-US" dirty="0"/>
              <a:t>But there are also a number of clear passages in the NT that affirm every person is morally unable to believe in Jesus. So does either Calvinist or Arminian Soteriology provide a comprehensive biblical solution to this paradox?</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7433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Total Depravity (review)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53020"/>
            <a:ext cx="11795760" cy="6011574"/>
          </a:xfrm>
          <a:solidFill>
            <a:srgbClr val="FFFFCC"/>
          </a:solidFill>
        </p:spPr>
        <p:txBody>
          <a:bodyPr>
            <a:normAutofit/>
          </a:bodyPr>
          <a:lstStyle/>
          <a:p>
            <a:pPr marL="0" indent="0">
              <a:lnSpc>
                <a:spcPct val="150000"/>
              </a:lnSpc>
              <a:buNone/>
            </a:pPr>
            <a:r>
              <a:rPr lang="en-US" dirty="0">
                <a:cs typeface="Arial" panose="020B0604020202020204" pitchFamily="34" charset="0"/>
              </a:rPr>
              <a:t>The LORD saw that the wickedness of man was great in the earth, and that </a:t>
            </a:r>
            <a:r>
              <a:rPr lang="en-US" dirty="0">
                <a:solidFill>
                  <a:srgbClr val="FF0000"/>
                </a:solidFill>
                <a:cs typeface="Arial" panose="020B0604020202020204" pitchFamily="34" charset="0"/>
              </a:rPr>
              <a:t>every intention of the thoughts of his heart was only evil continually</a:t>
            </a:r>
            <a:r>
              <a:rPr lang="en-US" dirty="0">
                <a:cs typeface="Arial" panose="020B0604020202020204" pitchFamily="34" charset="0"/>
              </a:rPr>
              <a:t>. </a:t>
            </a:r>
            <a:r>
              <a:rPr lang="en-US" dirty="0"/>
              <a:t> And the LORD was </a:t>
            </a:r>
            <a:r>
              <a:rPr lang="en-US" dirty="0">
                <a:solidFill>
                  <a:srgbClr val="FF0000"/>
                </a:solidFill>
              </a:rPr>
              <a:t>sorry that he had made man* </a:t>
            </a:r>
            <a:r>
              <a:rPr lang="en-US" dirty="0"/>
              <a:t>on the earth, and </a:t>
            </a:r>
            <a:r>
              <a:rPr lang="en-US" dirty="0">
                <a:solidFill>
                  <a:srgbClr val="FF0000"/>
                </a:solidFill>
              </a:rPr>
              <a:t>it grieved him to his heart</a:t>
            </a:r>
            <a:r>
              <a:rPr lang="en-US" dirty="0"/>
              <a:t>. </a:t>
            </a:r>
            <a:r>
              <a:rPr lang="en-US" dirty="0">
                <a:cs typeface="Arial" panose="020B0604020202020204" pitchFamily="34" charset="0"/>
              </a:rPr>
              <a:t>(Genesis 6:5 - 6)</a:t>
            </a:r>
            <a:r>
              <a:rPr lang="en-US" dirty="0">
                <a:solidFill>
                  <a:srgbClr val="0070C0"/>
                </a:solidFill>
                <a:cs typeface="Arial" panose="020B0604020202020204" pitchFamily="34" charset="0"/>
              </a:rPr>
              <a:t> </a:t>
            </a:r>
          </a:p>
          <a:p>
            <a:pPr>
              <a:lnSpc>
                <a:spcPct val="150000"/>
              </a:lnSpc>
            </a:pPr>
            <a:r>
              <a:rPr lang="en-US" dirty="0">
                <a:solidFill>
                  <a:srgbClr val="0070C0"/>
                </a:solidFill>
                <a:cs typeface="Arial" panose="020B0604020202020204" pitchFamily="34" charset="0"/>
              </a:rPr>
              <a:t>The Hebrew word translated as grieved (</a:t>
            </a:r>
            <a:r>
              <a:rPr lang="en-US" i="1" dirty="0" err="1">
                <a:solidFill>
                  <a:srgbClr val="0070C0"/>
                </a:solidFill>
                <a:cs typeface="Arial" panose="020B0604020202020204" pitchFamily="34" charset="0"/>
              </a:rPr>
              <a:t>atsab</a:t>
            </a:r>
            <a:r>
              <a:rPr lang="en-US" dirty="0">
                <a:solidFill>
                  <a:srgbClr val="0070C0"/>
                </a:solidFill>
                <a:cs typeface="Arial" panose="020B0604020202020204" pitchFamily="34" charset="0"/>
              </a:rPr>
              <a:t>) means indignant rage (against sin).  Jesus propitiates God’ wrath against sin by his death on the cross. </a:t>
            </a:r>
          </a:p>
          <a:p>
            <a:pPr marL="0" indent="0">
              <a:lnSpc>
                <a:spcPct val="150000"/>
              </a:lnSpc>
              <a:buNone/>
            </a:pPr>
            <a:endParaRPr lang="en-US" sz="2800" dirty="0"/>
          </a:p>
          <a:p>
            <a:pPr marL="0" indent="0">
              <a:buNone/>
            </a:pPr>
            <a:r>
              <a:rPr lang="en-US" dirty="0">
                <a:solidFill>
                  <a:srgbClr val="FF0000"/>
                </a:solidFill>
              </a:rPr>
              <a:t>* </a:t>
            </a:r>
            <a:r>
              <a:rPr lang="en-US" i="1" dirty="0">
                <a:solidFill>
                  <a:srgbClr val="FF0000"/>
                </a:solidFill>
              </a:rPr>
              <a:t>Anthropopathic</a:t>
            </a:r>
            <a:r>
              <a:rPr lang="en-US" dirty="0">
                <a:solidFill>
                  <a:srgbClr val="FF0000"/>
                </a:solidFill>
              </a:rPr>
              <a:t> = depicting God in terms of human emotion. This is not an error on God’s part or a plan B.</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70190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Total Depravity (review)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53020"/>
            <a:ext cx="11795760" cy="6011574"/>
          </a:xfrm>
          <a:solidFill>
            <a:srgbClr val="FFFFCC"/>
          </a:solidFill>
        </p:spPr>
        <p:txBody>
          <a:bodyPr>
            <a:normAutofit/>
          </a:bodyPr>
          <a:lstStyle/>
          <a:p>
            <a:pPr>
              <a:lnSpc>
                <a:spcPct val="150000"/>
              </a:lnSpc>
            </a:pPr>
            <a:r>
              <a:rPr lang="en-US" dirty="0">
                <a:solidFill>
                  <a:srgbClr val="0070C0"/>
                </a:solidFill>
                <a:cs typeface="Arial" panose="020B0604020202020204" pitchFamily="34" charset="0"/>
              </a:rPr>
              <a:t>In Genesis 34:7 in the defiling of Dinah (</a:t>
            </a:r>
            <a:r>
              <a:rPr lang="en-US" i="1" dirty="0" err="1">
                <a:solidFill>
                  <a:srgbClr val="0070C0"/>
                </a:solidFill>
                <a:cs typeface="Arial" panose="020B0604020202020204" pitchFamily="34" charset="0"/>
              </a:rPr>
              <a:t>atsab</a:t>
            </a:r>
            <a:r>
              <a:rPr lang="en-US" dirty="0">
                <a:solidFill>
                  <a:srgbClr val="0070C0"/>
                </a:solidFill>
                <a:cs typeface="Arial" panose="020B0604020202020204" pitchFamily="34" charset="0"/>
              </a:rPr>
              <a:t>) is translated as</a:t>
            </a:r>
            <a:r>
              <a:rPr lang="en-US" dirty="0"/>
              <a:t> </a:t>
            </a:r>
            <a:r>
              <a:rPr lang="en-US" dirty="0">
                <a:solidFill>
                  <a:srgbClr val="FF0000"/>
                </a:solidFill>
              </a:rPr>
              <a:t>indignant and very angry</a:t>
            </a:r>
            <a:r>
              <a:rPr lang="en-US" dirty="0"/>
              <a:t>.  In Genesis 45:5 when Joseph speaks with his brothers he says: And now do not be </a:t>
            </a:r>
            <a:r>
              <a:rPr lang="en-US" dirty="0">
                <a:solidFill>
                  <a:srgbClr val="FF0000"/>
                </a:solidFill>
              </a:rPr>
              <a:t>distressed or angry </a:t>
            </a:r>
            <a:r>
              <a:rPr lang="en-US" dirty="0"/>
              <a:t>with yourselves because you sold me here, for God sent me before you to preserve life. </a:t>
            </a:r>
          </a:p>
          <a:p>
            <a:pPr>
              <a:lnSpc>
                <a:spcPct val="150000"/>
              </a:lnSpc>
            </a:pPr>
            <a:r>
              <a:rPr lang="en-US" dirty="0">
                <a:solidFill>
                  <a:srgbClr val="0070C0"/>
                </a:solidFill>
                <a:cs typeface="Arial" panose="020B0604020202020204" pitchFamily="34" charset="0"/>
              </a:rPr>
              <a:t>As noted in Bob’s sermon last week in John 11:33 </a:t>
            </a:r>
            <a:r>
              <a:rPr lang="en-US" dirty="0"/>
              <a:t>When Jesus saw her weeping, and the Jews who had come with her also weeping, he was </a:t>
            </a:r>
            <a:r>
              <a:rPr lang="en-US" dirty="0">
                <a:solidFill>
                  <a:srgbClr val="FF0000"/>
                </a:solidFill>
              </a:rPr>
              <a:t>deeply moved </a:t>
            </a:r>
            <a:r>
              <a:rPr lang="en-US" dirty="0"/>
              <a:t>in his spirit and </a:t>
            </a:r>
            <a:r>
              <a:rPr lang="en-US" dirty="0">
                <a:solidFill>
                  <a:srgbClr val="FF0000"/>
                </a:solidFill>
              </a:rPr>
              <a:t>greatly troubled </a:t>
            </a:r>
            <a:r>
              <a:rPr lang="en-US" dirty="0">
                <a:solidFill>
                  <a:srgbClr val="0070C0"/>
                </a:solidFill>
              </a:rPr>
              <a:t>implies outrage or indignation against the death that caused the weeping.</a:t>
            </a:r>
            <a:endParaRPr lang="en-US" dirty="0">
              <a:solidFill>
                <a:srgbClr val="0070C0"/>
              </a:solidFill>
              <a:cs typeface="Arial" panose="020B0604020202020204" pitchFamily="34" charset="0"/>
            </a:endParaRPr>
          </a:p>
          <a:p>
            <a:pPr marL="0" indent="0">
              <a:lnSpc>
                <a:spcPct val="150000"/>
              </a:lnSpc>
              <a:buNone/>
            </a:pPr>
            <a:endParaRPr lang="en-US" sz="2800"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13155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Total Depravity (review)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53020"/>
            <a:ext cx="11795760" cy="5925014"/>
          </a:xfrm>
          <a:solidFill>
            <a:srgbClr val="FFFFCC"/>
          </a:solidFill>
        </p:spPr>
        <p:txBody>
          <a:bodyPr>
            <a:normAutofit/>
          </a:bodyPr>
          <a:lstStyle/>
          <a:p>
            <a:pPr marL="0" indent="0">
              <a:lnSpc>
                <a:spcPct val="150000"/>
              </a:lnSpc>
              <a:buNone/>
            </a:pPr>
            <a:r>
              <a:rPr lang="en-US" dirty="0"/>
              <a:t>The </a:t>
            </a:r>
            <a:r>
              <a:rPr lang="en-US" dirty="0">
                <a:solidFill>
                  <a:srgbClr val="FF0000"/>
                </a:solidFill>
              </a:rPr>
              <a:t>fool says in his heart, "There is no God</a:t>
            </a:r>
            <a:r>
              <a:rPr lang="en-US" dirty="0"/>
              <a:t>." They are </a:t>
            </a:r>
            <a:r>
              <a:rPr lang="en-US" dirty="0">
                <a:solidFill>
                  <a:srgbClr val="FF0000"/>
                </a:solidFill>
              </a:rPr>
              <a:t>corrupt</a:t>
            </a:r>
            <a:r>
              <a:rPr lang="en-US" dirty="0"/>
              <a:t>, they </a:t>
            </a:r>
            <a:r>
              <a:rPr lang="en-US" dirty="0">
                <a:solidFill>
                  <a:srgbClr val="FF0000"/>
                </a:solidFill>
              </a:rPr>
              <a:t>do abominable deeds</a:t>
            </a:r>
            <a:r>
              <a:rPr lang="en-US" dirty="0"/>
              <a:t>, there is </a:t>
            </a:r>
            <a:r>
              <a:rPr lang="en-US" dirty="0">
                <a:solidFill>
                  <a:srgbClr val="FF0000"/>
                </a:solidFill>
              </a:rPr>
              <a:t>none who does good</a:t>
            </a:r>
            <a:r>
              <a:rPr lang="en-US" dirty="0"/>
              <a:t>.  </a:t>
            </a:r>
            <a:r>
              <a:rPr lang="en-US" dirty="0">
                <a:solidFill>
                  <a:srgbClr val="FF0000"/>
                </a:solidFill>
              </a:rPr>
              <a:t>The LORD looks down from heaven on the children of man, to see if there are any who understand, who seek after God. </a:t>
            </a:r>
            <a:r>
              <a:rPr lang="en-US" dirty="0"/>
              <a:t> They have </a:t>
            </a:r>
            <a:r>
              <a:rPr lang="en-US" dirty="0">
                <a:solidFill>
                  <a:srgbClr val="FF0000"/>
                </a:solidFill>
              </a:rPr>
              <a:t>all turned aside</a:t>
            </a:r>
            <a:r>
              <a:rPr lang="en-US" dirty="0"/>
              <a:t>; together they have </a:t>
            </a:r>
            <a:r>
              <a:rPr lang="en-US" dirty="0">
                <a:solidFill>
                  <a:srgbClr val="FF0000"/>
                </a:solidFill>
              </a:rPr>
              <a:t>become corrupt</a:t>
            </a:r>
            <a:r>
              <a:rPr lang="en-US" dirty="0"/>
              <a:t>; there </a:t>
            </a:r>
            <a:r>
              <a:rPr lang="en-US" dirty="0">
                <a:solidFill>
                  <a:srgbClr val="FF0000"/>
                </a:solidFill>
              </a:rPr>
              <a:t>is none who does good</a:t>
            </a:r>
            <a:r>
              <a:rPr lang="en-US" dirty="0"/>
              <a:t>, </a:t>
            </a:r>
            <a:r>
              <a:rPr lang="en-US" dirty="0">
                <a:solidFill>
                  <a:srgbClr val="FF0000"/>
                </a:solidFill>
              </a:rPr>
              <a:t>not even one</a:t>
            </a:r>
            <a:r>
              <a:rPr lang="en-US" dirty="0"/>
              <a:t>. (Psalm 14:1 -3)</a:t>
            </a:r>
          </a:p>
          <a:p>
            <a:pPr marL="0" indent="0">
              <a:lnSpc>
                <a:spcPct val="150000"/>
              </a:lnSpc>
              <a:buNone/>
            </a:pPr>
            <a:endParaRPr lang="en-US" sz="2800"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39617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Total Depravity (review)</a:t>
            </a:r>
            <a:endParaRPr lang="en-US" sz="2800" b="1" dirty="0">
              <a:cs typeface="Arial" panose="020B0604020202020204" pitchFamily="34" charset="0"/>
            </a:endParaRPr>
          </a:p>
        </p:txBody>
      </p:sp>
      <p:sp>
        <p:nvSpPr>
          <p:cNvPr id="9" name="Content Placeholder 8"/>
          <p:cNvSpPr>
            <a:spLocks noGrp="1"/>
          </p:cNvSpPr>
          <p:nvPr>
            <p:ph idx="1"/>
          </p:nvPr>
        </p:nvSpPr>
        <p:spPr>
          <a:xfrm>
            <a:off x="142240" y="782516"/>
            <a:ext cx="11795760" cy="5925014"/>
          </a:xfrm>
          <a:solidFill>
            <a:srgbClr val="FFFFCC"/>
          </a:solidFill>
        </p:spPr>
        <p:txBody>
          <a:bodyPr>
            <a:normAutofit/>
          </a:bodyPr>
          <a:lstStyle/>
          <a:p>
            <a:pPr marL="0" indent="0">
              <a:lnSpc>
                <a:spcPct val="150000"/>
              </a:lnSpc>
              <a:buNone/>
            </a:pPr>
            <a:r>
              <a:rPr lang="en-US" sz="2800" dirty="0"/>
              <a:t>What then? Are we Jews any better off? No, not at all. For we have already charged that all, both Jews and Greeks, are under sin, as it is written: "</a:t>
            </a:r>
            <a:r>
              <a:rPr lang="en-US" sz="2800" dirty="0">
                <a:solidFill>
                  <a:srgbClr val="FF0000"/>
                </a:solidFill>
              </a:rPr>
              <a:t>None is righteous</a:t>
            </a:r>
            <a:r>
              <a:rPr lang="en-US" sz="2800" dirty="0"/>
              <a:t>, no, not one; </a:t>
            </a:r>
            <a:r>
              <a:rPr lang="en-US" sz="2800" dirty="0">
                <a:solidFill>
                  <a:srgbClr val="FF0000"/>
                </a:solidFill>
              </a:rPr>
              <a:t>no one understands</a:t>
            </a:r>
            <a:r>
              <a:rPr lang="en-US" sz="2800" dirty="0"/>
              <a:t>; no one </a:t>
            </a:r>
            <a:r>
              <a:rPr lang="en-US" sz="2800" dirty="0">
                <a:solidFill>
                  <a:srgbClr val="FF0000"/>
                </a:solidFill>
              </a:rPr>
              <a:t>seeks for God</a:t>
            </a:r>
            <a:r>
              <a:rPr lang="en-US" sz="2800" dirty="0"/>
              <a:t>. All have </a:t>
            </a:r>
            <a:r>
              <a:rPr lang="en-US" sz="2800" dirty="0">
                <a:solidFill>
                  <a:srgbClr val="FF0000"/>
                </a:solidFill>
              </a:rPr>
              <a:t>turned aside</a:t>
            </a:r>
            <a:r>
              <a:rPr lang="en-US" sz="2800" dirty="0"/>
              <a:t>; together they have become </a:t>
            </a:r>
            <a:r>
              <a:rPr lang="en-US" sz="2800" dirty="0">
                <a:solidFill>
                  <a:srgbClr val="FF0000"/>
                </a:solidFill>
              </a:rPr>
              <a:t>worthless</a:t>
            </a:r>
            <a:r>
              <a:rPr lang="en-US" sz="2800" dirty="0"/>
              <a:t>; </a:t>
            </a:r>
            <a:r>
              <a:rPr lang="en-US" sz="2800" dirty="0">
                <a:solidFill>
                  <a:srgbClr val="FF0000"/>
                </a:solidFill>
              </a:rPr>
              <a:t>no one does good</a:t>
            </a:r>
            <a:r>
              <a:rPr lang="en-US" sz="2800" dirty="0"/>
              <a:t>, </a:t>
            </a:r>
            <a:r>
              <a:rPr lang="en-US" sz="2800" dirty="0">
                <a:solidFill>
                  <a:srgbClr val="FF0000"/>
                </a:solidFill>
              </a:rPr>
              <a:t>not even one</a:t>
            </a:r>
            <a:r>
              <a:rPr lang="en-US" sz="2800" dirty="0"/>
              <a:t>." </a:t>
            </a:r>
            <a:r>
              <a:rPr lang="en-US" dirty="0"/>
              <a:t> "Their </a:t>
            </a:r>
            <a:r>
              <a:rPr lang="en-US" dirty="0">
                <a:solidFill>
                  <a:srgbClr val="FF0000"/>
                </a:solidFill>
              </a:rPr>
              <a:t>throat is an open grave</a:t>
            </a:r>
            <a:r>
              <a:rPr lang="en-US" dirty="0"/>
              <a:t>; they use their tongues to </a:t>
            </a:r>
            <a:r>
              <a:rPr lang="en-US" dirty="0">
                <a:solidFill>
                  <a:srgbClr val="FF0000"/>
                </a:solidFill>
              </a:rPr>
              <a:t>deceive</a:t>
            </a:r>
            <a:r>
              <a:rPr lang="en-US" dirty="0"/>
              <a:t>." "The </a:t>
            </a:r>
            <a:r>
              <a:rPr lang="en-US" dirty="0">
                <a:solidFill>
                  <a:srgbClr val="FF0000"/>
                </a:solidFill>
              </a:rPr>
              <a:t>venom of asps is under their lips</a:t>
            </a:r>
            <a:r>
              <a:rPr lang="en-US" dirty="0"/>
              <a:t>." "Their </a:t>
            </a:r>
            <a:r>
              <a:rPr lang="en-US" dirty="0">
                <a:solidFill>
                  <a:srgbClr val="FF0000"/>
                </a:solidFill>
              </a:rPr>
              <a:t>mouth is full of curses and bitterness</a:t>
            </a:r>
            <a:r>
              <a:rPr lang="en-US" dirty="0"/>
              <a:t>." "Their </a:t>
            </a:r>
            <a:r>
              <a:rPr lang="en-US" dirty="0">
                <a:solidFill>
                  <a:srgbClr val="FF0000"/>
                </a:solidFill>
              </a:rPr>
              <a:t>feet are swift to shed blood</a:t>
            </a:r>
            <a:r>
              <a:rPr lang="en-US" dirty="0"/>
              <a:t>; in their paths are </a:t>
            </a:r>
            <a:r>
              <a:rPr lang="en-US" dirty="0">
                <a:solidFill>
                  <a:srgbClr val="FF0000"/>
                </a:solidFill>
              </a:rPr>
              <a:t>ruin and misery</a:t>
            </a:r>
            <a:r>
              <a:rPr lang="en-US" dirty="0"/>
              <a:t>, and the way of peace they have not known." "There is </a:t>
            </a:r>
            <a:r>
              <a:rPr lang="en-US" dirty="0">
                <a:solidFill>
                  <a:srgbClr val="FF0000"/>
                </a:solidFill>
              </a:rPr>
              <a:t>no fear of God </a:t>
            </a:r>
            <a:r>
              <a:rPr lang="en-US" dirty="0"/>
              <a:t>before their eyes."</a:t>
            </a:r>
            <a:r>
              <a:rPr lang="en-US" sz="2800" dirty="0"/>
              <a:t>(Romans 3:9 – 18)</a:t>
            </a:r>
          </a:p>
          <a:p>
            <a:pPr marL="457200" lvl="1" indent="0">
              <a:lnSpc>
                <a:spcPct val="150000"/>
              </a:lnSpc>
              <a:buNone/>
            </a:pPr>
            <a:endParaRPr lang="en-US" sz="2800"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61196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Total Depravity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a:bodyPr>
          <a:lstStyle/>
          <a:p>
            <a:pPr marL="0" indent="0">
              <a:lnSpc>
                <a:spcPct val="150000"/>
              </a:lnSpc>
              <a:buNone/>
            </a:pPr>
            <a:r>
              <a:rPr lang="en-US" dirty="0">
                <a:cs typeface="Arial" panose="020B0604020202020204" pitchFamily="34" charset="0"/>
              </a:rPr>
              <a:t>For the mind that is set on the </a:t>
            </a:r>
            <a:r>
              <a:rPr lang="en-US" dirty="0">
                <a:solidFill>
                  <a:srgbClr val="FF0000"/>
                </a:solidFill>
                <a:cs typeface="Arial" panose="020B0604020202020204" pitchFamily="34" charset="0"/>
              </a:rPr>
              <a:t>flesh is hostile to God</a:t>
            </a:r>
            <a:r>
              <a:rPr lang="en-US" dirty="0">
                <a:cs typeface="Arial" panose="020B0604020202020204" pitchFamily="34" charset="0"/>
              </a:rPr>
              <a:t>, for it does not submit to God's law; indeed, </a:t>
            </a:r>
            <a:r>
              <a:rPr lang="en-US" dirty="0">
                <a:solidFill>
                  <a:srgbClr val="FF0000"/>
                </a:solidFill>
                <a:cs typeface="Arial" panose="020B0604020202020204" pitchFamily="34" charset="0"/>
              </a:rPr>
              <a:t>it cannot</a:t>
            </a:r>
            <a:r>
              <a:rPr lang="en-US" dirty="0">
                <a:cs typeface="Arial" panose="020B0604020202020204" pitchFamily="34" charset="0"/>
              </a:rPr>
              <a:t>. Those who are in the flesh cannot please God. (Romans 8:7-8)</a:t>
            </a:r>
            <a:endParaRPr lang="en-US" dirty="0">
              <a:solidFill>
                <a:srgbClr val="0070C0"/>
              </a:solidFill>
              <a:cs typeface="Arial" panose="020B0604020202020204" pitchFamily="34" charset="0"/>
            </a:endParaRPr>
          </a:p>
          <a:p>
            <a:pPr marL="0" indent="0">
              <a:lnSpc>
                <a:spcPct val="150000"/>
              </a:lnSpc>
              <a:buNone/>
            </a:pPr>
            <a:r>
              <a:rPr lang="en-US" dirty="0">
                <a:cs typeface="Arial" panose="020B0604020202020204" pitchFamily="34" charset="0"/>
              </a:rPr>
              <a:t>For the word of </a:t>
            </a:r>
            <a:r>
              <a:rPr lang="en-US" dirty="0">
                <a:solidFill>
                  <a:srgbClr val="FF0000"/>
                </a:solidFill>
                <a:cs typeface="Arial" panose="020B0604020202020204" pitchFamily="34" charset="0"/>
              </a:rPr>
              <a:t>the cross is folly to those who are perishing</a:t>
            </a:r>
            <a:r>
              <a:rPr lang="en-US" dirty="0">
                <a:cs typeface="Arial" panose="020B0604020202020204" pitchFamily="34" charset="0"/>
              </a:rPr>
              <a:t>, but to us who are being saved it is the power of God. (1 Corinthians 1:18)</a:t>
            </a:r>
          </a:p>
          <a:p>
            <a:pPr marL="0" indent="0">
              <a:lnSpc>
                <a:spcPct val="150000"/>
              </a:lnSpc>
              <a:buNone/>
            </a:pPr>
            <a:r>
              <a:rPr lang="en-US" dirty="0">
                <a:cs typeface="Arial" panose="020B0604020202020204" pitchFamily="34" charset="0"/>
              </a:rPr>
              <a:t>The natural person does not accept the things of the Spirit of God, for they are folly to him, and </a:t>
            </a:r>
            <a:r>
              <a:rPr lang="en-US" dirty="0">
                <a:solidFill>
                  <a:srgbClr val="FF0000"/>
                </a:solidFill>
                <a:cs typeface="Arial" panose="020B0604020202020204" pitchFamily="34" charset="0"/>
              </a:rPr>
              <a:t>he is not able to understand them </a:t>
            </a:r>
            <a:r>
              <a:rPr lang="en-US" dirty="0">
                <a:cs typeface="Arial" panose="020B0604020202020204" pitchFamily="34" charset="0"/>
              </a:rPr>
              <a:t>because they are spiritually discerned. (1 Corinthians 2:14)</a:t>
            </a:r>
          </a:p>
          <a:p>
            <a:pPr marL="457200" lvl="1"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05322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Total Depravity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a:bodyPr>
          <a:lstStyle/>
          <a:p>
            <a:pPr>
              <a:lnSpc>
                <a:spcPct val="150000"/>
              </a:lnSpc>
            </a:pPr>
            <a:r>
              <a:rPr lang="en-US" dirty="0">
                <a:cs typeface="Arial" panose="020B0604020202020204" pitchFamily="34" charset="0"/>
              </a:rPr>
              <a:t>And you were </a:t>
            </a:r>
            <a:r>
              <a:rPr lang="en-US" dirty="0">
                <a:solidFill>
                  <a:srgbClr val="FF0000"/>
                </a:solidFill>
                <a:cs typeface="Arial" panose="020B0604020202020204" pitchFamily="34" charset="0"/>
              </a:rPr>
              <a:t>dead</a:t>
            </a:r>
            <a:r>
              <a:rPr lang="en-US" dirty="0">
                <a:cs typeface="Arial" panose="020B0604020202020204" pitchFamily="34" charset="0"/>
              </a:rPr>
              <a:t> in the trespasses and sins in which you once walked, following the course of this world, following the prince of the power of the air, the spirit that is now at work in the sons of disobedience -  among whom we all once lived in the passions of our flesh, carrying out the desires of the body and the mind, and </a:t>
            </a:r>
            <a:r>
              <a:rPr lang="en-US" dirty="0">
                <a:solidFill>
                  <a:srgbClr val="FF0000"/>
                </a:solidFill>
                <a:cs typeface="Arial" panose="020B0604020202020204" pitchFamily="34" charset="0"/>
              </a:rPr>
              <a:t>were by nature children of wrath</a:t>
            </a:r>
            <a:r>
              <a:rPr lang="en-US" dirty="0">
                <a:cs typeface="Arial" panose="020B0604020202020204" pitchFamily="34" charset="0"/>
              </a:rPr>
              <a:t>, like the rest of mankind.  </a:t>
            </a:r>
            <a:r>
              <a:rPr lang="en-US" dirty="0"/>
              <a:t> </a:t>
            </a:r>
            <a:r>
              <a:rPr lang="en-US" dirty="0">
                <a:solidFill>
                  <a:srgbClr val="FF0000"/>
                </a:solidFill>
              </a:rPr>
              <a:t>But God, being rich in mercy, because of the great love with which he loved us</a:t>
            </a:r>
            <a:r>
              <a:rPr lang="en-US" dirty="0"/>
              <a:t>, even when we were dead in our trespasses, made us alive together with Christ--by grace you have been saved--  </a:t>
            </a:r>
            <a:r>
              <a:rPr lang="en-US" dirty="0">
                <a:cs typeface="Arial" panose="020B0604020202020204" pitchFamily="34" charset="0"/>
              </a:rPr>
              <a:t>(Ephesians 2:1-5)</a:t>
            </a:r>
            <a:endParaRPr lang="en-US" dirty="0">
              <a:solidFill>
                <a:srgbClr val="0070C0"/>
              </a:solidFill>
              <a:cs typeface="Arial" panose="020B0604020202020204" pitchFamily="34" charset="0"/>
            </a:endParaRPr>
          </a:p>
          <a:p>
            <a:pPr>
              <a:lnSpc>
                <a:spcPct val="150000"/>
              </a:lnSpc>
            </a:pPr>
            <a:endParaRPr lang="en-US" dirty="0"/>
          </a:p>
          <a:p>
            <a:pPr marL="457200" lvl="1"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098236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Total Depravity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a:bodyPr>
          <a:lstStyle/>
          <a:p>
            <a:pPr marL="0" indent="0">
              <a:lnSpc>
                <a:spcPct val="150000"/>
              </a:lnSpc>
              <a:buNone/>
            </a:pPr>
            <a:r>
              <a:rPr lang="en-US" dirty="0"/>
              <a:t> and </a:t>
            </a:r>
            <a:r>
              <a:rPr lang="en-US" dirty="0">
                <a:solidFill>
                  <a:srgbClr val="FF0000"/>
                </a:solidFill>
              </a:rPr>
              <a:t>raised us up with him </a:t>
            </a:r>
            <a:r>
              <a:rPr lang="en-US" dirty="0"/>
              <a:t>and </a:t>
            </a:r>
            <a:r>
              <a:rPr lang="en-US" dirty="0">
                <a:solidFill>
                  <a:srgbClr val="FF0000"/>
                </a:solidFill>
              </a:rPr>
              <a:t>seated us with him in the heavenly places </a:t>
            </a:r>
            <a:r>
              <a:rPr lang="en-US" dirty="0"/>
              <a:t>in Christ Jesus, </a:t>
            </a:r>
            <a:r>
              <a:rPr lang="en-US" dirty="0">
                <a:solidFill>
                  <a:srgbClr val="FF0000"/>
                </a:solidFill>
              </a:rPr>
              <a:t>so that </a:t>
            </a:r>
            <a:r>
              <a:rPr lang="en-US" dirty="0"/>
              <a:t>in the coming ages </a:t>
            </a:r>
            <a:r>
              <a:rPr lang="en-US" dirty="0">
                <a:solidFill>
                  <a:srgbClr val="FF0000"/>
                </a:solidFill>
              </a:rPr>
              <a:t>he might show the immeasurable riches of his grace in kindness toward us in Christ Jesus</a:t>
            </a:r>
            <a:r>
              <a:rPr lang="en-US" dirty="0"/>
              <a:t>. For by </a:t>
            </a:r>
            <a:r>
              <a:rPr lang="en-US" dirty="0">
                <a:solidFill>
                  <a:srgbClr val="FF0000"/>
                </a:solidFill>
              </a:rPr>
              <a:t>grace</a:t>
            </a:r>
            <a:r>
              <a:rPr lang="en-US" dirty="0"/>
              <a:t> you have been </a:t>
            </a:r>
            <a:r>
              <a:rPr lang="en-US" dirty="0">
                <a:solidFill>
                  <a:srgbClr val="FF0000"/>
                </a:solidFill>
              </a:rPr>
              <a:t>saved through faith</a:t>
            </a:r>
            <a:r>
              <a:rPr lang="en-US" dirty="0"/>
              <a:t>. And this is </a:t>
            </a:r>
            <a:r>
              <a:rPr lang="en-US" dirty="0">
                <a:solidFill>
                  <a:srgbClr val="FF0000"/>
                </a:solidFill>
              </a:rPr>
              <a:t>not your own doing</a:t>
            </a:r>
            <a:r>
              <a:rPr lang="en-US" dirty="0"/>
              <a:t>; it is the </a:t>
            </a:r>
            <a:r>
              <a:rPr lang="en-US" dirty="0">
                <a:solidFill>
                  <a:srgbClr val="FF0000"/>
                </a:solidFill>
              </a:rPr>
              <a:t>gift of God</a:t>
            </a:r>
            <a:r>
              <a:rPr lang="en-US" dirty="0"/>
              <a:t>, not a result of works, </a:t>
            </a:r>
            <a:r>
              <a:rPr lang="en-US" dirty="0">
                <a:solidFill>
                  <a:srgbClr val="FF0000"/>
                </a:solidFill>
              </a:rPr>
              <a:t>so that </a:t>
            </a:r>
            <a:r>
              <a:rPr lang="en-US" dirty="0"/>
              <a:t>no one may boast. For we are his workmanship, created in Christ Jesus for good works, which God prepared beforehand, that we should walk in them.</a:t>
            </a:r>
            <a:r>
              <a:rPr lang="en-US" dirty="0">
                <a:cs typeface="Arial" panose="020B0604020202020204" pitchFamily="34" charset="0"/>
              </a:rPr>
              <a:t> (Ephesians 2:6 - 10)</a:t>
            </a:r>
            <a:endParaRPr lang="en-US" dirty="0">
              <a:solidFill>
                <a:srgbClr val="0070C0"/>
              </a:solidFill>
              <a:cs typeface="Arial" panose="020B0604020202020204" pitchFamily="34" charset="0"/>
            </a:endParaRPr>
          </a:p>
          <a:p>
            <a:pPr marL="0" indent="0">
              <a:lnSpc>
                <a:spcPct val="150000"/>
              </a:lnSpc>
              <a:buNone/>
            </a:pPr>
            <a:endParaRPr lang="en-US" dirty="0"/>
          </a:p>
          <a:p>
            <a:endParaRPr lang="en-US" dirty="0"/>
          </a:p>
          <a:p>
            <a:pPr marL="457200" lvl="1"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11143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345</Words>
  <Application>Microsoft Office PowerPoint</Application>
  <PresentationFormat>Widescreen</PresentationFormat>
  <Paragraphs>44</Paragraphs>
  <Slides>11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Discipleship:  An  Introduction to  Systematic Theology and  Apologetics</vt:lpstr>
      <vt:lpstr>Reformed vs Arminian Soteriology - Total Depravity (review)</vt:lpstr>
      <vt:lpstr>Reformed vs Arminian Soteriology - Total Depravity (review)</vt:lpstr>
      <vt:lpstr>Reformed vs Arminian Soteriology - Total Depravity (review)</vt:lpstr>
      <vt:lpstr>Reformed vs Arminian Soteriology - Total Depravity (review)</vt:lpstr>
      <vt:lpstr>Reformed vs Arminian Soteriology - Total Depravity (review)</vt:lpstr>
      <vt:lpstr> Reformed vs Arminian Soteriology - Total Depravity (review) </vt:lpstr>
      <vt:lpstr> Reformed vs Arminian Soteriology - Total Depravity (review) </vt:lpstr>
      <vt:lpstr> Reformed vs Arminian Soteriology - Total Depravity (review) </vt:lpstr>
      <vt:lpstr> Reformed vs Arminian Soteriology - Total Depravity (review) </vt:lpstr>
      <vt:lpstr> Reformed vs Arminian Soteriology - Total Depravity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2018-11-05T01:22:01Z</dcterms:created>
  <dcterms:modified xsi:type="dcterms:W3CDTF">2018-11-05T01:25:29Z</dcterms:modified>
</cp:coreProperties>
</file>