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644" r:id="rId2"/>
    <p:sldId id="652" r:id="rId3"/>
    <p:sldId id="647" r:id="rId4"/>
    <p:sldId id="648" r:id="rId5"/>
    <p:sldId id="650" r:id="rId6"/>
    <p:sldId id="649" r:id="rId7"/>
    <p:sldId id="651" r:id="rId8"/>
    <p:sldId id="632" r:id="rId9"/>
    <p:sldId id="631" r:id="rId10"/>
    <p:sldId id="592" r:id="rId11"/>
    <p:sldId id="575" r:id="rId12"/>
    <p:sldId id="57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p:scale>
          <a:sx n="89" d="100"/>
          <a:sy n="89" d="100"/>
        </p:scale>
        <p:origin x="4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B3CF31-05AD-4D40-AC03-AE83E49B6192}"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2EF805-200E-4863-947A-C2DD72AFBF8D}" type="slidenum">
              <a:rPr lang="en-US" smtClean="0"/>
              <a:t>‹#›</a:t>
            </a:fld>
            <a:endParaRPr lang="en-US"/>
          </a:p>
        </p:txBody>
      </p:sp>
    </p:spTree>
    <p:extLst>
      <p:ext uri="{BB962C8B-B14F-4D97-AF65-F5344CB8AC3E}">
        <p14:creationId xmlns:p14="http://schemas.microsoft.com/office/powerpoint/2010/main" val="3776559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38728244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280441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3064694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2483685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2019322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4282915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3285540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248901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1657671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3986534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03EBC-2582-4772-B623-7071972B72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B4E5C2-8073-424D-93ED-C233818EF1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74849E-6BD3-401A-ABF3-CE05737A356F}"/>
              </a:ext>
            </a:extLst>
          </p:cNvPr>
          <p:cNvSpPr>
            <a:spLocks noGrp="1"/>
          </p:cNvSpPr>
          <p:nvPr>
            <p:ph type="dt" sz="half" idx="10"/>
          </p:nvPr>
        </p:nvSpPr>
        <p:spPr/>
        <p:txBody>
          <a:bodyPr/>
          <a:lstStyle/>
          <a:p>
            <a:fld id="{1CB1167E-73A5-4965-9DF9-7712F562CA87}" type="datetimeFigureOut">
              <a:rPr lang="en-US" smtClean="0"/>
              <a:t>11/12/2018</a:t>
            </a:fld>
            <a:endParaRPr lang="en-US"/>
          </a:p>
        </p:txBody>
      </p:sp>
      <p:sp>
        <p:nvSpPr>
          <p:cNvPr id="5" name="Footer Placeholder 4">
            <a:extLst>
              <a:ext uri="{FF2B5EF4-FFF2-40B4-BE49-F238E27FC236}">
                <a16:creationId xmlns:a16="http://schemas.microsoft.com/office/drawing/2014/main" id="{0AD9A0BB-DC70-4F7E-9BA0-121816D97C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AF4A80-3270-41FE-BE4A-0CAEA6B8E1C0}"/>
              </a:ext>
            </a:extLst>
          </p:cNvPr>
          <p:cNvSpPr>
            <a:spLocks noGrp="1"/>
          </p:cNvSpPr>
          <p:nvPr>
            <p:ph type="sldNum" sz="quarter" idx="12"/>
          </p:nvPr>
        </p:nvSpPr>
        <p:spPr/>
        <p:txBody>
          <a:bodyPr/>
          <a:lstStyle/>
          <a:p>
            <a:fld id="{5C7EB2AE-D94F-459A-BC96-5EB2C721F123}" type="slidenum">
              <a:rPr lang="en-US" smtClean="0"/>
              <a:t>‹#›</a:t>
            </a:fld>
            <a:endParaRPr lang="en-US"/>
          </a:p>
        </p:txBody>
      </p:sp>
    </p:spTree>
    <p:extLst>
      <p:ext uri="{BB962C8B-B14F-4D97-AF65-F5344CB8AC3E}">
        <p14:creationId xmlns:p14="http://schemas.microsoft.com/office/powerpoint/2010/main" val="1549149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82A63-F043-4182-A727-BB951E87D0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F6F1D1-B055-4B4B-864B-A0D1A127698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792524-59FE-4739-B8C6-F36D99B45819}"/>
              </a:ext>
            </a:extLst>
          </p:cNvPr>
          <p:cNvSpPr>
            <a:spLocks noGrp="1"/>
          </p:cNvSpPr>
          <p:nvPr>
            <p:ph type="dt" sz="half" idx="10"/>
          </p:nvPr>
        </p:nvSpPr>
        <p:spPr/>
        <p:txBody>
          <a:bodyPr/>
          <a:lstStyle/>
          <a:p>
            <a:fld id="{1CB1167E-73A5-4965-9DF9-7712F562CA87}" type="datetimeFigureOut">
              <a:rPr lang="en-US" smtClean="0"/>
              <a:t>11/12/2018</a:t>
            </a:fld>
            <a:endParaRPr lang="en-US"/>
          </a:p>
        </p:txBody>
      </p:sp>
      <p:sp>
        <p:nvSpPr>
          <p:cNvPr id="5" name="Footer Placeholder 4">
            <a:extLst>
              <a:ext uri="{FF2B5EF4-FFF2-40B4-BE49-F238E27FC236}">
                <a16:creationId xmlns:a16="http://schemas.microsoft.com/office/drawing/2014/main" id="{4FC1B78A-BAFC-4DE4-B394-EC7E9B2E76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AB0AD7-9A1F-4E83-AAC4-340A66DCD4BB}"/>
              </a:ext>
            </a:extLst>
          </p:cNvPr>
          <p:cNvSpPr>
            <a:spLocks noGrp="1"/>
          </p:cNvSpPr>
          <p:nvPr>
            <p:ph type="sldNum" sz="quarter" idx="12"/>
          </p:nvPr>
        </p:nvSpPr>
        <p:spPr/>
        <p:txBody>
          <a:bodyPr/>
          <a:lstStyle/>
          <a:p>
            <a:fld id="{5C7EB2AE-D94F-459A-BC96-5EB2C721F123}" type="slidenum">
              <a:rPr lang="en-US" smtClean="0"/>
              <a:t>‹#›</a:t>
            </a:fld>
            <a:endParaRPr lang="en-US"/>
          </a:p>
        </p:txBody>
      </p:sp>
    </p:spTree>
    <p:extLst>
      <p:ext uri="{BB962C8B-B14F-4D97-AF65-F5344CB8AC3E}">
        <p14:creationId xmlns:p14="http://schemas.microsoft.com/office/powerpoint/2010/main" val="1346130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A33F05-55EE-45B9-ACBC-8F56377AC4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FEF73F-8D8E-4A95-8E43-20DDC3382A1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68228E-D323-4661-83B0-763AC3FD5812}"/>
              </a:ext>
            </a:extLst>
          </p:cNvPr>
          <p:cNvSpPr>
            <a:spLocks noGrp="1"/>
          </p:cNvSpPr>
          <p:nvPr>
            <p:ph type="dt" sz="half" idx="10"/>
          </p:nvPr>
        </p:nvSpPr>
        <p:spPr/>
        <p:txBody>
          <a:bodyPr/>
          <a:lstStyle/>
          <a:p>
            <a:fld id="{1CB1167E-73A5-4965-9DF9-7712F562CA87}" type="datetimeFigureOut">
              <a:rPr lang="en-US" smtClean="0"/>
              <a:t>11/12/2018</a:t>
            </a:fld>
            <a:endParaRPr lang="en-US"/>
          </a:p>
        </p:txBody>
      </p:sp>
      <p:sp>
        <p:nvSpPr>
          <p:cNvPr id="5" name="Footer Placeholder 4">
            <a:extLst>
              <a:ext uri="{FF2B5EF4-FFF2-40B4-BE49-F238E27FC236}">
                <a16:creationId xmlns:a16="http://schemas.microsoft.com/office/drawing/2014/main" id="{8FFFA381-4D41-458A-87A2-A907F2CF4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B0B246-5E06-45C1-A93A-76358F6A67AD}"/>
              </a:ext>
            </a:extLst>
          </p:cNvPr>
          <p:cNvSpPr>
            <a:spLocks noGrp="1"/>
          </p:cNvSpPr>
          <p:nvPr>
            <p:ph type="sldNum" sz="quarter" idx="12"/>
          </p:nvPr>
        </p:nvSpPr>
        <p:spPr/>
        <p:txBody>
          <a:bodyPr/>
          <a:lstStyle/>
          <a:p>
            <a:fld id="{5C7EB2AE-D94F-459A-BC96-5EB2C721F123}" type="slidenum">
              <a:rPr lang="en-US" smtClean="0"/>
              <a:t>‹#›</a:t>
            </a:fld>
            <a:endParaRPr lang="en-US"/>
          </a:p>
        </p:txBody>
      </p:sp>
    </p:spTree>
    <p:extLst>
      <p:ext uri="{BB962C8B-B14F-4D97-AF65-F5344CB8AC3E}">
        <p14:creationId xmlns:p14="http://schemas.microsoft.com/office/powerpoint/2010/main" val="404060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3EB0E-4CA8-47C1-8B13-D2E2627682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7476D0-7F52-41C0-8E7F-E353F484E74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1FDABC-2073-46D2-8D56-DEA622F34C0E}"/>
              </a:ext>
            </a:extLst>
          </p:cNvPr>
          <p:cNvSpPr>
            <a:spLocks noGrp="1"/>
          </p:cNvSpPr>
          <p:nvPr>
            <p:ph type="dt" sz="half" idx="10"/>
          </p:nvPr>
        </p:nvSpPr>
        <p:spPr/>
        <p:txBody>
          <a:bodyPr/>
          <a:lstStyle/>
          <a:p>
            <a:fld id="{1CB1167E-73A5-4965-9DF9-7712F562CA87}" type="datetimeFigureOut">
              <a:rPr lang="en-US" smtClean="0"/>
              <a:t>11/12/2018</a:t>
            </a:fld>
            <a:endParaRPr lang="en-US"/>
          </a:p>
        </p:txBody>
      </p:sp>
      <p:sp>
        <p:nvSpPr>
          <p:cNvPr id="5" name="Footer Placeholder 4">
            <a:extLst>
              <a:ext uri="{FF2B5EF4-FFF2-40B4-BE49-F238E27FC236}">
                <a16:creationId xmlns:a16="http://schemas.microsoft.com/office/drawing/2014/main" id="{4551BE3C-6621-43B3-839D-2B4620D983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AD0743-D8DE-452F-9142-21668C1B779F}"/>
              </a:ext>
            </a:extLst>
          </p:cNvPr>
          <p:cNvSpPr>
            <a:spLocks noGrp="1"/>
          </p:cNvSpPr>
          <p:nvPr>
            <p:ph type="sldNum" sz="quarter" idx="12"/>
          </p:nvPr>
        </p:nvSpPr>
        <p:spPr/>
        <p:txBody>
          <a:bodyPr/>
          <a:lstStyle/>
          <a:p>
            <a:fld id="{5C7EB2AE-D94F-459A-BC96-5EB2C721F123}" type="slidenum">
              <a:rPr lang="en-US" smtClean="0"/>
              <a:t>‹#›</a:t>
            </a:fld>
            <a:endParaRPr lang="en-US"/>
          </a:p>
        </p:txBody>
      </p:sp>
    </p:spTree>
    <p:extLst>
      <p:ext uri="{BB962C8B-B14F-4D97-AF65-F5344CB8AC3E}">
        <p14:creationId xmlns:p14="http://schemas.microsoft.com/office/powerpoint/2010/main" val="1086974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309B7-C6EE-4A4D-BEAC-BF0C6EDA24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C8F129-A7D1-49ED-BEBF-9B5A5C4A00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02DB68A-2C25-4663-BE4A-BD490D7F8FC9}"/>
              </a:ext>
            </a:extLst>
          </p:cNvPr>
          <p:cNvSpPr>
            <a:spLocks noGrp="1"/>
          </p:cNvSpPr>
          <p:nvPr>
            <p:ph type="dt" sz="half" idx="10"/>
          </p:nvPr>
        </p:nvSpPr>
        <p:spPr/>
        <p:txBody>
          <a:bodyPr/>
          <a:lstStyle/>
          <a:p>
            <a:fld id="{1CB1167E-73A5-4965-9DF9-7712F562CA87}" type="datetimeFigureOut">
              <a:rPr lang="en-US" smtClean="0"/>
              <a:t>11/12/2018</a:t>
            </a:fld>
            <a:endParaRPr lang="en-US"/>
          </a:p>
        </p:txBody>
      </p:sp>
      <p:sp>
        <p:nvSpPr>
          <p:cNvPr id="5" name="Footer Placeholder 4">
            <a:extLst>
              <a:ext uri="{FF2B5EF4-FFF2-40B4-BE49-F238E27FC236}">
                <a16:creationId xmlns:a16="http://schemas.microsoft.com/office/drawing/2014/main" id="{5135A9B7-3999-45B4-AED2-7AE63EEB1D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57192B-3C5A-4162-AFA7-29CED8F46EBA}"/>
              </a:ext>
            </a:extLst>
          </p:cNvPr>
          <p:cNvSpPr>
            <a:spLocks noGrp="1"/>
          </p:cNvSpPr>
          <p:nvPr>
            <p:ph type="sldNum" sz="quarter" idx="12"/>
          </p:nvPr>
        </p:nvSpPr>
        <p:spPr/>
        <p:txBody>
          <a:bodyPr/>
          <a:lstStyle/>
          <a:p>
            <a:fld id="{5C7EB2AE-D94F-459A-BC96-5EB2C721F123}" type="slidenum">
              <a:rPr lang="en-US" smtClean="0"/>
              <a:t>‹#›</a:t>
            </a:fld>
            <a:endParaRPr lang="en-US"/>
          </a:p>
        </p:txBody>
      </p:sp>
    </p:spTree>
    <p:extLst>
      <p:ext uri="{BB962C8B-B14F-4D97-AF65-F5344CB8AC3E}">
        <p14:creationId xmlns:p14="http://schemas.microsoft.com/office/powerpoint/2010/main" val="184572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680C9-0111-42D0-9842-76A6C4E4ED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F0771D-C7D4-4DEC-8088-04A6D4CC2C9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C3D4B5-22FF-43C1-8D6B-21E30ED1F61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4D15B2-81DB-4291-A79B-4A11F3B4DB94}"/>
              </a:ext>
            </a:extLst>
          </p:cNvPr>
          <p:cNvSpPr>
            <a:spLocks noGrp="1"/>
          </p:cNvSpPr>
          <p:nvPr>
            <p:ph type="dt" sz="half" idx="10"/>
          </p:nvPr>
        </p:nvSpPr>
        <p:spPr/>
        <p:txBody>
          <a:bodyPr/>
          <a:lstStyle/>
          <a:p>
            <a:fld id="{1CB1167E-73A5-4965-9DF9-7712F562CA87}" type="datetimeFigureOut">
              <a:rPr lang="en-US" smtClean="0"/>
              <a:t>11/12/2018</a:t>
            </a:fld>
            <a:endParaRPr lang="en-US"/>
          </a:p>
        </p:txBody>
      </p:sp>
      <p:sp>
        <p:nvSpPr>
          <p:cNvPr id="6" name="Footer Placeholder 5">
            <a:extLst>
              <a:ext uri="{FF2B5EF4-FFF2-40B4-BE49-F238E27FC236}">
                <a16:creationId xmlns:a16="http://schemas.microsoft.com/office/drawing/2014/main" id="{6F3BFBEF-DB41-41D6-8C27-6DBCE09897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F0B72D-CCC2-46FE-BF8F-D33F19C285BA}"/>
              </a:ext>
            </a:extLst>
          </p:cNvPr>
          <p:cNvSpPr>
            <a:spLocks noGrp="1"/>
          </p:cNvSpPr>
          <p:nvPr>
            <p:ph type="sldNum" sz="quarter" idx="12"/>
          </p:nvPr>
        </p:nvSpPr>
        <p:spPr/>
        <p:txBody>
          <a:bodyPr/>
          <a:lstStyle/>
          <a:p>
            <a:fld id="{5C7EB2AE-D94F-459A-BC96-5EB2C721F123}" type="slidenum">
              <a:rPr lang="en-US" smtClean="0"/>
              <a:t>‹#›</a:t>
            </a:fld>
            <a:endParaRPr lang="en-US"/>
          </a:p>
        </p:txBody>
      </p:sp>
    </p:spTree>
    <p:extLst>
      <p:ext uri="{BB962C8B-B14F-4D97-AF65-F5344CB8AC3E}">
        <p14:creationId xmlns:p14="http://schemas.microsoft.com/office/powerpoint/2010/main" val="2411040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1D11A-787D-4B66-BD04-FC7583C18C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13E78F-AD79-4E7D-9958-17F7D6299D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297CB0D-D43C-442B-9643-CE91496B25B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CCC6E-A829-4AAD-A46E-2695CF1BBD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1C5FFD9-61AB-43CD-9401-D1FA9746971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EC2B5A-2540-4FC0-9A32-EE56E8E8072C}"/>
              </a:ext>
            </a:extLst>
          </p:cNvPr>
          <p:cNvSpPr>
            <a:spLocks noGrp="1"/>
          </p:cNvSpPr>
          <p:nvPr>
            <p:ph type="dt" sz="half" idx="10"/>
          </p:nvPr>
        </p:nvSpPr>
        <p:spPr/>
        <p:txBody>
          <a:bodyPr/>
          <a:lstStyle/>
          <a:p>
            <a:fld id="{1CB1167E-73A5-4965-9DF9-7712F562CA87}" type="datetimeFigureOut">
              <a:rPr lang="en-US" smtClean="0"/>
              <a:t>11/12/2018</a:t>
            </a:fld>
            <a:endParaRPr lang="en-US"/>
          </a:p>
        </p:txBody>
      </p:sp>
      <p:sp>
        <p:nvSpPr>
          <p:cNvPr id="8" name="Footer Placeholder 7">
            <a:extLst>
              <a:ext uri="{FF2B5EF4-FFF2-40B4-BE49-F238E27FC236}">
                <a16:creationId xmlns:a16="http://schemas.microsoft.com/office/drawing/2014/main" id="{619D89E6-4DD2-4E3D-9627-72A9925F76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B009E4-724B-43E6-B485-7EF2E89D45D8}"/>
              </a:ext>
            </a:extLst>
          </p:cNvPr>
          <p:cNvSpPr>
            <a:spLocks noGrp="1"/>
          </p:cNvSpPr>
          <p:nvPr>
            <p:ph type="sldNum" sz="quarter" idx="12"/>
          </p:nvPr>
        </p:nvSpPr>
        <p:spPr/>
        <p:txBody>
          <a:bodyPr/>
          <a:lstStyle/>
          <a:p>
            <a:fld id="{5C7EB2AE-D94F-459A-BC96-5EB2C721F123}" type="slidenum">
              <a:rPr lang="en-US" smtClean="0"/>
              <a:t>‹#›</a:t>
            </a:fld>
            <a:endParaRPr lang="en-US"/>
          </a:p>
        </p:txBody>
      </p:sp>
    </p:spTree>
    <p:extLst>
      <p:ext uri="{BB962C8B-B14F-4D97-AF65-F5344CB8AC3E}">
        <p14:creationId xmlns:p14="http://schemas.microsoft.com/office/powerpoint/2010/main" val="3981139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F15C4-95EE-4DD5-866D-6BA7164969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9A8956-8D72-4337-B7C0-1E3A3394B4D4}"/>
              </a:ext>
            </a:extLst>
          </p:cNvPr>
          <p:cNvSpPr>
            <a:spLocks noGrp="1"/>
          </p:cNvSpPr>
          <p:nvPr>
            <p:ph type="dt" sz="half" idx="10"/>
          </p:nvPr>
        </p:nvSpPr>
        <p:spPr/>
        <p:txBody>
          <a:bodyPr/>
          <a:lstStyle/>
          <a:p>
            <a:fld id="{1CB1167E-73A5-4965-9DF9-7712F562CA87}" type="datetimeFigureOut">
              <a:rPr lang="en-US" smtClean="0"/>
              <a:t>11/12/2018</a:t>
            </a:fld>
            <a:endParaRPr lang="en-US"/>
          </a:p>
        </p:txBody>
      </p:sp>
      <p:sp>
        <p:nvSpPr>
          <p:cNvPr id="4" name="Footer Placeholder 3">
            <a:extLst>
              <a:ext uri="{FF2B5EF4-FFF2-40B4-BE49-F238E27FC236}">
                <a16:creationId xmlns:a16="http://schemas.microsoft.com/office/drawing/2014/main" id="{A7BB9168-5269-48BB-A18E-C6760661D4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9B1D66-CA92-4BAD-9F8F-A3F42A3CFDA4}"/>
              </a:ext>
            </a:extLst>
          </p:cNvPr>
          <p:cNvSpPr>
            <a:spLocks noGrp="1"/>
          </p:cNvSpPr>
          <p:nvPr>
            <p:ph type="sldNum" sz="quarter" idx="12"/>
          </p:nvPr>
        </p:nvSpPr>
        <p:spPr/>
        <p:txBody>
          <a:bodyPr/>
          <a:lstStyle/>
          <a:p>
            <a:fld id="{5C7EB2AE-D94F-459A-BC96-5EB2C721F123}" type="slidenum">
              <a:rPr lang="en-US" smtClean="0"/>
              <a:t>‹#›</a:t>
            </a:fld>
            <a:endParaRPr lang="en-US"/>
          </a:p>
        </p:txBody>
      </p:sp>
    </p:spTree>
    <p:extLst>
      <p:ext uri="{BB962C8B-B14F-4D97-AF65-F5344CB8AC3E}">
        <p14:creationId xmlns:p14="http://schemas.microsoft.com/office/powerpoint/2010/main" val="452627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3954A9-F00B-4541-B009-3E983652178A}"/>
              </a:ext>
            </a:extLst>
          </p:cNvPr>
          <p:cNvSpPr>
            <a:spLocks noGrp="1"/>
          </p:cNvSpPr>
          <p:nvPr>
            <p:ph type="dt" sz="half" idx="10"/>
          </p:nvPr>
        </p:nvSpPr>
        <p:spPr/>
        <p:txBody>
          <a:bodyPr/>
          <a:lstStyle/>
          <a:p>
            <a:fld id="{1CB1167E-73A5-4965-9DF9-7712F562CA87}" type="datetimeFigureOut">
              <a:rPr lang="en-US" smtClean="0"/>
              <a:t>11/12/2018</a:t>
            </a:fld>
            <a:endParaRPr lang="en-US"/>
          </a:p>
        </p:txBody>
      </p:sp>
      <p:sp>
        <p:nvSpPr>
          <p:cNvPr id="3" name="Footer Placeholder 2">
            <a:extLst>
              <a:ext uri="{FF2B5EF4-FFF2-40B4-BE49-F238E27FC236}">
                <a16:creationId xmlns:a16="http://schemas.microsoft.com/office/drawing/2014/main" id="{70E464F5-6DD5-4110-8873-5DFC574831B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D7898BA-F1E8-402B-A2BB-DFF501E10C04}"/>
              </a:ext>
            </a:extLst>
          </p:cNvPr>
          <p:cNvSpPr>
            <a:spLocks noGrp="1"/>
          </p:cNvSpPr>
          <p:nvPr>
            <p:ph type="sldNum" sz="quarter" idx="12"/>
          </p:nvPr>
        </p:nvSpPr>
        <p:spPr/>
        <p:txBody>
          <a:bodyPr/>
          <a:lstStyle/>
          <a:p>
            <a:fld id="{5C7EB2AE-D94F-459A-BC96-5EB2C721F123}" type="slidenum">
              <a:rPr lang="en-US" smtClean="0"/>
              <a:t>‹#›</a:t>
            </a:fld>
            <a:endParaRPr lang="en-US"/>
          </a:p>
        </p:txBody>
      </p:sp>
    </p:spTree>
    <p:extLst>
      <p:ext uri="{BB962C8B-B14F-4D97-AF65-F5344CB8AC3E}">
        <p14:creationId xmlns:p14="http://schemas.microsoft.com/office/powerpoint/2010/main" val="2966876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850C5-D4F8-4564-847F-81ACBBA704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32FD83E-B1EB-4867-A104-0B5E555882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76838EC-F9DB-463B-ADDA-26D96E690F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A951C17-4AB8-4D1E-A92A-A2F8F2FD3E5F}"/>
              </a:ext>
            </a:extLst>
          </p:cNvPr>
          <p:cNvSpPr>
            <a:spLocks noGrp="1"/>
          </p:cNvSpPr>
          <p:nvPr>
            <p:ph type="dt" sz="half" idx="10"/>
          </p:nvPr>
        </p:nvSpPr>
        <p:spPr/>
        <p:txBody>
          <a:bodyPr/>
          <a:lstStyle/>
          <a:p>
            <a:fld id="{1CB1167E-73A5-4965-9DF9-7712F562CA87}" type="datetimeFigureOut">
              <a:rPr lang="en-US" smtClean="0"/>
              <a:t>11/12/2018</a:t>
            </a:fld>
            <a:endParaRPr lang="en-US"/>
          </a:p>
        </p:txBody>
      </p:sp>
      <p:sp>
        <p:nvSpPr>
          <p:cNvPr id="6" name="Footer Placeholder 5">
            <a:extLst>
              <a:ext uri="{FF2B5EF4-FFF2-40B4-BE49-F238E27FC236}">
                <a16:creationId xmlns:a16="http://schemas.microsoft.com/office/drawing/2014/main" id="{B694E81C-69A0-4912-885D-7DD897FF49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0B2577-6D11-4927-A577-FF342912D9A6}"/>
              </a:ext>
            </a:extLst>
          </p:cNvPr>
          <p:cNvSpPr>
            <a:spLocks noGrp="1"/>
          </p:cNvSpPr>
          <p:nvPr>
            <p:ph type="sldNum" sz="quarter" idx="12"/>
          </p:nvPr>
        </p:nvSpPr>
        <p:spPr/>
        <p:txBody>
          <a:bodyPr/>
          <a:lstStyle/>
          <a:p>
            <a:fld id="{5C7EB2AE-D94F-459A-BC96-5EB2C721F123}" type="slidenum">
              <a:rPr lang="en-US" smtClean="0"/>
              <a:t>‹#›</a:t>
            </a:fld>
            <a:endParaRPr lang="en-US"/>
          </a:p>
        </p:txBody>
      </p:sp>
    </p:spTree>
    <p:extLst>
      <p:ext uri="{BB962C8B-B14F-4D97-AF65-F5344CB8AC3E}">
        <p14:creationId xmlns:p14="http://schemas.microsoft.com/office/powerpoint/2010/main" val="620855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AF700-439D-4A9D-828F-C62808BB06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6B86F0B-3FDC-4671-A8AB-8C38739B6D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AA5FBE-9493-48D3-A5AF-5B260B0E17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ED2846-9FE4-494C-B77E-03DA07F85D86}"/>
              </a:ext>
            </a:extLst>
          </p:cNvPr>
          <p:cNvSpPr>
            <a:spLocks noGrp="1"/>
          </p:cNvSpPr>
          <p:nvPr>
            <p:ph type="dt" sz="half" idx="10"/>
          </p:nvPr>
        </p:nvSpPr>
        <p:spPr/>
        <p:txBody>
          <a:bodyPr/>
          <a:lstStyle/>
          <a:p>
            <a:fld id="{1CB1167E-73A5-4965-9DF9-7712F562CA87}" type="datetimeFigureOut">
              <a:rPr lang="en-US" smtClean="0"/>
              <a:t>11/12/2018</a:t>
            </a:fld>
            <a:endParaRPr lang="en-US"/>
          </a:p>
        </p:txBody>
      </p:sp>
      <p:sp>
        <p:nvSpPr>
          <p:cNvPr id="6" name="Footer Placeholder 5">
            <a:extLst>
              <a:ext uri="{FF2B5EF4-FFF2-40B4-BE49-F238E27FC236}">
                <a16:creationId xmlns:a16="http://schemas.microsoft.com/office/drawing/2014/main" id="{1D2F27DD-1344-4B9F-B800-13EA1D64FD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85B507-E25F-4448-8E1E-A95F5032EECD}"/>
              </a:ext>
            </a:extLst>
          </p:cNvPr>
          <p:cNvSpPr>
            <a:spLocks noGrp="1"/>
          </p:cNvSpPr>
          <p:nvPr>
            <p:ph type="sldNum" sz="quarter" idx="12"/>
          </p:nvPr>
        </p:nvSpPr>
        <p:spPr/>
        <p:txBody>
          <a:bodyPr/>
          <a:lstStyle/>
          <a:p>
            <a:fld id="{5C7EB2AE-D94F-459A-BC96-5EB2C721F123}" type="slidenum">
              <a:rPr lang="en-US" smtClean="0"/>
              <a:t>‹#›</a:t>
            </a:fld>
            <a:endParaRPr lang="en-US"/>
          </a:p>
        </p:txBody>
      </p:sp>
    </p:spTree>
    <p:extLst>
      <p:ext uri="{BB962C8B-B14F-4D97-AF65-F5344CB8AC3E}">
        <p14:creationId xmlns:p14="http://schemas.microsoft.com/office/powerpoint/2010/main" val="2200412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0D4976-1B13-42BB-A04C-2B782CC967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4B3355-19D9-452C-9AE3-2ED0D26194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7B80A2-E45C-44DB-A5B7-9A2F9C3C79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1167E-73A5-4965-9DF9-7712F562CA87}" type="datetimeFigureOut">
              <a:rPr lang="en-US" smtClean="0"/>
              <a:t>11/12/2018</a:t>
            </a:fld>
            <a:endParaRPr lang="en-US"/>
          </a:p>
        </p:txBody>
      </p:sp>
      <p:sp>
        <p:nvSpPr>
          <p:cNvPr id="5" name="Footer Placeholder 4">
            <a:extLst>
              <a:ext uri="{FF2B5EF4-FFF2-40B4-BE49-F238E27FC236}">
                <a16:creationId xmlns:a16="http://schemas.microsoft.com/office/drawing/2014/main" id="{B3795822-2EF4-4AC5-A200-BD0338026B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D7695FE-6783-4E56-890E-11B9509BAD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7EB2AE-D94F-459A-BC96-5EB2C721F123}" type="slidenum">
              <a:rPr lang="en-US" smtClean="0"/>
              <a:t>‹#›</a:t>
            </a:fld>
            <a:endParaRPr lang="en-US"/>
          </a:p>
        </p:txBody>
      </p:sp>
    </p:spTree>
    <p:extLst>
      <p:ext uri="{BB962C8B-B14F-4D97-AF65-F5344CB8AC3E}">
        <p14:creationId xmlns:p14="http://schemas.microsoft.com/office/powerpoint/2010/main" val="1222165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a:t>
            </a:r>
            <a:r>
              <a:rPr lang="en-US" sz="2800" b="1">
                <a:solidFill>
                  <a:srgbClr val="0070C0"/>
                </a:solidFill>
                <a:latin typeface="Arial" panose="020B0604020202020204" pitchFamily="34" charset="0"/>
                <a:cs typeface="Arial" panose="020B0604020202020204" pitchFamily="34" charset="0"/>
              </a:rPr>
              <a:t>November 11, </a:t>
            </a:r>
            <a:r>
              <a:rPr lang="en-US" sz="2800" b="1" dirty="0">
                <a:solidFill>
                  <a:srgbClr val="0070C0"/>
                </a:solidFill>
                <a:latin typeface="Arial" panose="020B0604020202020204" pitchFamily="34" charset="0"/>
                <a:cs typeface="Arial" panose="020B0604020202020204" pitchFamily="34" charset="0"/>
              </a:rPr>
              <a:t>2018</a:t>
            </a:r>
          </a:p>
        </p:txBody>
      </p:sp>
    </p:spTree>
    <p:extLst>
      <p:ext uri="{BB962C8B-B14F-4D97-AF65-F5344CB8AC3E}">
        <p14:creationId xmlns:p14="http://schemas.microsoft.com/office/powerpoint/2010/main" val="1417993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Unconditional Election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5974837"/>
          </a:xfrm>
          <a:solidFill>
            <a:srgbClr val="FFFFCC"/>
          </a:solidFill>
        </p:spPr>
        <p:txBody>
          <a:bodyPr>
            <a:normAutofit lnSpcReduction="10000"/>
          </a:bodyPr>
          <a:lstStyle/>
          <a:p>
            <a:pPr marL="0" indent="0">
              <a:lnSpc>
                <a:spcPct val="150000"/>
              </a:lnSpc>
              <a:buNone/>
            </a:pPr>
            <a:r>
              <a:rPr lang="en-US" dirty="0"/>
              <a:t>For by </a:t>
            </a:r>
            <a:r>
              <a:rPr lang="en-US" dirty="0">
                <a:solidFill>
                  <a:srgbClr val="FF0000"/>
                </a:solidFill>
              </a:rPr>
              <a:t>grace</a:t>
            </a:r>
            <a:r>
              <a:rPr lang="en-US" dirty="0"/>
              <a:t> you </a:t>
            </a:r>
            <a:r>
              <a:rPr lang="en-US" dirty="0">
                <a:cs typeface="Arial" panose="020B0604020202020204" pitchFamily="34" charset="0"/>
              </a:rPr>
              <a:t>have</a:t>
            </a:r>
            <a:r>
              <a:rPr lang="en-US" dirty="0"/>
              <a:t> been saved through faith. And this is </a:t>
            </a:r>
            <a:r>
              <a:rPr lang="en-US" dirty="0">
                <a:solidFill>
                  <a:srgbClr val="FF0000"/>
                </a:solidFill>
              </a:rPr>
              <a:t>not your own doing</a:t>
            </a:r>
            <a:r>
              <a:rPr lang="en-US" dirty="0"/>
              <a:t>; it is the gift of God, </a:t>
            </a:r>
            <a:r>
              <a:rPr lang="en-US" dirty="0">
                <a:solidFill>
                  <a:srgbClr val="FF0000"/>
                </a:solidFill>
              </a:rPr>
              <a:t>not a result of works</a:t>
            </a:r>
            <a:r>
              <a:rPr lang="en-US" dirty="0"/>
              <a:t>, so that no one may boast. For we are his workmanship, created in Christ Jesus for </a:t>
            </a:r>
            <a:r>
              <a:rPr lang="en-US" dirty="0">
                <a:solidFill>
                  <a:srgbClr val="FF0000"/>
                </a:solidFill>
              </a:rPr>
              <a:t>good works</a:t>
            </a:r>
            <a:r>
              <a:rPr lang="en-US" dirty="0"/>
              <a:t>, which </a:t>
            </a:r>
            <a:r>
              <a:rPr lang="en-US" dirty="0">
                <a:solidFill>
                  <a:srgbClr val="FF0000"/>
                </a:solidFill>
              </a:rPr>
              <a:t>God prepared beforehand</a:t>
            </a:r>
            <a:r>
              <a:rPr lang="en-US" dirty="0"/>
              <a:t>, that we should walk in them. (Ephesians 2:8 – 10)</a:t>
            </a:r>
            <a:endParaRPr lang="en-US" dirty="0">
              <a:solidFill>
                <a:srgbClr val="0070C0"/>
              </a:solidFill>
            </a:endParaRPr>
          </a:p>
          <a:p>
            <a:pPr marL="971550" lvl="1" indent="-514350">
              <a:lnSpc>
                <a:spcPct val="120000"/>
              </a:lnSpc>
              <a:buFont typeface="+mj-lt"/>
              <a:buAutoNum type="arabicPeriod"/>
            </a:pPr>
            <a:r>
              <a:rPr lang="en-US" sz="2800" b="1" dirty="0">
                <a:solidFill>
                  <a:srgbClr val="0070C0"/>
                </a:solidFill>
                <a:cs typeface="Arial" panose="020B0604020202020204" pitchFamily="34" charset="0"/>
              </a:rPr>
              <a:t>Grace is unmerited favor</a:t>
            </a:r>
          </a:p>
          <a:p>
            <a:pPr marL="971550" lvl="1" indent="-514350">
              <a:lnSpc>
                <a:spcPct val="120000"/>
              </a:lnSpc>
              <a:buFont typeface="+mj-lt"/>
              <a:buAutoNum type="arabicPeriod"/>
            </a:pPr>
            <a:r>
              <a:rPr lang="en-US" sz="2800" b="1" dirty="0">
                <a:solidFill>
                  <a:srgbClr val="0070C0"/>
                </a:solidFill>
                <a:cs typeface="Arial" panose="020B0604020202020204" pitchFamily="34" charset="0"/>
              </a:rPr>
              <a:t>Salvation is not the result of what we do or earn.</a:t>
            </a:r>
          </a:p>
          <a:p>
            <a:pPr marL="971550" lvl="1" indent="-514350">
              <a:lnSpc>
                <a:spcPct val="120000"/>
              </a:lnSpc>
              <a:buFont typeface="+mj-lt"/>
              <a:buAutoNum type="arabicPeriod"/>
            </a:pPr>
            <a:r>
              <a:rPr lang="en-US" sz="2800" b="1" dirty="0">
                <a:solidFill>
                  <a:srgbClr val="0070C0"/>
                </a:solidFill>
                <a:cs typeface="Arial" panose="020B0604020202020204" pitchFamily="34" charset="0"/>
              </a:rPr>
              <a:t>Salvation is not a result of works</a:t>
            </a:r>
          </a:p>
          <a:p>
            <a:pPr marL="971550" lvl="1" indent="-514350">
              <a:lnSpc>
                <a:spcPct val="120000"/>
              </a:lnSpc>
              <a:buFont typeface="+mj-lt"/>
              <a:buAutoNum type="arabicPeriod"/>
            </a:pPr>
            <a:r>
              <a:rPr lang="en-US" sz="2800" b="1" dirty="0">
                <a:solidFill>
                  <a:srgbClr val="0070C0"/>
                </a:solidFill>
                <a:cs typeface="Arial" panose="020B0604020202020204" pitchFamily="34" charset="0"/>
              </a:rPr>
              <a:t>Good works results from salvation</a:t>
            </a:r>
          </a:p>
          <a:p>
            <a:pPr marL="971550" lvl="1" indent="-514350">
              <a:lnSpc>
                <a:spcPct val="120000"/>
              </a:lnSpc>
              <a:buFont typeface="+mj-lt"/>
              <a:buAutoNum type="arabicPeriod"/>
            </a:pPr>
            <a:r>
              <a:rPr lang="en-US" sz="2800" b="1" dirty="0">
                <a:solidFill>
                  <a:srgbClr val="0070C0"/>
                </a:solidFill>
                <a:cs typeface="Arial" panose="020B0604020202020204" pitchFamily="34" charset="0"/>
              </a:rPr>
              <a:t>Good works were prepared beforehand by God</a:t>
            </a:r>
          </a:p>
          <a:p>
            <a:pPr>
              <a:lnSpc>
                <a:spcPct val="120000"/>
              </a:lnSpc>
            </a:pPr>
            <a:r>
              <a:rPr lang="en-US" b="1" dirty="0">
                <a:solidFill>
                  <a:srgbClr val="0070C0"/>
                </a:solidFill>
                <a:cs typeface="Arial" panose="020B0604020202020204" pitchFamily="34" charset="0"/>
              </a:rPr>
              <a:t>Therefore, </a:t>
            </a:r>
            <a:r>
              <a:rPr lang="en-US" sz="2800" b="1" dirty="0">
                <a:solidFill>
                  <a:srgbClr val="0070C0"/>
                </a:solidFill>
                <a:cs typeface="Arial" panose="020B0604020202020204" pitchFamily="34" charset="0"/>
              </a:rPr>
              <a:t>good works are the result of election not the cause of election.</a:t>
            </a:r>
          </a:p>
          <a:p>
            <a:endParaRPr lang="en-US" sz="3200" b="1"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287428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Unconditional Election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5974837"/>
          </a:xfrm>
          <a:solidFill>
            <a:srgbClr val="FFFFCC"/>
          </a:solidFill>
        </p:spPr>
        <p:txBody>
          <a:bodyPr>
            <a:normAutofit fontScale="92500" lnSpcReduction="20000"/>
          </a:bodyPr>
          <a:lstStyle/>
          <a:p>
            <a:pPr marL="0" indent="0">
              <a:lnSpc>
                <a:spcPct val="150000"/>
              </a:lnSpc>
              <a:buNone/>
            </a:pPr>
            <a:r>
              <a:rPr lang="en-US" dirty="0"/>
              <a:t>I ask, then, has God rejected his people? By no means! For I myself am an Israelite, a descendant of Abraham, a member of the tribe of Benjamin. God has not rejected his people whom he </a:t>
            </a:r>
            <a:r>
              <a:rPr lang="en-US" dirty="0">
                <a:solidFill>
                  <a:srgbClr val="0070C0"/>
                </a:solidFill>
              </a:rPr>
              <a:t>foreknew</a:t>
            </a:r>
            <a:r>
              <a:rPr lang="en-US" dirty="0"/>
              <a:t>. Do you not know what the Scripture says of Elijah, how he appeals to God against Israel? "Lord, they have killed your prophets, they have demolished your altars, and I alone am left, and they seek my life." But what is God's reply to him? "I have kept for myself seven thousand men who have not bowed the knee to Baal." So too </a:t>
            </a:r>
            <a:r>
              <a:rPr lang="en-US" dirty="0">
                <a:solidFill>
                  <a:srgbClr val="FF0000"/>
                </a:solidFill>
              </a:rPr>
              <a:t>at the present time there is a remnant, chosen by grace</a:t>
            </a:r>
            <a:r>
              <a:rPr lang="en-US" dirty="0"/>
              <a:t>. But </a:t>
            </a:r>
            <a:r>
              <a:rPr lang="en-US" dirty="0">
                <a:solidFill>
                  <a:srgbClr val="FF0000"/>
                </a:solidFill>
              </a:rPr>
              <a:t>if it is by grace, it is no longer on the basis of works; otherwise grace would no longer be grace</a:t>
            </a:r>
            <a:r>
              <a:rPr lang="en-US" dirty="0"/>
              <a:t>. What then? Israel failed to obtain what it was seeking. The elect obtained it, but the rest were hardened, as it is written, "God gave them a spirit of stupor, eyes that would not see and ears that would not hear, down to this very day.“ (Romans 11:1 – 8)</a:t>
            </a:r>
          </a:p>
          <a:p>
            <a:endParaRPr lang="en-US" sz="2800" b="1"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182414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Unconditional Election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5974837"/>
          </a:xfrm>
          <a:solidFill>
            <a:srgbClr val="FFFFCC"/>
          </a:solidFill>
        </p:spPr>
        <p:txBody>
          <a:bodyPr>
            <a:normAutofit lnSpcReduction="10000"/>
          </a:bodyPr>
          <a:lstStyle/>
          <a:p>
            <a:pPr>
              <a:lnSpc>
                <a:spcPct val="150000"/>
              </a:lnSpc>
            </a:pPr>
            <a:r>
              <a:rPr lang="en-US" dirty="0">
                <a:solidFill>
                  <a:srgbClr val="0070C0"/>
                </a:solidFill>
                <a:cs typeface="Arial" panose="020B0604020202020204" pitchFamily="34" charset="0"/>
              </a:rPr>
              <a:t>Doesn’t foreknew mean God elects those he knows will believe?</a:t>
            </a:r>
          </a:p>
          <a:p>
            <a:pPr marL="0" indent="0">
              <a:lnSpc>
                <a:spcPct val="150000"/>
              </a:lnSpc>
              <a:buNone/>
            </a:pPr>
            <a:r>
              <a:rPr lang="en-US" dirty="0"/>
              <a:t>And we know that for those who love God all things work together for good, for those who are called according to his purpose. For those whom he </a:t>
            </a:r>
            <a:r>
              <a:rPr lang="en-US" dirty="0">
                <a:solidFill>
                  <a:srgbClr val="0070C0"/>
                </a:solidFill>
              </a:rPr>
              <a:t>foreknew</a:t>
            </a:r>
            <a:r>
              <a:rPr lang="en-US" dirty="0"/>
              <a:t> he also </a:t>
            </a:r>
            <a:r>
              <a:rPr lang="en-US" dirty="0">
                <a:solidFill>
                  <a:srgbClr val="FF0000"/>
                </a:solidFill>
              </a:rPr>
              <a:t>predestined</a:t>
            </a:r>
            <a:r>
              <a:rPr lang="en-US" dirty="0"/>
              <a:t> to be conformed to the image of his Son, in order that he might be the firstborn among many brothers. And those whom he predestined he also </a:t>
            </a:r>
            <a:r>
              <a:rPr lang="en-US" dirty="0">
                <a:solidFill>
                  <a:srgbClr val="FF0000"/>
                </a:solidFill>
              </a:rPr>
              <a:t>called</a:t>
            </a:r>
            <a:r>
              <a:rPr lang="en-US" dirty="0"/>
              <a:t>, and those whom he called he also </a:t>
            </a:r>
            <a:r>
              <a:rPr lang="en-US" dirty="0">
                <a:solidFill>
                  <a:srgbClr val="FF0000"/>
                </a:solidFill>
              </a:rPr>
              <a:t>justified</a:t>
            </a:r>
            <a:r>
              <a:rPr lang="en-US" dirty="0"/>
              <a:t>, and those whom he justified he also </a:t>
            </a:r>
            <a:r>
              <a:rPr lang="en-US" dirty="0">
                <a:solidFill>
                  <a:srgbClr val="FF0000"/>
                </a:solidFill>
              </a:rPr>
              <a:t>glorified</a:t>
            </a:r>
            <a:r>
              <a:rPr lang="en-US" dirty="0"/>
              <a:t>. (Romans 8:28 – 30)</a:t>
            </a:r>
          </a:p>
          <a:p>
            <a:pPr>
              <a:lnSpc>
                <a:spcPct val="150000"/>
              </a:lnSpc>
            </a:pPr>
            <a:r>
              <a:rPr lang="en-US" dirty="0" err="1">
                <a:solidFill>
                  <a:srgbClr val="0070C0"/>
                </a:solidFill>
                <a:cs typeface="Arial" panose="020B0604020202020204" pitchFamily="34" charset="0"/>
              </a:rPr>
              <a:t>Arminians</a:t>
            </a:r>
            <a:r>
              <a:rPr lang="en-US" dirty="0">
                <a:solidFill>
                  <a:srgbClr val="0070C0"/>
                </a:solidFill>
                <a:cs typeface="Arial" panose="020B0604020202020204" pitchFamily="34" charset="0"/>
              </a:rPr>
              <a:t> think this verse reads </a:t>
            </a:r>
            <a:r>
              <a:rPr lang="en-US" dirty="0"/>
              <a:t>“For those whom he foreknew </a:t>
            </a:r>
            <a:r>
              <a:rPr lang="en-US" i="1" dirty="0">
                <a:solidFill>
                  <a:srgbClr val="FF0000"/>
                </a:solidFill>
              </a:rPr>
              <a:t>would believe by their own Free Will</a:t>
            </a:r>
            <a:r>
              <a:rPr lang="en-US" dirty="0"/>
              <a:t> he also predestined…”</a:t>
            </a: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469635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812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essential differences </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6" name="Table 5">
            <a:extLst>
              <a:ext uri="{FF2B5EF4-FFF2-40B4-BE49-F238E27FC236}">
                <a16:creationId xmlns:a16="http://schemas.microsoft.com/office/drawing/2014/main" id="{3A2DD08E-0571-4847-A670-70F980A2DFE0}"/>
              </a:ext>
            </a:extLst>
          </p:cNvPr>
          <p:cNvGraphicFramePr>
            <a:graphicFrameLocks noGrp="1"/>
          </p:cNvGraphicFramePr>
          <p:nvPr>
            <p:extLst/>
          </p:nvPr>
        </p:nvGraphicFramePr>
        <p:xfrm>
          <a:off x="142239" y="719666"/>
          <a:ext cx="11853116" cy="6035040"/>
        </p:xfrm>
        <a:graphic>
          <a:graphicData uri="http://schemas.openxmlformats.org/drawingml/2006/table">
            <a:tbl>
              <a:tblPr firstRow="1" bandRow="1">
                <a:tableStyleId>{5C22544A-7EE6-4342-B048-85BDC9FD1C3A}</a:tableStyleId>
              </a:tblPr>
              <a:tblGrid>
                <a:gridCol w="1627567">
                  <a:extLst>
                    <a:ext uri="{9D8B030D-6E8A-4147-A177-3AD203B41FA5}">
                      <a16:colId xmlns:a16="http://schemas.microsoft.com/office/drawing/2014/main" val="3835738432"/>
                    </a:ext>
                  </a:extLst>
                </a:gridCol>
                <a:gridCol w="4857136">
                  <a:extLst>
                    <a:ext uri="{9D8B030D-6E8A-4147-A177-3AD203B41FA5}">
                      <a16:colId xmlns:a16="http://schemas.microsoft.com/office/drawing/2014/main" val="4039246529"/>
                    </a:ext>
                  </a:extLst>
                </a:gridCol>
                <a:gridCol w="5368413">
                  <a:extLst>
                    <a:ext uri="{9D8B030D-6E8A-4147-A177-3AD203B41FA5}">
                      <a16:colId xmlns:a16="http://schemas.microsoft.com/office/drawing/2014/main" val="2383582761"/>
                    </a:ext>
                  </a:extLst>
                </a:gridCol>
              </a:tblGrid>
              <a:tr h="370840">
                <a:tc>
                  <a:txBody>
                    <a:bodyPr/>
                    <a:lstStyle/>
                    <a:p>
                      <a:r>
                        <a:rPr lang="en-US" sz="2400" dirty="0">
                          <a:solidFill>
                            <a:schemeClr val="tx1"/>
                          </a:solidFill>
                        </a:rPr>
                        <a:t>Subject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rPr>
                        <a:t>Calvinists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err="1">
                          <a:solidFill>
                            <a:schemeClr val="tx1"/>
                          </a:solidFill>
                        </a:rPr>
                        <a:t>Arminians</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6601440"/>
                  </a:ext>
                </a:extLst>
              </a:tr>
              <a:tr h="370840">
                <a:tc>
                  <a:txBody>
                    <a:bodyPr/>
                    <a:lstStyle/>
                    <a:p>
                      <a:r>
                        <a:rPr lang="en-US" sz="2400" dirty="0">
                          <a:solidFill>
                            <a:schemeClr val="tx1"/>
                          </a:solidFill>
                        </a:rPr>
                        <a:t>Depravity/</a:t>
                      </a:r>
                    </a:p>
                    <a:p>
                      <a:r>
                        <a:rPr lang="en-US" sz="2400" dirty="0">
                          <a:solidFill>
                            <a:schemeClr val="tx1"/>
                          </a:solidFill>
                        </a:rPr>
                        <a:t>Free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Free Will was lost in the Fall.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Every natural born person was corrupted by the Fall but Free Will was not lost in the Fall.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626148208"/>
                  </a:ext>
                </a:extLst>
              </a:tr>
              <a:tr h="370840">
                <a:tc>
                  <a:txBody>
                    <a:bodyPr/>
                    <a:lstStyle/>
                    <a:p>
                      <a:r>
                        <a:rPr lang="en-US" sz="2400" dirty="0">
                          <a:solidFill>
                            <a:schemeClr val="tx1"/>
                          </a:solidFill>
                        </a:rPr>
                        <a:t>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God elected a remnant of  people based on his love/grace/mercy and not based upon  any merit of each individual elect person.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God elected those he omnisciently  foresaw would come to faith by their own Free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337771133"/>
                  </a:ext>
                </a:extLst>
              </a:tr>
              <a:tr h="370840">
                <a:tc>
                  <a:txBody>
                    <a:bodyPr/>
                    <a:lstStyle/>
                    <a:p>
                      <a:r>
                        <a:rPr lang="en-US" sz="2400" dirty="0">
                          <a:solidFill>
                            <a:schemeClr val="tx1"/>
                          </a:solidFill>
                        </a:rPr>
                        <a:t>Atonement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Christ’s atonement was only for the elect.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Christ’s atonement was for every person.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270051082"/>
                  </a:ext>
                </a:extLst>
              </a:tr>
              <a:tr h="370840">
                <a:tc>
                  <a:txBody>
                    <a:bodyPr/>
                    <a:lstStyle/>
                    <a:p>
                      <a:r>
                        <a:rPr lang="en-US" sz="2400" dirty="0">
                          <a:solidFill>
                            <a:schemeClr val="tx1"/>
                          </a:solidFill>
                        </a:rPr>
                        <a:t> Grace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Holy Spirit changes the heart of the elect so that it is impossible for them to not believe in Christ.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Holy Spirit tries to woo every person to believe in Christ but leaves the final choice up to each person’s Free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6578701"/>
                  </a:ext>
                </a:extLst>
              </a:tr>
              <a:tr h="370840">
                <a:tc>
                  <a:txBody>
                    <a:bodyPr/>
                    <a:lstStyle/>
                    <a:p>
                      <a:r>
                        <a:rPr lang="en-US" sz="2400" dirty="0">
                          <a:solidFill>
                            <a:schemeClr val="tx1"/>
                          </a:solidFill>
                        </a:rPr>
                        <a:t>Eternal</a:t>
                      </a:r>
                    </a:p>
                    <a:p>
                      <a:r>
                        <a:rPr lang="en-US" sz="2400" dirty="0">
                          <a:solidFill>
                            <a:schemeClr val="tx1"/>
                          </a:solidFill>
                        </a:rPr>
                        <a:t>Security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elect cannot lose their salvation.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A true believer can lose their salvation because of Free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34167847"/>
                  </a:ext>
                </a:extLst>
              </a:tr>
            </a:tbl>
          </a:graphicData>
        </a:graphic>
      </p:graphicFrame>
    </p:spTree>
    <p:extLst>
      <p:ext uri="{BB962C8B-B14F-4D97-AF65-F5344CB8AC3E}">
        <p14:creationId xmlns:p14="http://schemas.microsoft.com/office/powerpoint/2010/main" val="2691852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Election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6125308"/>
          </a:xfrm>
          <a:solidFill>
            <a:srgbClr val="FFFFCC"/>
          </a:solidFill>
        </p:spPr>
        <p:txBody>
          <a:bodyPr>
            <a:normAutofit fontScale="77500" lnSpcReduction="20000"/>
          </a:bodyPr>
          <a:lstStyle/>
          <a:p>
            <a:pPr>
              <a:lnSpc>
                <a:spcPct val="150000"/>
              </a:lnSpc>
            </a:pPr>
            <a:r>
              <a:rPr lang="en-US" sz="3600" dirty="0">
                <a:solidFill>
                  <a:srgbClr val="0070C0"/>
                </a:solidFill>
              </a:rPr>
              <a:t>In the OT the Nation of Israel were God’s Chosen People. God chose Israel unconditionally because He loved them and not because of their merit.</a:t>
            </a:r>
          </a:p>
          <a:p>
            <a:pPr marL="0" indent="0">
              <a:lnSpc>
                <a:spcPct val="150000"/>
              </a:lnSpc>
              <a:buNone/>
            </a:pPr>
            <a:r>
              <a:rPr lang="en-US" sz="3600" dirty="0"/>
              <a:t>"For you are a </a:t>
            </a:r>
            <a:r>
              <a:rPr lang="en-US" sz="3600" dirty="0">
                <a:solidFill>
                  <a:srgbClr val="FF0000"/>
                </a:solidFill>
              </a:rPr>
              <a:t>people holy to the LORD </a:t>
            </a:r>
            <a:r>
              <a:rPr lang="en-US" sz="3600" dirty="0"/>
              <a:t>your God. The </a:t>
            </a:r>
            <a:r>
              <a:rPr lang="en-US" sz="3600" dirty="0">
                <a:solidFill>
                  <a:srgbClr val="FF0000"/>
                </a:solidFill>
              </a:rPr>
              <a:t>LORD your God has chosen you to be a people for his treasured possession</a:t>
            </a:r>
            <a:r>
              <a:rPr lang="en-US" sz="3600" dirty="0"/>
              <a:t>, out of all the peoples who are on the face of the earth. It was </a:t>
            </a:r>
            <a:r>
              <a:rPr lang="en-US" sz="3600" dirty="0">
                <a:solidFill>
                  <a:srgbClr val="FF0000"/>
                </a:solidFill>
              </a:rPr>
              <a:t>not because you were more in number than any other people</a:t>
            </a:r>
            <a:r>
              <a:rPr lang="en-US" sz="3600" dirty="0"/>
              <a:t> that the LORD set his love on you and chose you, for you were the fewest of all peoples, but it is </a:t>
            </a:r>
            <a:r>
              <a:rPr lang="en-US" sz="3600" dirty="0">
                <a:solidFill>
                  <a:srgbClr val="FF0000"/>
                </a:solidFill>
              </a:rPr>
              <a:t>because the LORD loves you </a:t>
            </a:r>
            <a:r>
              <a:rPr lang="en-US" sz="3600" dirty="0"/>
              <a:t>and is keeping the oath that he swore to your fathers, that the LORD has brought you out with a mighty hand and redeemed you from the house of slavery, from the hand of Pharaoh king of Egypt. (Deuteronomy 7:6 -8)</a:t>
            </a:r>
          </a:p>
          <a:p>
            <a:pPr marL="0" indent="0">
              <a:buNone/>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668867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Election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6125308"/>
          </a:xfrm>
          <a:solidFill>
            <a:srgbClr val="FFFFCC"/>
          </a:solidFill>
        </p:spPr>
        <p:txBody>
          <a:bodyPr>
            <a:normAutofit lnSpcReduction="10000"/>
          </a:bodyPr>
          <a:lstStyle/>
          <a:p>
            <a:r>
              <a:rPr lang="en-US" dirty="0">
                <a:solidFill>
                  <a:srgbClr val="0070C0"/>
                </a:solidFill>
              </a:rPr>
              <a:t>There are also some passages in the OT that speak of the election of individuals. For example:</a:t>
            </a:r>
          </a:p>
          <a:p>
            <a:pPr marL="0" indent="0">
              <a:lnSpc>
                <a:spcPct val="150000"/>
              </a:lnSpc>
              <a:buNone/>
            </a:pPr>
            <a:r>
              <a:rPr lang="en-US" dirty="0"/>
              <a:t>The LORD said, "Shall I hide from Abraham what I am about to do, seeing that Abraham shall surely become a great and mighty nation, and all the nations of the earth shall be blessed in him? </a:t>
            </a:r>
            <a:r>
              <a:rPr lang="en-US" dirty="0">
                <a:solidFill>
                  <a:srgbClr val="FF0000"/>
                </a:solidFill>
              </a:rPr>
              <a:t>For I have chosen him</a:t>
            </a:r>
            <a:r>
              <a:rPr lang="en-US" dirty="0"/>
              <a:t>, that he may command his children and his household after him to keep the way of the LORD by doing righteousness and justice, so that the LORD may bring to Abraham what he has promised him." (Genesis 18:17 -19) </a:t>
            </a:r>
            <a:r>
              <a:rPr lang="en-US" dirty="0">
                <a:solidFill>
                  <a:srgbClr val="0070C0"/>
                </a:solidFill>
              </a:rPr>
              <a:t>and</a:t>
            </a:r>
            <a:endParaRPr lang="en-US" dirty="0"/>
          </a:p>
          <a:p>
            <a:pPr marL="0" indent="0">
              <a:lnSpc>
                <a:spcPct val="150000"/>
              </a:lnSpc>
              <a:buNone/>
            </a:pPr>
            <a:r>
              <a:rPr lang="en-US" dirty="0"/>
              <a:t> "Before I formed you in the womb </a:t>
            </a:r>
            <a:r>
              <a:rPr lang="en-US" dirty="0">
                <a:solidFill>
                  <a:srgbClr val="FF0000"/>
                </a:solidFill>
              </a:rPr>
              <a:t>I knew you</a:t>
            </a:r>
            <a:r>
              <a:rPr lang="en-US" dirty="0"/>
              <a:t>, and before you were born I consecrated you; I appointed you a prophet to the nations." (Jeremiah 1:5)</a:t>
            </a: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3877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Key Protestant Reformation Doctrines – Conditional Election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6" name="Content Placeholder 5">
            <a:extLst>
              <a:ext uri="{FF2B5EF4-FFF2-40B4-BE49-F238E27FC236}">
                <a16:creationId xmlns:a16="http://schemas.microsoft.com/office/drawing/2014/main" id="{2EDBF5F0-7876-47DC-95B1-B23CD31F349F}"/>
              </a:ext>
            </a:extLst>
          </p:cNvPr>
          <p:cNvSpPr>
            <a:spLocks noGrp="1"/>
          </p:cNvSpPr>
          <p:nvPr>
            <p:ph idx="1"/>
          </p:nvPr>
        </p:nvSpPr>
        <p:spPr>
          <a:xfrm>
            <a:off x="142239" y="766916"/>
            <a:ext cx="11795759" cy="5997678"/>
          </a:xfrm>
          <a:solidFill>
            <a:srgbClr val="FFFFCC"/>
          </a:solidFill>
        </p:spPr>
        <p:txBody>
          <a:bodyPr>
            <a:normAutofit/>
          </a:bodyPr>
          <a:lstStyle/>
          <a:p>
            <a:pPr marL="0" indent="0">
              <a:lnSpc>
                <a:spcPct val="150000"/>
              </a:lnSpc>
              <a:buNone/>
            </a:pPr>
            <a:r>
              <a:rPr lang="en-US" sz="3000" dirty="0">
                <a:solidFill>
                  <a:srgbClr val="FF0000"/>
                </a:solidFill>
                <a:cs typeface="Times New Roman" panose="02020603050405020304" pitchFamily="18" charset="0"/>
              </a:rPr>
              <a:t>In Article 1 the Biblical support of the doctrine of Conditional Election quotes </a:t>
            </a:r>
            <a:r>
              <a:rPr lang="en-US" sz="3000" dirty="0"/>
              <a:t>John 3:36: and </a:t>
            </a:r>
            <a:r>
              <a:rPr lang="en-US" sz="3000" dirty="0">
                <a:solidFill>
                  <a:srgbClr val="0070C0"/>
                </a:solidFill>
              </a:rPr>
              <a:t>according to other passages of Scripture also. </a:t>
            </a:r>
          </a:p>
          <a:p>
            <a:pPr marL="0" indent="0">
              <a:lnSpc>
                <a:spcPct val="150000"/>
              </a:lnSpc>
              <a:buNone/>
            </a:pPr>
            <a:r>
              <a:rPr lang="en-US" sz="3000" dirty="0">
                <a:solidFill>
                  <a:srgbClr val="0070C0"/>
                </a:solidFill>
              </a:rPr>
              <a:t>In the ESV John 3:36 is </a:t>
            </a:r>
            <a:r>
              <a:rPr lang="en-US" sz="3000" dirty="0"/>
              <a:t>Whoever believes in the Son has eternal life; whoever does not obey the Son shall not see life, but the wrath of God remains on him.</a:t>
            </a:r>
            <a:endParaRPr lang="en-US" sz="3000" dirty="0">
              <a:solidFill>
                <a:srgbClr val="0070C0"/>
              </a:solidFill>
            </a:endParaRPr>
          </a:p>
          <a:p>
            <a:pPr>
              <a:lnSpc>
                <a:spcPct val="150000"/>
              </a:lnSpc>
            </a:pPr>
            <a:r>
              <a:rPr lang="en-US" sz="3000" dirty="0">
                <a:solidFill>
                  <a:srgbClr val="0070C0"/>
                </a:solidFill>
              </a:rPr>
              <a:t>Calvinists agree with this </a:t>
            </a:r>
            <a:r>
              <a:rPr lang="en-US" sz="3000" i="1" dirty="0">
                <a:solidFill>
                  <a:srgbClr val="0070C0"/>
                </a:solidFill>
              </a:rPr>
              <a:t>Faith alone in Christ alone </a:t>
            </a:r>
            <a:r>
              <a:rPr lang="en-US" sz="3000" dirty="0">
                <a:solidFill>
                  <a:srgbClr val="0070C0"/>
                </a:solidFill>
              </a:rPr>
              <a:t>verse. The distinguishing mark of the elect is that they believe in Christ and seek to obey him. The question is how do they believe?</a:t>
            </a:r>
          </a:p>
          <a:p>
            <a:pPr marL="0" indent="0">
              <a:lnSpc>
                <a:spcPct val="150000"/>
              </a:lnSpc>
              <a:buNone/>
            </a:pPr>
            <a:endParaRPr lang="en-US" dirty="0">
              <a:solidFill>
                <a:srgbClr val="0070C0"/>
              </a:solidFill>
            </a:endParaRPr>
          </a:p>
        </p:txBody>
      </p:sp>
    </p:spTree>
    <p:extLst>
      <p:ext uri="{BB962C8B-B14F-4D97-AF65-F5344CB8AC3E}">
        <p14:creationId xmlns:p14="http://schemas.microsoft.com/office/powerpoint/2010/main" val="1216866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Key Protestant Reformation Doctrines – Conditional Election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6" name="Content Placeholder 5">
            <a:extLst>
              <a:ext uri="{FF2B5EF4-FFF2-40B4-BE49-F238E27FC236}">
                <a16:creationId xmlns:a16="http://schemas.microsoft.com/office/drawing/2014/main" id="{2EDBF5F0-7876-47DC-95B1-B23CD31F349F}"/>
              </a:ext>
            </a:extLst>
          </p:cNvPr>
          <p:cNvSpPr>
            <a:spLocks noGrp="1"/>
          </p:cNvSpPr>
          <p:nvPr>
            <p:ph idx="1"/>
          </p:nvPr>
        </p:nvSpPr>
        <p:spPr>
          <a:xfrm>
            <a:off x="142239" y="766916"/>
            <a:ext cx="11795759" cy="5997678"/>
          </a:xfrm>
          <a:solidFill>
            <a:srgbClr val="FFFFCC"/>
          </a:solidFill>
        </p:spPr>
        <p:txBody>
          <a:bodyPr>
            <a:normAutofit fontScale="92500" lnSpcReduction="10000"/>
          </a:bodyPr>
          <a:lstStyle/>
          <a:p>
            <a:pPr marL="0" indent="0">
              <a:lnSpc>
                <a:spcPct val="150000"/>
              </a:lnSpc>
              <a:buNone/>
            </a:pPr>
            <a:r>
              <a:rPr lang="en-US" dirty="0">
                <a:solidFill>
                  <a:srgbClr val="FF0000"/>
                </a:solidFill>
                <a:cs typeface="Times New Roman" panose="02020603050405020304" pitchFamily="18" charset="0"/>
              </a:rPr>
              <a:t>Arminianism: </a:t>
            </a:r>
            <a:r>
              <a:rPr lang="en-US" dirty="0"/>
              <a:t>God's choice of certain individuals unto salvation before the foundation of the world was based upon His foreseeing that they would respond to His call. He selected only those whom He knew would of themselves freely believe the gospel. Election therefore was determined by or conditioned upon what man would do. The faith which God foresaw and upon which He based His choice was not given to the sinner by God (it was not created by the regenerating power of the Holy Spirit) but resulted solely from man's will. It was left entirely up to man as to who would believe and therefore as to who would be elected unto salvation. God chose those whom He knew would, of their own free will, choose Christ. Thus the sinner's choice of Christ, not God's choice of the sinner, is the ultimate cause of salvation.  </a:t>
            </a:r>
            <a:r>
              <a:rPr lang="en-US" sz="1900" dirty="0"/>
              <a:t>(Quoted from Romans an Interpretive Outline by David N Steele and Curtis C Thomas ISBN 978-0-87552-443-6 Appendix D Pages 144-147)</a:t>
            </a:r>
          </a:p>
        </p:txBody>
      </p:sp>
    </p:spTree>
    <p:extLst>
      <p:ext uri="{BB962C8B-B14F-4D97-AF65-F5344CB8AC3E}">
        <p14:creationId xmlns:p14="http://schemas.microsoft.com/office/powerpoint/2010/main" val="761157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Key Protestant Reformation Doctrines – Unconditional Election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6" name="Content Placeholder 5">
            <a:extLst>
              <a:ext uri="{FF2B5EF4-FFF2-40B4-BE49-F238E27FC236}">
                <a16:creationId xmlns:a16="http://schemas.microsoft.com/office/drawing/2014/main" id="{2EDBF5F0-7876-47DC-95B1-B23CD31F349F}"/>
              </a:ext>
            </a:extLst>
          </p:cNvPr>
          <p:cNvSpPr>
            <a:spLocks noGrp="1"/>
          </p:cNvSpPr>
          <p:nvPr>
            <p:ph idx="1"/>
          </p:nvPr>
        </p:nvSpPr>
        <p:spPr>
          <a:xfrm>
            <a:off x="142239" y="766916"/>
            <a:ext cx="11795759" cy="5997678"/>
          </a:xfrm>
          <a:solidFill>
            <a:srgbClr val="FFFFCC"/>
          </a:solidFill>
        </p:spPr>
        <p:txBody>
          <a:bodyPr>
            <a:normAutofit fontScale="92500"/>
          </a:bodyPr>
          <a:lstStyle/>
          <a:p>
            <a:pPr marL="0" indent="0">
              <a:lnSpc>
                <a:spcPct val="150000"/>
              </a:lnSpc>
              <a:buNone/>
            </a:pPr>
            <a:r>
              <a:rPr lang="en-US" dirty="0">
                <a:solidFill>
                  <a:srgbClr val="FF0000"/>
                </a:solidFill>
                <a:cs typeface="Times New Roman" panose="02020603050405020304" pitchFamily="18" charset="0"/>
              </a:rPr>
              <a:t>Calvinism: </a:t>
            </a:r>
            <a:r>
              <a:rPr lang="en-US" dirty="0"/>
              <a:t>God's choice of certain individuals unto salvation before the foundation of the world rested solely in His own sovereign will. His choice of particular sinners was not based on any foreseen response or obedience on their part, such as faith, repentance, etc. On the contrary, God gives faith and repentance to each individual whom He selected. These acts are the result, not the cause of God's choice. Election therefore was not determined by or conditioned upon any virtuous quality or act foreseen in man. Those whom God sovereignly elected He brings through the power of the Spirit to a willing acceptance of Christ. Thus God's choice of the sinner, not the sinner's choice of Christ, is the ultimate cause of salvation.  </a:t>
            </a:r>
            <a:r>
              <a:rPr lang="en-US" sz="2200" dirty="0"/>
              <a:t>(Quoted from Romans an Interpretive Outline by David N Steele and Curtis C Thomas ISBN 978-0-87552-443-6 Appendix D Pages 144-147)</a:t>
            </a:r>
          </a:p>
        </p:txBody>
      </p:sp>
    </p:spTree>
    <p:extLst>
      <p:ext uri="{BB962C8B-B14F-4D97-AF65-F5344CB8AC3E}">
        <p14:creationId xmlns:p14="http://schemas.microsoft.com/office/powerpoint/2010/main" val="4189444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Unconditional Election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5974837"/>
          </a:xfrm>
          <a:solidFill>
            <a:srgbClr val="FFFFCC"/>
          </a:solidFill>
        </p:spPr>
        <p:txBody>
          <a:bodyPr>
            <a:normAutofit/>
          </a:bodyPr>
          <a:lstStyle/>
          <a:p>
            <a:pPr marL="0" indent="0">
              <a:lnSpc>
                <a:spcPct val="150000"/>
              </a:lnSpc>
              <a:buNone/>
            </a:pPr>
            <a:r>
              <a:rPr lang="en-US" dirty="0"/>
              <a:t> but </a:t>
            </a:r>
            <a:r>
              <a:rPr lang="en-US" dirty="0">
                <a:solidFill>
                  <a:srgbClr val="FF0000"/>
                </a:solidFill>
              </a:rPr>
              <a:t>you do not believe because you are not part of my flock.</a:t>
            </a:r>
            <a:r>
              <a:rPr lang="en-US" dirty="0"/>
              <a:t> </a:t>
            </a:r>
            <a:r>
              <a:rPr lang="en-US" dirty="0">
                <a:solidFill>
                  <a:srgbClr val="FF0000"/>
                </a:solidFill>
              </a:rPr>
              <a:t>My sheep hear my voice</a:t>
            </a:r>
            <a:r>
              <a:rPr lang="en-US" dirty="0"/>
              <a:t>, and </a:t>
            </a:r>
            <a:r>
              <a:rPr lang="en-US" dirty="0">
                <a:solidFill>
                  <a:srgbClr val="FF0000"/>
                </a:solidFill>
              </a:rPr>
              <a:t>I know them</a:t>
            </a:r>
            <a:r>
              <a:rPr lang="en-US" dirty="0"/>
              <a:t>, and </a:t>
            </a:r>
            <a:r>
              <a:rPr lang="en-US" dirty="0">
                <a:solidFill>
                  <a:srgbClr val="FF0000"/>
                </a:solidFill>
              </a:rPr>
              <a:t>they follow me</a:t>
            </a:r>
            <a:r>
              <a:rPr lang="en-US" dirty="0"/>
              <a:t>. </a:t>
            </a:r>
            <a:r>
              <a:rPr lang="en-US" dirty="0">
                <a:solidFill>
                  <a:srgbClr val="FF0000"/>
                </a:solidFill>
              </a:rPr>
              <a:t>I give them eternal life</a:t>
            </a:r>
            <a:r>
              <a:rPr lang="en-US" dirty="0"/>
              <a:t>, and </a:t>
            </a:r>
            <a:r>
              <a:rPr lang="en-US" dirty="0">
                <a:solidFill>
                  <a:srgbClr val="FF0000"/>
                </a:solidFill>
              </a:rPr>
              <a:t>they will never perish</a:t>
            </a:r>
            <a:r>
              <a:rPr lang="en-US" dirty="0"/>
              <a:t>, and </a:t>
            </a:r>
            <a:r>
              <a:rPr lang="en-US" dirty="0">
                <a:solidFill>
                  <a:srgbClr val="FF0000"/>
                </a:solidFill>
              </a:rPr>
              <a:t>no one will snatch them out of my hand</a:t>
            </a:r>
            <a:r>
              <a:rPr lang="en-US" dirty="0"/>
              <a:t>. </a:t>
            </a:r>
            <a:r>
              <a:rPr lang="en-US" dirty="0">
                <a:solidFill>
                  <a:srgbClr val="FF0000"/>
                </a:solidFill>
              </a:rPr>
              <a:t>My Father, who has given them to me</a:t>
            </a:r>
            <a:r>
              <a:rPr lang="en-US" dirty="0"/>
              <a:t>, is greater than all, and no one is able to snatch them out of the Father's hand.  (John 10:26 – 29)</a:t>
            </a:r>
          </a:p>
          <a:p>
            <a:pPr>
              <a:lnSpc>
                <a:spcPct val="150000"/>
              </a:lnSpc>
            </a:pPr>
            <a:r>
              <a:rPr lang="en-US" dirty="0">
                <a:solidFill>
                  <a:srgbClr val="0070C0"/>
                </a:solidFill>
                <a:cs typeface="Arial" panose="020B0604020202020204" pitchFamily="34" charset="0"/>
              </a:rPr>
              <a:t>If the </a:t>
            </a:r>
            <a:r>
              <a:rPr lang="en-US" dirty="0" err="1">
                <a:solidFill>
                  <a:srgbClr val="0070C0"/>
                </a:solidFill>
                <a:cs typeface="Arial" panose="020B0604020202020204" pitchFamily="34" charset="0"/>
              </a:rPr>
              <a:t>Arminians</a:t>
            </a:r>
            <a:r>
              <a:rPr lang="en-US" dirty="0">
                <a:solidFill>
                  <a:srgbClr val="0070C0"/>
                </a:solidFill>
                <a:cs typeface="Arial" panose="020B0604020202020204" pitchFamily="34" charset="0"/>
              </a:rPr>
              <a:t> are correct verse 26 would read </a:t>
            </a:r>
            <a:r>
              <a:rPr lang="en-US" dirty="0">
                <a:solidFill>
                  <a:srgbClr val="FF0000"/>
                </a:solidFill>
              </a:rPr>
              <a:t>you are not part of my flock because you do not believe. </a:t>
            </a:r>
            <a:r>
              <a:rPr lang="en-US" dirty="0">
                <a:solidFill>
                  <a:srgbClr val="0070C0"/>
                </a:solidFill>
              </a:rPr>
              <a:t>And it could not say </a:t>
            </a:r>
            <a:r>
              <a:rPr lang="en-US" dirty="0">
                <a:solidFill>
                  <a:srgbClr val="FF0000"/>
                </a:solidFill>
              </a:rPr>
              <a:t>they will never perish!</a:t>
            </a: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2572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Unconditional Election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5974837"/>
          </a:xfrm>
          <a:solidFill>
            <a:srgbClr val="FFFFCC"/>
          </a:solidFill>
        </p:spPr>
        <p:txBody>
          <a:bodyPr>
            <a:normAutofit lnSpcReduction="10000"/>
          </a:bodyPr>
          <a:lstStyle/>
          <a:p>
            <a:pPr marL="0" indent="0">
              <a:lnSpc>
                <a:spcPct val="150000"/>
              </a:lnSpc>
              <a:buNone/>
            </a:pPr>
            <a:r>
              <a:rPr lang="en-US" dirty="0"/>
              <a:t>Blessed be the God and Father of </a:t>
            </a:r>
            <a:r>
              <a:rPr lang="en-US" b="1" dirty="0">
                <a:solidFill>
                  <a:srgbClr val="0070C0"/>
                </a:solidFill>
              </a:rPr>
              <a:t>our</a:t>
            </a:r>
            <a:r>
              <a:rPr lang="en-US" dirty="0"/>
              <a:t> Lord Jesus Christ, who has blessed </a:t>
            </a:r>
            <a:r>
              <a:rPr lang="en-US" b="1" dirty="0">
                <a:solidFill>
                  <a:srgbClr val="0070C0"/>
                </a:solidFill>
              </a:rPr>
              <a:t>us</a:t>
            </a:r>
            <a:r>
              <a:rPr lang="en-US" dirty="0"/>
              <a:t> in Christ with every spiritual blessing in the heavenly places, even as he </a:t>
            </a:r>
            <a:r>
              <a:rPr lang="en-US" dirty="0">
                <a:solidFill>
                  <a:srgbClr val="FF0000"/>
                </a:solidFill>
              </a:rPr>
              <a:t>chose </a:t>
            </a:r>
            <a:r>
              <a:rPr lang="en-US" b="1" dirty="0">
                <a:solidFill>
                  <a:srgbClr val="0070C0"/>
                </a:solidFill>
              </a:rPr>
              <a:t>us</a:t>
            </a:r>
            <a:r>
              <a:rPr lang="en-US" dirty="0">
                <a:solidFill>
                  <a:srgbClr val="FF0000"/>
                </a:solidFill>
              </a:rPr>
              <a:t> </a:t>
            </a:r>
            <a:r>
              <a:rPr lang="en-US" dirty="0"/>
              <a:t>in him </a:t>
            </a:r>
            <a:r>
              <a:rPr lang="en-US" dirty="0">
                <a:solidFill>
                  <a:srgbClr val="FF0000"/>
                </a:solidFill>
              </a:rPr>
              <a:t>before the foundation of the world</a:t>
            </a:r>
            <a:r>
              <a:rPr lang="en-US" dirty="0"/>
              <a:t>, that </a:t>
            </a:r>
            <a:r>
              <a:rPr lang="en-US" b="1" dirty="0">
                <a:solidFill>
                  <a:srgbClr val="0070C0"/>
                </a:solidFill>
              </a:rPr>
              <a:t>we</a:t>
            </a:r>
            <a:r>
              <a:rPr lang="en-US" dirty="0"/>
              <a:t> should be holy and blameless before him. In love  </a:t>
            </a:r>
            <a:r>
              <a:rPr lang="en-US" dirty="0">
                <a:solidFill>
                  <a:srgbClr val="FF0000"/>
                </a:solidFill>
              </a:rPr>
              <a:t>he predestined </a:t>
            </a:r>
            <a:r>
              <a:rPr lang="en-US" b="1" dirty="0">
                <a:solidFill>
                  <a:srgbClr val="0070C0"/>
                </a:solidFill>
              </a:rPr>
              <a:t>us </a:t>
            </a:r>
            <a:r>
              <a:rPr lang="en-US" dirty="0"/>
              <a:t> for adoption as sons through Jesus Christ, according to the purpose of his will, to the praise of his glorious grace, with which he has blessed </a:t>
            </a:r>
            <a:r>
              <a:rPr lang="en-US" b="1" dirty="0">
                <a:solidFill>
                  <a:srgbClr val="0070C0"/>
                </a:solidFill>
              </a:rPr>
              <a:t>us</a:t>
            </a:r>
            <a:r>
              <a:rPr lang="en-US" dirty="0"/>
              <a:t> in the Beloved. (Ephesians 1:3 – 6)</a:t>
            </a:r>
          </a:p>
          <a:p>
            <a:pPr>
              <a:lnSpc>
                <a:spcPct val="150000"/>
              </a:lnSpc>
            </a:pPr>
            <a:r>
              <a:rPr lang="en-US" dirty="0">
                <a:solidFill>
                  <a:srgbClr val="0070C0"/>
                </a:solidFill>
                <a:cs typeface="Arial" panose="020B0604020202020204" pitchFamily="34" charset="0"/>
              </a:rPr>
              <a:t>Who does </a:t>
            </a:r>
            <a:r>
              <a:rPr lang="en-US" b="1" dirty="0">
                <a:solidFill>
                  <a:srgbClr val="0070C0"/>
                </a:solidFill>
              </a:rPr>
              <a:t>our, us and we </a:t>
            </a:r>
            <a:r>
              <a:rPr lang="en-US" dirty="0">
                <a:solidFill>
                  <a:srgbClr val="0070C0"/>
                </a:solidFill>
              </a:rPr>
              <a:t>refer to?</a:t>
            </a:r>
          </a:p>
          <a:p>
            <a:pPr marL="0" indent="0">
              <a:lnSpc>
                <a:spcPct val="150000"/>
              </a:lnSpc>
              <a:buNone/>
            </a:pPr>
            <a:r>
              <a:rPr lang="en-US" dirty="0"/>
              <a:t>Paul, an apostle of Christ Jesus by the will of God, To the </a:t>
            </a:r>
            <a:r>
              <a:rPr lang="en-US" b="1" dirty="0">
                <a:solidFill>
                  <a:srgbClr val="0070C0"/>
                </a:solidFill>
              </a:rPr>
              <a:t>saints </a:t>
            </a:r>
            <a:r>
              <a:rPr lang="en-US" dirty="0">
                <a:solidFill>
                  <a:srgbClr val="0070C0"/>
                </a:solidFill>
              </a:rPr>
              <a:t>who are in Ephesus</a:t>
            </a:r>
            <a:r>
              <a:rPr lang="en-US" dirty="0"/>
              <a:t>, and are faithful in Christ Jesus: Ephesians 1:1)</a:t>
            </a:r>
            <a:endParaRPr lang="en-US" sz="2800" b="1"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853870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679</Words>
  <Application>Microsoft Office PowerPoint</Application>
  <PresentationFormat>Widescreen</PresentationFormat>
  <Paragraphs>70</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Discipleship:  An  Introduction to  Systematic Theology and  Apologetics</vt:lpstr>
      <vt:lpstr>Reformed vs Arminian Soteriology – the essential differences </vt:lpstr>
      <vt:lpstr> Reformed vs Arminian Soteriology – Election </vt:lpstr>
      <vt:lpstr> Reformed vs Arminian Soteriology – Election </vt:lpstr>
      <vt:lpstr>Key Protestant Reformation Doctrines – Conditional Election</vt:lpstr>
      <vt:lpstr>Key Protestant Reformation Doctrines – Conditional Election</vt:lpstr>
      <vt:lpstr>Key Protestant Reformation Doctrines – Unconditional Election</vt:lpstr>
      <vt:lpstr> Reformed vs Arminian Soteriology – Unconditional Election </vt:lpstr>
      <vt:lpstr> Reformed vs Arminian Soteriology – Unconditional Election </vt:lpstr>
      <vt:lpstr> Reformed vs Arminian Soteriology – Unconditional Election </vt:lpstr>
      <vt:lpstr> Reformed vs Arminian Soteriology – Unconditional Election </vt:lpstr>
      <vt:lpstr> Reformed vs Arminian Soteriology – Unconditional Election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2018-11-12T13:14:29Z</dcterms:created>
  <dcterms:modified xsi:type="dcterms:W3CDTF">2018-11-12T13:21:06Z</dcterms:modified>
</cp:coreProperties>
</file>