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658" r:id="rId2"/>
    <p:sldId id="596" r:id="rId3"/>
    <p:sldId id="656" r:id="rId4"/>
    <p:sldId id="654" r:id="rId5"/>
    <p:sldId id="605" r:id="rId6"/>
    <p:sldId id="657" r:id="rId7"/>
    <p:sldId id="653" r:id="rId8"/>
    <p:sldId id="557" r:id="rId9"/>
    <p:sldId id="659" r:id="rId10"/>
    <p:sldId id="595" r:id="rId11"/>
    <p:sldId id="606" r:id="rId12"/>
    <p:sldId id="61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7" d="100"/>
          <a:sy n="77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5C3CE-9C32-4FE7-B102-540BD012F2EB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E076B6-6573-4939-8F15-7AD31D228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846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8F497C-B3C2-4F65-9116-14AB406888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16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8F497C-B3C2-4F65-9116-14AB406888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87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8F497C-B3C2-4F65-9116-14AB406888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758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8F497C-B3C2-4F65-9116-14AB406888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42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8F497C-B3C2-4F65-9116-14AB406888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313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F497C-B3C2-4F65-9116-14AB406888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404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70538-50B9-43EF-BE93-8C46A25B3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076D8C-23AB-4233-A286-A909D5020C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09F86-6D0C-4626-9E96-EC0E2E461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197F-C779-4BC2-A6A2-1A4484F58B83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67336-55F8-4118-9F8F-BD41795E0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51CD8-9805-4D89-885C-C9A247673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DA65D-74A6-4F1C-8344-49D8578C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59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68666-2B3C-43AE-869A-7861C3F61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20F3C0-D6BD-497C-8873-D0CA72495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70B3C-D5A0-4402-925A-10364A322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197F-C779-4BC2-A6A2-1A4484F58B83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67C0B-D3C1-48CF-894A-264B33F52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9CB8F6-8754-4406-A412-F243D8D90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DA65D-74A6-4F1C-8344-49D8578C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7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54DB3B-7CB0-4541-BC06-D59AF362B6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AAFBD7-0569-4112-9BF3-39FCD5F55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4FB0F4-492E-45CF-8E6E-54BDF7320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197F-C779-4BC2-A6A2-1A4484F58B83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0BC3D-8441-4DE5-87D5-85D7381A2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98CC8-A245-44A7-A963-4DFA85650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DA65D-74A6-4F1C-8344-49D8578C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096A0-674E-41D5-8024-46E9C7943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D9A8A-9F37-4C8B-9EA4-E1A578D53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E583E-EDF4-4112-8159-80EF33EFF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197F-C779-4BC2-A6A2-1A4484F58B83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3DBC4-402D-47CC-9E28-ADF61C072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4FB66-EA4B-451A-A610-45FC938D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DA65D-74A6-4F1C-8344-49D8578C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7E6A6-A025-49BC-AA56-75B2A6EC0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3BB0F-E40C-44AB-B83A-5EF0C8E5E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57BC7F-DF27-4B2D-8178-AFF2F5FD5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197F-C779-4BC2-A6A2-1A4484F58B83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BDE20-39AF-491B-A55F-4912634F8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245F6-2D0E-4F25-89D8-297B0A936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DA65D-74A6-4F1C-8344-49D8578C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4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4BA06-49F0-4C57-AE14-74E37E49F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412D6-ECB2-4228-BA31-02884D06D4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0E2C41-E21A-40F1-80E2-7E9AA76FC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45A1FE-BC69-444C-887C-1A9561202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197F-C779-4BC2-A6A2-1A4484F58B83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D1557C-EB7C-4F87-9348-F74C09B4B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4C4BF3-801A-467E-BA1C-42FC72D8C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DA65D-74A6-4F1C-8344-49D8578C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45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44ADD-4F55-4ACA-A6CA-A8B4E29AA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BFCFD-21DA-464F-A047-A535CB995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B4164-D6C8-48A3-A203-389D5DAFC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6F5095-54F1-4DCE-855B-32088EF062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6A2593-26E4-42D6-A75E-A3BAC5A8C5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ECB242-EB81-4D36-99BE-F4AF0476B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197F-C779-4BC2-A6A2-1A4484F58B83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16A954-DA3E-46A8-AA06-160B29E44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85A391-172F-4C7A-BE94-0616751D3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DA65D-74A6-4F1C-8344-49D8578C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63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A6E93-6168-4717-BDA7-4465B4D0A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1702D1-08DB-4499-B73D-B3969FE9D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197F-C779-4BC2-A6A2-1A4484F58B83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83BE0E-FDBE-40BD-9081-D30D3178E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9C58FC-D9B9-429B-9011-97530366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DA65D-74A6-4F1C-8344-49D8578C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1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3D5E4D-771A-4BB1-A04A-5DA225F27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197F-C779-4BC2-A6A2-1A4484F58B83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B6FA64-7980-4B71-B481-BD13535BA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DBCAB5-F3EB-42E1-9E21-CC4A15972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DA65D-74A6-4F1C-8344-49D8578C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74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0147C-725F-457E-931F-8D524E001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E3721-77C7-4A24-AB0C-D32405516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F36821-7D31-4114-952A-B807817D91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6736AE-F19E-4C35-8228-CC867D3A9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197F-C779-4BC2-A6A2-1A4484F58B83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18EB19-27BC-4D6A-8021-38A94DF72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7AAE84-E5E9-4799-917D-A9B509270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DA65D-74A6-4F1C-8344-49D8578C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92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DA848-5F2E-4A20-A44D-F064DCF2F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CC478F-8873-4328-B77D-A37B2EDDB1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D09E8E-C937-4020-83F7-DFFBCA8E89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FADCE8-BC61-4928-8984-3C505AB0F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197F-C779-4BC2-A6A2-1A4484F58B83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7AEFCF-06FA-44A5-981F-0C6CAF88B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66EEB3-312E-40C2-91ED-4D230423F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DA65D-74A6-4F1C-8344-49D8578C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3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452534-0AAC-44F2-9F63-31A1989F2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F860F-397B-4190-ADBE-B23B27301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EABCE-BD31-4B3F-A950-DD7FA1A378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C197F-C779-4BC2-A6A2-1A4484F58B83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85EC6-6F04-44BD-9270-B065F856F3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FEF27-D33D-4A11-B83C-1BAAA8D935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DA65D-74A6-4F1C-8344-49D8578C8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56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2285" y="179295"/>
            <a:ext cx="11228438" cy="4727001"/>
          </a:xfrm>
          <a:solidFill>
            <a:srgbClr val="FFFFCC"/>
          </a:solidFill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Discipleship: </a:t>
            </a:r>
            <a:b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b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</a:t>
            </a:r>
            <a:b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Systematic Theology and </a:t>
            </a:r>
            <a:b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Apologetics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81781" y="5103760"/>
            <a:ext cx="11228438" cy="1655762"/>
          </a:xfrm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en-US" sz="3600" dirty="0"/>
              <a:t>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Protestant Reformation Doctrines of Salvation</a:t>
            </a:r>
          </a:p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Heights Church November 18, 2018</a:t>
            </a:r>
          </a:p>
        </p:txBody>
      </p:sp>
    </p:spTree>
    <p:extLst>
      <p:ext uri="{BB962C8B-B14F-4D97-AF65-F5344CB8AC3E}">
        <p14:creationId xmlns:p14="http://schemas.microsoft.com/office/powerpoint/2010/main" val="1344923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42240" y="0"/>
            <a:ext cx="11795760" cy="656493"/>
          </a:xfrm>
          <a:solidFill>
            <a:srgbClr val="FFFFCC"/>
          </a:solidFill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Reformed vs Arminian Soteriology – Unconditional Election</a:t>
            </a:r>
            <a:endParaRPr lang="en-US" sz="2800" b="1" dirty="0"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42240" y="782516"/>
            <a:ext cx="11795760" cy="5925014"/>
          </a:xfrm>
          <a:solidFill>
            <a:srgbClr val="FFFFCC"/>
          </a:solidFill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For the Scripture says to Pharaoh, "For this very purpose I have raised you up, that I might show my power in you, and that my name might be proclaimed in all the earth."  So then </a:t>
            </a:r>
            <a:r>
              <a:rPr lang="en-US" dirty="0">
                <a:solidFill>
                  <a:srgbClr val="FF0000"/>
                </a:solidFill>
              </a:rPr>
              <a:t>he has mercy on whomever he wills, and he hardens whomever he wills</a:t>
            </a:r>
            <a:r>
              <a:rPr lang="en-US" dirty="0"/>
              <a:t>. You will say to me then, "</a:t>
            </a:r>
            <a:r>
              <a:rPr lang="en-US" b="1" dirty="0">
                <a:solidFill>
                  <a:srgbClr val="0070C0"/>
                </a:solidFill>
              </a:rPr>
              <a:t>Why does he still find fault? For who can resist his will?"</a:t>
            </a:r>
            <a:r>
              <a:rPr lang="en-US" dirty="0"/>
              <a:t> But </a:t>
            </a:r>
            <a:r>
              <a:rPr lang="en-US" dirty="0">
                <a:solidFill>
                  <a:srgbClr val="FF0000"/>
                </a:solidFill>
              </a:rPr>
              <a:t>who are you, O man, to answer back to God?</a:t>
            </a:r>
            <a:r>
              <a:rPr lang="en-US" dirty="0"/>
              <a:t> Will what is molded say to its molder, "Why have you made me like this?"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(Romans 9:17 – 20)</a:t>
            </a:r>
          </a:p>
        </p:txBody>
      </p:sp>
      <p:sp>
        <p:nvSpPr>
          <p:cNvPr id="2" name="Rectangle 1"/>
          <p:cNvSpPr/>
          <p:nvPr/>
        </p:nvSpPr>
        <p:spPr>
          <a:xfrm>
            <a:off x="2464153" y="5919693"/>
            <a:ext cx="7991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531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42240" y="0"/>
            <a:ext cx="11795760" cy="656493"/>
          </a:xfrm>
          <a:solidFill>
            <a:srgbClr val="FFFFCC"/>
          </a:solidFill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Reformed vs Arminian Soteriology – Unconditional Election</a:t>
            </a:r>
            <a:endParaRPr lang="en-US" sz="2800" b="1" dirty="0"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42240" y="782516"/>
            <a:ext cx="11795760" cy="5925014"/>
          </a:xfrm>
          <a:solidFill>
            <a:srgbClr val="FFFFCC"/>
          </a:solidFill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Has the potter no right over the clay, to make out of the same lump one vessel for honorable use and another for dishonorable use? </a:t>
            </a:r>
            <a:r>
              <a:rPr lang="en-US" dirty="0">
                <a:solidFill>
                  <a:srgbClr val="FF0000"/>
                </a:solidFill>
              </a:rPr>
              <a:t>What if God</a:t>
            </a:r>
            <a:r>
              <a:rPr lang="en-US" dirty="0"/>
              <a:t>, desiring to </a:t>
            </a:r>
            <a:r>
              <a:rPr lang="en-US" dirty="0">
                <a:solidFill>
                  <a:srgbClr val="FF0000"/>
                </a:solidFill>
              </a:rPr>
              <a:t>show his wrath and to make known his power</a:t>
            </a:r>
            <a:r>
              <a:rPr lang="en-US" dirty="0"/>
              <a:t>, has </a:t>
            </a:r>
            <a:r>
              <a:rPr lang="en-US" dirty="0">
                <a:solidFill>
                  <a:srgbClr val="FF0000"/>
                </a:solidFill>
              </a:rPr>
              <a:t>endured</a:t>
            </a:r>
            <a:r>
              <a:rPr lang="en-US" dirty="0"/>
              <a:t> with much patience </a:t>
            </a:r>
            <a:r>
              <a:rPr lang="en-US" dirty="0">
                <a:solidFill>
                  <a:srgbClr val="FF0000"/>
                </a:solidFill>
              </a:rPr>
              <a:t>vessels of wrath</a:t>
            </a:r>
            <a:r>
              <a:rPr lang="en-US" dirty="0"/>
              <a:t> prepared for destruction,  in order </a:t>
            </a:r>
            <a:r>
              <a:rPr lang="en-US" dirty="0">
                <a:solidFill>
                  <a:srgbClr val="FF0000"/>
                </a:solidFill>
              </a:rPr>
              <a:t>to make known the riches of his glory for vessels of mercy</a:t>
            </a:r>
            <a:r>
              <a:rPr lang="en-US" dirty="0"/>
              <a:t>, which he has prepared beforehand for glory- even </a:t>
            </a:r>
            <a:r>
              <a:rPr lang="en-US" dirty="0">
                <a:solidFill>
                  <a:srgbClr val="FF0000"/>
                </a:solidFill>
              </a:rPr>
              <a:t>us whom he has called</a:t>
            </a:r>
            <a:r>
              <a:rPr lang="en-US" dirty="0"/>
              <a:t>, not from the Jews only but also from the Gentiles? 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(Romans 9:21 – 24)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To all those in Rome who are loved by God and called to be saints: (Romans 1:7)</a:t>
            </a:r>
          </a:p>
        </p:txBody>
      </p:sp>
      <p:sp>
        <p:nvSpPr>
          <p:cNvPr id="2" name="Rectangle 1"/>
          <p:cNvSpPr/>
          <p:nvPr/>
        </p:nvSpPr>
        <p:spPr>
          <a:xfrm>
            <a:off x="2464153" y="5919693"/>
            <a:ext cx="7991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408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48793" y="0"/>
            <a:ext cx="11818372" cy="656493"/>
          </a:xfrm>
          <a:solidFill>
            <a:srgbClr val="FFFFCC"/>
          </a:solidFill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Unconditional Election - The Elect</a:t>
            </a:r>
            <a:endParaRPr lang="en-US" sz="2800" b="1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48793" y="762196"/>
            <a:ext cx="11914075" cy="5925014"/>
          </a:xfrm>
          <a:solidFill>
            <a:srgbClr val="FFFFCC"/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>
                <a:cs typeface="Arial" panose="020B0604020202020204" pitchFamily="34" charset="0"/>
              </a:rPr>
              <a:t>From now on Christians (meaning “true Christians”) will usually be referred to as the </a:t>
            </a:r>
            <a:r>
              <a:rPr lang="en-US" b="1" i="1" dirty="0">
                <a:cs typeface="Arial" panose="020B0604020202020204" pitchFamily="34" charset="0"/>
              </a:rPr>
              <a:t>elect.</a:t>
            </a:r>
            <a:r>
              <a:rPr lang="en-US" dirty="0">
                <a:cs typeface="Arial" panose="020B0604020202020204" pitchFamily="34" charset="0"/>
              </a:rPr>
              <a:t> Technically the term elect includes: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cs typeface="Arial" panose="020B0604020202020204" pitchFamily="34" charset="0"/>
              </a:rPr>
              <a:t>all the OT Saints, all who have died as believers,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cs typeface="Arial" panose="020B0604020202020204" pitchFamily="34" charset="0"/>
              </a:rPr>
              <a:t>all deceased “true Christians”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cs typeface="Arial" panose="020B0604020202020204" pitchFamily="34" charset="0"/>
              </a:rPr>
              <a:t>all living “true Christians”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cs typeface="Arial" panose="020B0604020202020204" pitchFamily="34" charset="0"/>
              </a:rPr>
              <a:t>all living people who currently are not “true Christians” but will be “Born again” before their death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cs typeface="Arial" panose="020B0604020202020204" pitchFamily="34" charset="0"/>
              </a:rPr>
              <a:t>all the unborn people who will become “true Christians” in their lifetimes.</a:t>
            </a:r>
          </a:p>
          <a:p>
            <a:pPr marL="0" indent="0">
              <a:buNone/>
            </a:pPr>
            <a:endParaRPr lang="en-US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64153" y="5919693"/>
            <a:ext cx="7991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17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9054A8-34D1-4CE2-B34F-61AA7BE4F7F2}"/>
              </a:ext>
            </a:extLst>
          </p:cNvPr>
          <p:cNvSpPr txBox="1"/>
          <p:nvPr/>
        </p:nvSpPr>
        <p:spPr>
          <a:xfrm>
            <a:off x="399392" y="197346"/>
            <a:ext cx="11624441" cy="6463308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one of the following statements best describes your  understanding of how you came to believe in Christ?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  I decided on my own to believe in Christ and received the Holy Spirit after I believed.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  God graciously used the Holy Spirit to help me choose to believe in Christ but I could have also chosen to not believe.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  God alone changed my dead heart of stone to a heart of flesh so that the only possibility was that I willingly and freely chose to believe in Christ.</a:t>
            </a:r>
          </a:p>
          <a:p>
            <a:pPr marL="342900" indent="-34290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893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98120" y="0"/>
            <a:ext cx="11795760" cy="656493"/>
          </a:xfrm>
          <a:solidFill>
            <a:srgbClr val="FFFFCC"/>
          </a:solidFill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Reformed vs Arminian Soteriology – the essential differences </a:t>
            </a:r>
            <a:endParaRPr lang="en-US" sz="2800" b="1" dirty="0"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64153" y="5919693"/>
            <a:ext cx="7991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A2DD08E-0571-4847-A670-70F980A2DFE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2239" y="719666"/>
          <a:ext cx="11853116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7567">
                  <a:extLst>
                    <a:ext uri="{9D8B030D-6E8A-4147-A177-3AD203B41FA5}">
                      <a16:colId xmlns:a16="http://schemas.microsoft.com/office/drawing/2014/main" val="3835738432"/>
                    </a:ext>
                  </a:extLst>
                </a:gridCol>
                <a:gridCol w="4857136">
                  <a:extLst>
                    <a:ext uri="{9D8B030D-6E8A-4147-A177-3AD203B41FA5}">
                      <a16:colId xmlns:a16="http://schemas.microsoft.com/office/drawing/2014/main" val="4039246529"/>
                    </a:ext>
                  </a:extLst>
                </a:gridCol>
                <a:gridCol w="5368413">
                  <a:extLst>
                    <a:ext uri="{9D8B030D-6E8A-4147-A177-3AD203B41FA5}">
                      <a16:colId xmlns:a16="http://schemas.microsoft.com/office/drawing/2014/main" val="23835827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Subject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Calvinists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Arminians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601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Depravity/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Free Will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Free Will was lost in the Fall.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Every natural born person was corrupted by the Fall but 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Free Will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was not lost in the Fall.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14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Election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God elected a remnant of  people based on his love/grace/mercy and not based upon any merit of each individual elect person.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God elected those he omnisciently  foresaw would come to faith by their own 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Free Will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771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Atonement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Christ’s atonement was only for the elect.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Christ’s atonement was for every person.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0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Grace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The Holy Spirit changes the heart of the elect so that it is impossible for them to not believe in Christ.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The Holy Spirit tries to woo every person to believe in Christ but leaves the final choice up to each person’s 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Free Will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8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Eternal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Security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The elect cannot lose their salvation.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 true believer can lose their salvation because of 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Free Will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67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7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77281" y="0"/>
            <a:ext cx="11784563" cy="656493"/>
          </a:xfrm>
          <a:solidFill>
            <a:srgbClr val="FFFFCC"/>
          </a:solidFill>
        </p:spPr>
        <p:txBody>
          <a:bodyPr>
            <a:noAutofit/>
          </a:bodyPr>
          <a:lstStyle/>
          <a:p>
            <a:br>
              <a:rPr lang="en-US" sz="2800" b="1" dirty="0">
                <a:cs typeface="Arial" panose="020B0604020202020204" pitchFamily="34" charset="0"/>
              </a:rPr>
            </a:b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Protestant Reformation Doctrines of Salvation</a:t>
            </a:r>
            <a:br>
              <a:rPr lang="en-US" sz="2800" b="1" dirty="0">
                <a:cs typeface="Arial" panose="020B0604020202020204" pitchFamily="34" charset="0"/>
              </a:rPr>
            </a:br>
            <a:endParaRPr lang="en-US" sz="2800" b="1" dirty="0"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77282" y="719556"/>
            <a:ext cx="11784563" cy="6138444"/>
          </a:xfrm>
          <a:solidFill>
            <a:srgbClr val="FFFFCC"/>
          </a:solidFill>
        </p:spPr>
        <p:txBody>
          <a:bodyPr numCol="1">
            <a:noAutofit/>
          </a:bodyPr>
          <a:lstStyle/>
          <a:p>
            <a:pPr lvl="2"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Fall - Original Sin</a:t>
            </a:r>
          </a:p>
          <a:p>
            <a:pPr lvl="2"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Doctrines of Grace (“Five Points of Calvinism”)</a:t>
            </a:r>
          </a:p>
          <a:p>
            <a:pPr lvl="2"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Jesus the God-man                     </a:t>
            </a:r>
          </a:p>
          <a:p>
            <a:pPr lvl="2"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Atonement</a:t>
            </a:r>
          </a:p>
          <a:p>
            <a:pPr lvl="2"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Role of the Holy Spirit</a:t>
            </a:r>
          </a:p>
          <a:p>
            <a:pPr lvl="2"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Grace (Common vs Saving)</a:t>
            </a:r>
          </a:p>
          <a:p>
            <a:pPr lvl="2"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Regeneration</a:t>
            </a:r>
          </a:p>
          <a:p>
            <a:pPr lvl="2"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Conversion</a:t>
            </a:r>
          </a:p>
          <a:p>
            <a:pPr lvl="2"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Justification </a:t>
            </a:r>
          </a:p>
          <a:p>
            <a:pPr lvl="2"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Adoption</a:t>
            </a:r>
          </a:p>
          <a:p>
            <a:pPr lvl="2"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Sanctification </a:t>
            </a:r>
          </a:p>
          <a:p>
            <a:pPr lvl="2"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Death and the Intermediate State</a:t>
            </a:r>
          </a:p>
          <a:p>
            <a:pPr lvl="2"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Union with Christ</a:t>
            </a:r>
          </a:p>
        </p:txBody>
      </p:sp>
      <p:sp>
        <p:nvSpPr>
          <p:cNvPr id="2" name="Rectangle 1"/>
          <p:cNvSpPr/>
          <p:nvPr/>
        </p:nvSpPr>
        <p:spPr>
          <a:xfrm>
            <a:off x="2464153" y="5919693"/>
            <a:ext cx="7991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718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03200" y="0"/>
            <a:ext cx="11846560" cy="656493"/>
          </a:xfrm>
          <a:solidFill>
            <a:srgbClr val="FFFFCC"/>
          </a:solidFill>
        </p:spPr>
        <p:txBody>
          <a:bodyPr>
            <a:noAutofit/>
          </a:bodyPr>
          <a:lstStyle/>
          <a:p>
            <a:br>
              <a:rPr lang="en-US" sz="2800" b="1" dirty="0">
                <a:cs typeface="Arial" panose="020B0604020202020204" pitchFamily="34" charset="0"/>
              </a:rPr>
            </a:b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Reformed vs Arminian Soteriology – Review</a:t>
            </a:r>
            <a:br>
              <a:rPr lang="en-US" sz="2800" b="1" dirty="0">
                <a:cs typeface="Arial" panose="020B0604020202020204" pitchFamily="34" charset="0"/>
              </a:rPr>
            </a:br>
            <a:endParaRPr lang="en-US" sz="2800" b="1" dirty="0"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03200" y="732692"/>
            <a:ext cx="11846560" cy="5974837"/>
          </a:xfrm>
          <a:solidFill>
            <a:srgbClr val="FFFFCC"/>
          </a:solidFill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Fall all of Adam’s descendants lost Free Will (The ability to equally chose between any available moral option).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a person is regenerated (“born again”) Free Will is restored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they were not regenerated as a result of their Free Will. They were regenerated by irresistible grace!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every person who is a true believer (regenerated):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of the elect and has been regenerated by the triune GOD alone 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Freely and willingly has chosen to believe in Christ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Free Will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Cannot lose their salvation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2464153" y="5919693"/>
            <a:ext cx="7991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216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03200" y="0"/>
            <a:ext cx="11846560" cy="656493"/>
          </a:xfrm>
          <a:solidFill>
            <a:srgbClr val="FFFFCC"/>
          </a:solidFill>
        </p:spPr>
        <p:txBody>
          <a:bodyPr>
            <a:noAutofit/>
          </a:bodyPr>
          <a:lstStyle/>
          <a:p>
            <a:br>
              <a:rPr lang="en-US" sz="2800" b="1" dirty="0">
                <a:cs typeface="Arial" panose="020B0604020202020204" pitchFamily="34" charset="0"/>
              </a:rPr>
            </a:b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Reformed vs Arminian Soteriology – Unconditional Election</a:t>
            </a:r>
            <a:br>
              <a:rPr lang="en-US" sz="2800" b="1" dirty="0">
                <a:cs typeface="Arial" panose="020B0604020202020204" pitchFamily="34" charset="0"/>
              </a:rPr>
            </a:br>
            <a:endParaRPr lang="en-US" sz="2800" b="1" dirty="0"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03200" y="732692"/>
            <a:ext cx="11846560" cy="5974837"/>
          </a:xfrm>
          <a:solidFill>
            <a:srgbClr val="FFFFCC"/>
          </a:solidFill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70C0"/>
                </a:solidFill>
                <a:cs typeface="Arial" panose="020B0604020202020204" pitchFamily="34" charset="0"/>
              </a:rPr>
              <a:t>Doesn’t foreknew mean God elects those he knows will believe?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And we know that for those who love God all things work together for good, for those who are called according to his purpose. For those whom he </a:t>
            </a:r>
            <a:r>
              <a:rPr lang="en-US" dirty="0">
                <a:solidFill>
                  <a:srgbClr val="0070C0"/>
                </a:solidFill>
              </a:rPr>
              <a:t>foreknew</a:t>
            </a:r>
            <a:r>
              <a:rPr lang="en-US" dirty="0"/>
              <a:t> he also </a:t>
            </a:r>
            <a:r>
              <a:rPr lang="en-US" dirty="0">
                <a:solidFill>
                  <a:srgbClr val="FF0000"/>
                </a:solidFill>
              </a:rPr>
              <a:t>predestined</a:t>
            </a:r>
            <a:r>
              <a:rPr lang="en-US" dirty="0"/>
              <a:t> to be conformed to the image of his Son, in order that he might be the firstborn among many brothers. And those whom he predestined he also </a:t>
            </a:r>
            <a:r>
              <a:rPr lang="en-US" dirty="0">
                <a:solidFill>
                  <a:srgbClr val="FF0000"/>
                </a:solidFill>
              </a:rPr>
              <a:t>called</a:t>
            </a:r>
            <a:r>
              <a:rPr lang="en-US" dirty="0"/>
              <a:t>, and those whom he called he also </a:t>
            </a:r>
            <a:r>
              <a:rPr lang="en-US" dirty="0">
                <a:solidFill>
                  <a:srgbClr val="FF0000"/>
                </a:solidFill>
              </a:rPr>
              <a:t>justified</a:t>
            </a:r>
            <a:r>
              <a:rPr lang="en-US" dirty="0"/>
              <a:t>, and those whom he justified he also </a:t>
            </a:r>
            <a:r>
              <a:rPr lang="en-US" dirty="0">
                <a:solidFill>
                  <a:srgbClr val="FF0000"/>
                </a:solidFill>
              </a:rPr>
              <a:t>glorified</a:t>
            </a:r>
            <a:r>
              <a:rPr lang="en-US" dirty="0"/>
              <a:t>. (Romans 8:28 – 30)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solidFill>
                  <a:srgbClr val="0070C0"/>
                </a:solidFill>
                <a:cs typeface="Arial" panose="020B0604020202020204" pitchFamily="34" charset="0"/>
              </a:rPr>
              <a:t>Arminians</a:t>
            </a:r>
            <a:r>
              <a:rPr lang="en-US" dirty="0">
                <a:solidFill>
                  <a:srgbClr val="0070C0"/>
                </a:solidFill>
                <a:cs typeface="Arial" panose="020B0604020202020204" pitchFamily="34" charset="0"/>
              </a:rPr>
              <a:t> think this verse reads </a:t>
            </a:r>
            <a:r>
              <a:rPr lang="en-US" dirty="0"/>
              <a:t>“For those whom he foreknew </a:t>
            </a:r>
            <a:r>
              <a:rPr lang="en-US" i="1" dirty="0">
                <a:solidFill>
                  <a:srgbClr val="FF0000"/>
                </a:solidFill>
              </a:rPr>
              <a:t>would believe by their own Free Will</a:t>
            </a:r>
            <a:r>
              <a:rPr lang="en-US" dirty="0"/>
              <a:t> he also predestined…”</a:t>
            </a:r>
          </a:p>
          <a:p>
            <a:endParaRPr lang="en-U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64153" y="5919693"/>
            <a:ext cx="7991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695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03200" y="0"/>
            <a:ext cx="11846560" cy="656493"/>
          </a:xfrm>
          <a:solidFill>
            <a:srgbClr val="FFFFCC"/>
          </a:solidFill>
        </p:spPr>
        <p:txBody>
          <a:bodyPr>
            <a:noAutofit/>
          </a:bodyPr>
          <a:lstStyle/>
          <a:p>
            <a:br>
              <a:rPr lang="en-US" sz="2800" b="1" dirty="0">
                <a:cs typeface="Arial" panose="020B0604020202020204" pitchFamily="34" charset="0"/>
              </a:rPr>
            </a:b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Reformed vs Arminian Soteriology – Unconditional Election</a:t>
            </a:r>
            <a:br>
              <a:rPr lang="en-US" sz="2800" b="1" dirty="0">
                <a:cs typeface="Arial" panose="020B0604020202020204" pitchFamily="34" charset="0"/>
              </a:rPr>
            </a:br>
            <a:endParaRPr lang="en-US" sz="2800" b="1" dirty="0"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03200" y="732692"/>
            <a:ext cx="11846560" cy="5974837"/>
          </a:xfrm>
          <a:solidFill>
            <a:srgbClr val="FFFFCC"/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it that God foreknows?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Foreknew does not mean that in God’s omniscience he knows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actions people will freely choose, 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namely who will believe on their own. Rather to foreknow has to do with knowing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relationally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whom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“chose before the foundation of the world.”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course God does know who will believe because by his loving, merciful and gracious sovereignty he chose, called, justified and glorified every one of the elect! </a:t>
            </a:r>
          </a:p>
          <a:p>
            <a:endParaRPr lang="en-U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64153" y="5919693"/>
            <a:ext cx="7991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823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42240" y="0"/>
            <a:ext cx="11795760" cy="656493"/>
          </a:xfrm>
          <a:solidFill>
            <a:srgbClr val="FFFFCC"/>
          </a:solidFill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Reformed vs Arminian Soteriology – Unconditional Election</a:t>
            </a:r>
            <a:endParaRPr lang="en-US" sz="2800" b="1" dirty="0"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42240" y="782516"/>
            <a:ext cx="11795760" cy="5925014"/>
          </a:xfrm>
          <a:solidFill>
            <a:srgbClr val="FFFFCC"/>
          </a:solidFill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And not only so, but also when </a:t>
            </a:r>
            <a:r>
              <a:rPr lang="en-US" dirty="0">
                <a:solidFill>
                  <a:srgbClr val="FF0000"/>
                </a:solidFill>
              </a:rPr>
              <a:t>Rebekah had conceived children by one man</a:t>
            </a:r>
            <a:r>
              <a:rPr lang="en-US" dirty="0"/>
              <a:t>, our forefather Isaac, though they were </a:t>
            </a:r>
            <a:r>
              <a:rPr lang="en-US" dirty="0">
                <a:solidFill>
                  <a:srgbClr val="FF0000"/>
                </a:solidFill>
              </a:rPr>
              <a:t>not yet born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had done nothing either good or bad-</a:t>
            </a:r>
            <a:r>
              <a:rPr lang="en-US" dirty="0"/>
              <a:t>-in order that </a:t>
            </a:r>
            <a:r>
              <a:rPr lang="en-US" dirty="0">
                <a:solidFill>
                  <a:srgbClr val="FF0000"/>
                </a:solidFill>
              </a:rPr>
              <a:t>God's purpose of election might continue</a:t>
            </a:r>
            <a:r>
              <a:rPr lang="en-US" dirty="0"/>
              <a:t>, not </a:t>
            </a:r>
            <a:r>
              <a:rPr lang="en-US" dirty="0">
                <a:solidFill>
                  <a:srgbClr val="FF0000"/>
                </a:solidFill>
              </a:rPr>
              <a:t>because of works but because of him who calls</a:t>
            </a:r>
            <a:r>
              <a:rPr lang="en-US" dirty="0"/>
              <a:t>-she was told, "The older will serve the younger. "As it is written, "</a:t>
            </a:r>
            <a:r>
              <a:rPr lang="en-US" dirty="0">
                <a:solidFill>
                  <a:srgbClr val="FF0000"/>
                </a:solidFill>
              </a:rPr>
              <a:t>Jacob I loved, but Esau I hated</a:t>
            </a:r>
            <a:r>
              <a:rPr lang="en-US" dirty="0"/>
              <a:t>." What shall we say then? </a:t>
            </a:r>
            <a:r>
              <a:rPr lang="en-US" b="1" dirty="0">
                <a:solidFill>
                  <a:srgbClr val="0070C0"/>
                </a:solidFill>
              </a:rPr>
              <a:t>Is there injustice on God's part?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By no means</a:t>
            </a:r>
            <a:r>
              <a:rPr lang="en-US" dirty="0"/>
              <a:t>! For he says to Moses, "I will have mercy on whom I have mercy, and I will have compassion on whom I have compassion."  So then </a:t>
            </a:r>
            <a:r>
              <a:rPr lang="en-US" dirty="0">
                <a:solidFill>
                  <a:srgbClr val="FF0000"/>
                </a:solidFill>
              </a:rPr>
              <a:t>it depends not on human will or exertion, but on God, who has mercy</a:t>
            </a:r>
            <a:r>
              <a:rPr lang="en-US" dirty="0"/>
              <a:t>.    (Romans 9:10 – 16)</a:t>
            </a:r>
          </a:p>
        </p:txBody>
      </p:sp>
      <p:sp>
        <p:nvSpPr>
          <p:cNvPr id="2" name="Rectangle 1"/>
          <p:cNvSpPr/>
          <p:nvPr/>
        </p:nvSpPr>
        <p:spPr>
          <a:xfrm>
            <a:off x="2464153" y="5919693"/>
            <a:ext cx="7991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717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42240" y="0"/>
            <a:ext cx="11795760" cy="656493"/>
          </a:xfrm>
          <a:solidFill>
            <a:srgbClr val="FFFFCC"/>
          </a:solidFill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Reformed vs Arminian Soteriology – Unconditional Election</a:t>
            </a:r>
            <a:endParaRPr lang="en-US" sz="2800" b="1" dirty="0"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42240" y="782516"/>
            <a:ext cx="11795760" cy="5925014"/>
          </a:xfrm>
          <a:solidFill>
            <a:srgbClr val="FFFFCC"/>
          </a:solidFill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0070C0"/>
                </a:solidFill>
              </a:rPr>
              <a:t>The Greek word </a:t>
            </a:r>
            <a:r>
              <a:rPr lang="en-US" i="1" dirty="0" err="1">
                <a:solidFill>
                  <a:srgbClr val="0070C0"/>
                </a:solidFill>
              </a:rPr>
              <a:t>miseō</a:t>
            </a:r>
            <a:r>
              <a:rPr lang="en-US" dirty="0">
                <a:solidFill>
                  <a:srgbClr val="0070C0"/>
                </a:solidFill>
              </a:rPr>
              <a:t> translated as hated occurs 11 other times in the NT.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 will be hated by all for my name's sake. (Matthew 10:22; Mark 13:13; Luke 21:17)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"Then they will deliver you up to tribulation and put you to death, and you will be hated by all nations for my name's sake. (Matthew 24:9)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But his citizens hated him and sent a delegation after him, saying, 'We do not want this man to reign over us.’ (Luke 19:17)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"If the world hates you, know that it has hated me before it hated you (John 15:18)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but now they have seen and hated both me and my Father (John 15:24)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I have given them your word, and the world has hated them (John 17:14)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For no one ever hated his own flesh, (Ephesians 5:29)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 have loved righteousness and hated wickedness; (Hebrews 1:9)</a:t>
            </a:r>
          </a:p>
          <a:p>
            <a:pPr marL="0" indent="0">
              <a:lnSpc>
                <a:spcPct val="100000"/>
              </a:lnSpc>
              <a:buNone/>
            </a:pPr>
            <a:endParaRPr lang="en-US" i="1" dirty="0"/>
          </a:p>
        </p:txBody>
      </p:sp>
      <p:sp>
        <p:nvSpPr>
          <p:cNvPr id="2" name="Rectangle 1"/>
          <p:cNvSpPr/>
          <p:nvPr/>
        </p:nvSpPr>
        <p:spPr>
          <a:xfrm>
            <a:off x="2464153" y="5919693"/>
            <a:ext cx="7991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51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719</Words>
  <Application>Microsoft Office PowerPoint</Application>
  <PresentationFormat>Widescreen</PresentationFormat>
  <Paragraphs>89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Discipleship:  An  Introduction to  Systematic Theology and  Apologetics</vt:lpstr>
      <vt:lpstr>PowerPoint Presentation</vt:lpstr>
      <vt:lpstr>Reformed vs Arminian Soteriology – the essential differences </vt:lpstr>
      <vt:lpstr> Protestant Reformation Doctrines of Salvation </vt:lpstr>
      <vt:lpstr> Reformed vs Arminian Soteriology – Review </vt:lpstr>
      <vt:lpstr> Reformed vs Arminian Soteriology – Unconditional Election </vt:lpstr>
      <vt:lpstr> Reformed vs Arminian Soteriology – Unconditional Election </vt:lpstr>
      <vt:lpstr>Reformed vs Arminian Soteriology – Unconditional Election</vt:lpstr>
      <vt:lpstr>Reformed vs Arminian Soteriology – Unconditional Election</vt:lpstr>
      <vt:lpstr>Reformed vs Arminian Soteriology – Unconditional Election</vt:lpstr>
      <vt:lpstr>Reformed vs Arminian Soteriology – Unconditional Election</vt:lpstr>
      <vt:lpstr>Unconditional Election - The Elect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2</cp:revision>
  <dcterms:created xsi:type="dcterms:W3CDTF">2018-11-19T15:49:27Z</dcterms:created>
  <dcterms:modified xsi:type="dcterms:W3CDTF">2018-11-19T15:53:35Z</dcterms:modified>
</cp:coreProperties>
</file>