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660" r:id="rId2"/>
    <p:sldId id="664" r:id="rId3"/>
    <p:sldId id="663" r:id="rId4"/>
    <p:sldId id="666" r:id="rId5"/>
    <p:sldId id="662" r:id="rId6"/>
    <p:sldId id="676" r:id="rId7"/>
    <p:sldId id="675" r:id="rId8"/>
    <p:sldId id="682" r:id="rId9"/>
    <p:sldId id="679" r:id="rId10"/>
    <p:sldId id="680" r:id="rId11"/>
    <p:sldId id="67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7" d="100"/>
          <a:sy n="77" d="100"/>
        </p:scale>
        <p:origin x="91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78AD92-2CBA-46AA-8E89-230FD16913CC}" type="datetimeFigureOut">
              <a:rPr lang="en-US" smtClean="0"/>
              <a:t>12/3/2018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C0F38D-796A-4123-A1B7-5A197B547932}" type="slidenum">
              <a:rPr lang="en-US" smtClean="0"/>
              <a:t>‹#›</a:t>
            </a:fld>
            <a:endParaRPr lang="en-US"/>
          </a:p>
        </p:txBody>
      </p:sp>
    </p:spTree>
    <p:extLst>
      <p:ext uri="{BB962C8B-B14F-4D97-AF65-F5344CB8AC3E}">
        <p14:creationId xmlns:p14="http://schemas.microsoft.com/office/powerpoint/2010/main" val="804711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Dort November 13 to May 9 MENTION HEIDELBERG CONFESSION and 1689 London Baptist confession of faith; Belgic Confession was the first Reformed confession   </a:t>
            </a:r>
            <a:r>
              <a:rPr lang="en-US" dirty="0">
                <a:solidFill>
                  <a:srgbClr val="0070C0"/>
                </a:solidFill>
              </a:rPr>
              <a:t>There has been an evolution of the nonreformed theology from Semi – Pelagianism to Arminianism to John Wesley with further development to the present.</a:t>
            </a:r>
          </a:p>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2</a:t>
            </a:fld>
            <a:endParaRPr lang="en-US"/>
          </a:p>
        </p:txBody>
      </p:sp>
    </p:spTree>
    <p:extLst>
      <p:ext uri="{BB962C8B-B14F-4D97-AF65-F5344CB8AC3E}">
        <p14:creationId xmlns:p14="http://schemas.microsoft.com/office/powerpoint/2010/main" val="21851305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11</a:t>
            </a:fld>
            <a:endParaRPr lang="en-US" dirty="0"/>
          </a:p>
        </p:txBody>
      </p:sp>
    </p:spTree>
    <p:extLst>
      <p:ext uri="{BB962C8B-B14F-4D97-AF65-F5344CB8AC3E}">
        <p14:creationId xmlns:p14="http://schemas.microsoft.com/office/powerpoint/2010/main" val="1251570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3</a:t>
            </a:fld>
            <a:endParaRPr lang="en-US"/>
          </a:p>
        </p:txBody>
      </p:sp>
    </p:spTree>
    <p:extLst>
      <p:ext uri="{BB962C8B-B14F-4D97-AF65-F5344CB8AC3E}">
        <p14:creationId xmlns:p14="http://schemas.microsoft.com/office/powerpoint/2010/main" val="31248424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4</a:t>
            </a:fld>
            <a:endParaRPr lang="en-US" dirty="0"/>
          </a:p>
        </p:txBody>
      </p:sp>
    </p:spTree>
    <p:extLst>
      <p:ext uri="{BB962C8B-B14F-4D97-AF65-F5344CB8AC3E}">
        <p14:creationId xmlns:p14="http://schemas.microsoft.com/office/powerpoint/2010/main" val="22363648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5</a:t>
            </a:fld>
            <a:endParaRPr lang="en-US" dirty="0"/>
          </a:p>
        </p:txBody>
      </p:sp>
    </p:spTree>
    <p:extLst>
      <p:ext uri="{BB962C8B-B14F-4D97-AF65-F5344CB8AC3E}">
        <p14:creationId xmlns:p14="http://schemas.microsoft.com/office/powerpoint/2010/main" val="3764369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6</a:t>
            </a:fld>
            <a:endParaRPr lang="en-US" dirty="0"/>
          </a:p>
        </p:txBody>
      </p:sp>
    </p:spTree>
    <p:extLst>
      <p:ext uri="{BB962C8B-B14F-4D97-AF65-F5344CB8AC3E}">
        <p14:creationId xmlns:p14="http://schemas.microsoft.com/office/powerpoint/2010/main" val="13396876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7</a:t>
            </a:fld>
            <a:endParaRPr lang="en-US" dirty="0"/>
          </a:p>
        </p:txBody>
      </p:sp>
    </p:spTree>
    <p:extLst>
      <p:ext uri="{BB962C8B-B14F-4D97-AF65-F5344CB8AC3E}">
        <p14:creationId xmlns:p14="http://schemas.microsoft.com/office/powerpoint/2010/main" val="22847381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8</a:t>
            </a:fld>
            <a:endParaRPr lang="en-US" dirty="0"/>
          </a:p>
        </p:txBody>
      </p:sp>
    </p:spTree>
    <p:extLst>
      <p:ext uri="{BB962C8B-B14F-4D97-AF65-F5344CB8AC3E}">
        <p14:creationId xmlns:p14="http://schemas.microsoft.com/office/powerpoint/2010/main" val="19602540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9</a:t>
            </a:fld>
            <a:endParaRPr lang="en-US" dirty="0"/>
          </a:p>
        </p:txBody>
      </p:sp>
    </p:spTree>
    <p:extLst>
      <p:ext uri="{BB962C8B-B14F-4D97-AF65-F5344CB8AC3E}">
        <p14:creationId xmlns:p14="http://schemas.microsoft.com/office/powerpoint/2010/main" val="30377175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10</a:t>
            </a:fld>
            <a:endParaRPr lang="en-US" dirty="0"/>
          </a:p>
        </p:txBody>
      </p:sp>
    </p:spTree>
    <p:extLst>
      <p:ext uri="{BB962C8B-B14F-4D97-AF65-F5344CB8AC3E}">
        <p14:creationId xmlns:p14="http://schemas.microsoft.com/office/powerpoint/2010/main" val="14320614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EFF4B-C412-40C5-9C5D-0F3249F3788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1F2E719-950A-4642-A2A9-C11929CA53E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C262A1F-A9EA-43A2-A33A-5FA450D82582}"/>
              </a:ext>
            </a:extLst>
          </p:cNvPr>
          <p:cNvSpPr>
            <a:spLocks noGrp="1"/>
          </p:cNvSpPr>
          <p:nvPr>
            <p:ph type="dt" sz="half" idx="10"/>
          </p:nvPr>
        </p:nvSpPr>
        <p:spPr/>
        <p:txBody>
          <a:bodyPr/>
          <a:lstStyle/>
          <a:p>
            <a:fld id="{9FF60090-0351-4FD1-A451-64A3B3910FBC}" type="datetimeFigureOut">
              <a:rPr lang="en-US" smtClean="0"/>
              <a:t>12/3/2018</a:t>
            </a:fld>
            <a:endParaRPr lang="en-US"/>
          </a:p>
        </p:txBody>
      </p:sp>
      <p:sp>
        <p:nvSpPr>
          <p:cNvPr id="5" name="Footer Placeholder 4">
            <a:extLst>
              <a:ext uri="{FF2B5EF4-FFF2-40B4-BE49-F238E27FC236}">
                <a16:creationId xmlns:a16="http://schemas.microsoft.com/office/drawing/2014/main" id="{2306D114-1AFC-411A-B67B-9F1324B1E5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C8762D-7C82-4615-97F3-278573580D12}"/>
              </a:ext>
            </a:extLst>
          </p:cNvPr>
          <p:cNvSpPr>
            <a:spLocks noGrp="1"/>
          </p:cNvSpPr>
          <p:nvPr>
            <p:ph type="sldNum" sz="quarter" idx="12"/>
          </p:nvPr>
        </p:nvSpPr>
        <p:spPr/>
        <p:txBody>
          <a:bodyPr/>
          <a:lstStyle/>
          <a:p>
            <a:fld id="{5CCF8288-D3D5-4A17-A1CE-EB85B7A4D48D}" type="slidenum">
              <a:rPr lang="en-US" smtClean="0"/>
              <a:t>‹#›</a:t>
            </a:fld>
            <a:endParaRPr lang="en-US"/>
          </a:p>
        </p:txBody>
      </p:sp>
    </p:spTree>
    <p:extLst>
      <p:ext uri="{BB962C8B-B14F-4D97-AF65-F5344CB8AC3E}">
        <p14:creationId xmlns:p14="http://schemas.microsoft.com/office/powerpoint/2010/main" val="42228243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DA23A-C8E2-4A79-97AA-D6964AA0B9C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EE34A22-456B-4975-B60C-A10F5705C24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9F7355-2AA5-44FD-881A-CB6249B84108}"/>
              </a:ext>
            </a:extLst>
          </p:cNvPr>
          <p:cNvSpPr>
            <a:spLocks noGrp="1"/>
          </p:cNvSpPr>
          <p:nvPr>
            <p:ph type="dt" sz="half" idx="10"/>
          </p:nvPr>
        </p:nvSpPr>
        <p:spPr/>
        <p:txBody>
          <a:bodyPr/>
          <a:lstStyle/>
          <a:p>
            <a:fld id="{9FF60090-0351-4FD1-A451-64A3B3910FBC}" type="datetimeFigureOut">
              <a:rPr lang="en-US" smtClean="0"/>
              <a:t>12/3/2018</a:t>
            </a:fld>
            <a:endParaRPr lang="en-US"/>
          </a:p>
        </p:txBody>
      </p:sp>
      <p:sp>
        <p:nvSpPr>
          <p:cNvPr id="5" name="Footer Placeholder 4">
            <a:extLst>
              <a:ext uri="{FF2B5EF4-FFF2-40B4-BE49-F238E27FC236}">
                <a16:creationId xmlns:a16="http://schemas.microsoft.com/office/drawing/2014/main" id="{00D9E5D8-4E88-460A-AE4E-5E6B16B82E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FC06C1-A611-4F02-AB1C-2F7C4E3AFEBB}"/>
              </a:ext>
            </a:extLst>
          </p:cNvPr>
          <p:cNvSpPr>
            <a:spLocks noGrp="1"/>
          </p:cNvSpPr>
          <p:nvPr>
            <p:ph type="sldNum" sz="quarter" idx="12"/>
          </p:nvPr>
        </p:nvSpPr>
        <p:spPr/>
        <p:txBody>
          <a:bodyPr/>
          <a:lstStyle/>
          <a:p>
            <a:fld id="{5CCF8288-D3D5-4A17-A1CE-EB85B7A4D48D}" type="slidenum">
              <a:rPr lang="en-US" smtClean="0"/>
              <a:t>‹#›</a:t>
            </a:fld>
            <a:endParaRPr lang="en-US"/>
          </a:p>
        </p:txBody>
      </p:sp>
    </p:spTree>
    <p:extLst>
      <p:ext uri="{BB962C8B-B14F-4D97-AF65-F5344CB8AC3E}">
        <p14:creationId xmlns:p14="http://schemas.microsoft.com/office/powerpoint/2010/main" val="31234918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8D00B0E-4677-4878-88CB-56D73B64263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CBE147A-0193-4772-9078-AEE66ED5829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BF9D33-D59E-424D-9956-6B6A8848698E}"/>
              </a:ext>
            </a:extLst>
          </p:cNvPr>
          <p:cNvSpPr>
            <a:spLocks noGrp="1"/>
          </p:cNvSpPr>
          <p:nvPr>
            <p:ph type="dt" sz="half" idx="10"/>
          </p:nvPr>
        </p:nvSpPr>
        <p:spPr/>
        <p:txBody>
          <a:bodyPr/>
          <a:lstStyle/>
          <a:p>
            <a:fld id="{9FF60090-0351-4FD1-A451-64A3B3910FBC}" type="datetimeFigureOut">
              <a:rPr lang="en-US" smtClean="0"/>
              <a:t>12/3/2018</a:t>
            </a:fld>
            <a:endParaRPr lang="en-US"/>
          </a:p>
        </p:txBody>
      </p:sp>
      <p:sp>
        <p:nvSpPr>
          <p:cNvPr id="5" name="Footer Placeholder 4">
            <a:extLst>
              <a:ext uri="{FF2B5EF4-FFF2-40B4-BE49-F238E27FC236}">
                <a16:creationId xmlns:a16="http://schemas.microsoft.com/office/drawing/2014/main" id="{DE8D0146-80FB-497C-9837-511B5B7832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76558B-E7F5-41B8-83F2-168502C4B220}"/>
              </a:ext>
            </a:extLst>
          </p:cNvPr>
          <p:cNvSpPr>
            <a:spLocks noGrp="1"/>
          </p:cNvSpPr>
          <p:nvPr>
            <p:ph type="sldNum" sz="quarter" idx="12"/>
          </p:nvPr>
        </p:nvSpPr>
        <p:spPr/>
        <p:txBody>
          <a:bodyPr/>
          <a:lstStyle/>
          <a:p>
            <a:fld id="{5CCF8288-D3D5-4A17-A1CE-EB85B7A4D48D}" type="slidenum">
              <a:rPr lang="en-US" smtClean="0"/>
              <a:t>‹#›</a:t>
            </a:fld>
            <a:endParaRPr lang="en-US"/>
          </a:p>
        </p:txBody>
      </p:sp>
    </p:spTree>
    <p:extLst>
      <p:ext uri="{BB962C8B-B14F-4D97-AF65-F5344CB8AC3E}">
        <p14:creationId xmlns:p14="http://schemas.microsoft.com/office/powerpoint/2010/main" val="1228608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CC5D2-135C-40CE-8253-013023C99AB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6122D7E-9066-4C45-9697-52D1CB8C861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628A54-494C-4EBB-B64B-0A7B80701DAC}"/>
              </a:ext>
            </a:extLst>
          </p:cNvPr>
          <p:cNvSpPr>
            <a:spLocks noGrp="1"/>
          </p:cNvSpPr>
          <p:nvPr>
            <p:ph type="dt" sz="half" idx="10"/>
          </p:nvPr>
        </p:nvSpPr>
        <p:spPr/>
        <p:txBody>
          <a:bodyPr/>
          <a:lstStyle/>
          <a:p>
            <a:fld id="{9FF60090-0351-4FD1-A451-64A3B3910FBC}" type="datetimeFigureOut">
              <a:rPr lang="en-US" smtClean="0"/>
              <a:t>12/3/2018</a:t>
            </a:fld>
            <a:endParaRPr lang="en-US"/>
          </a:p>
        </p:txBody>
      </p:sp>
      <p:sp>
        <p:nvSpPr>
          <p:cNvPr id="5" name="Footer Placeholder 4">
            <a:extLst>
              <a:ext uri="{FF2B5EF4-FFF2-40B4-BE49-F238E27FC236}">
                <a16:creationId xmlns:a16="http://schemas.microsoft.com/office/drawing/2014/main" id="{1F8E6AFF-5582-45D5-9912-21D525CB4B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E14169-AE8A-459A-A9C8-D0AF5439B78F}"/>
              </a:ext>
            </a:extLst>
          </p:cNvPr>
          <p:cNvSpPr>
            <a:spLocks noGrp="1"/>
          </p:cNvSpPr>
          <p:nvPr>
            <p:ph type="sldNum" sz="quarter" idx="12"/>
          </p:nvPr>
        </p:nvSpPr>
        <p:spPr/>
        <p:txBody>
          <a:bodyPr/>
          <a:lstStyle/>
          <a:p>
            <a:fld id="{5CCF8288-D3D5-4A17-A1CE-EB85B7A4D48D}" type="slidenum">
              <a:rPr lang="en-US" smtClean="0"/>
              <a:t>‹#›</a:t>
            </a:fld>
            <a:endParaRPr lang="en-US"/>
          </a:p>
        </p:txBody>
      </p:sp>
    </p:spTree>
    <p:extLst>
      <p:ext uri="{BB962C8B-B14F-4D97-AF65-F5344CB8AC3E}">
        <p14:creationId xmlns:p14="http://schemas.microsoft.com/office/powerpoint/2010/main" val="4099627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BBC6BE-DDF0-4636-BDF7-E1E76267A6E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6EBA220-0179-4DA1-8926-FDB6733D4DF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E9251FC-3A28-4626-B98B-00BDE885BCD4}"/>
              </a:ext>
            </a:extLst>
          </p:cNvPr>
          <p:cNvSpPr>
            <a:spLocks noGrp="1"/>
          </p:cNvSpPr>
          <p:nvPr>
            <p:ph type="dt" sz="half" idx="10"/>
          </p:nvPr>
        </p:nvSpPr>
        <p:spPr/>
        <p:txBody>
          <a:bodyPr/>
          <a:lstStyle/>
          <a:p>
            <a:fld id="{9FF60090-0351-4FD1-A451-64A3B3910FBC}" type="datetimeFigureOut">
              <a:rPr lang="en-US" smtClean="0"/>
              <a:t>12/3/2018</a:t>
            </a:fld>
            <a:endParaRPr lang="en-US"/>
          </a:p>
        </p:txBody>
      </p:sp>
      <p:sp>
        <p:nvSpPr>
          <p:cNvPr id="5" name="Footer Placeholder 4">
            <a:extLst>
              <a:ext uri="{FF2B5EF4-FFF2-40B4-BE49-F238E27FC236}">
                <a16:creationId xmlns:a16="http://schemas.microsoft.com/office/drawing/2014/main" id="{DB0AA4DE-2C7E-411B-87C2-AE9717C5F9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0EB843-A150-4AFE-8B88-51EACEF843D8}"/>
              </a:ext>
            </a:extLst>
          </p:cNvPr>
          <p:cNvSpPr>
            <a:spLocks noGrp="1"/>
          </p:cNvSpPr>
          <p:nvPr>
            <p:ph type="sldNum" sz="quarter" idx="12"/>
          </p:nvPr>
        </p:nvSpPr>
        <p:spPr/>
        <p:txBody>
          <a:bodyPr/>
          <a:lstStyle/>
          <a:p>
            <a:fld id="{5CCF8288-D3D5-4A17-A1CE-EB85B7A4D48D}" type="slidenum">
              <a:rPr lang="en-US" smtClean="0"/>
              <a:t>‹#›</a:t>
            </a:fld>
            <a:endParaRPr lang="en-US"/>
          </a:p>
        </p:txBody>
      </p:sp>
    </p:spTree>
    <p:extLst>
      <p:ext uri="{BB962C8B-B14F-4D97-AF65-F5344CB8AC3E}">
        <p14:creationId xmlns:p14="http://schemas.microsoft.com/office/powerpoint/2010/main" val="33731071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284EEC-EDB7-432D-9A58-4FC39351A0F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D13F36-1567-45F2-8F88-C10CCBF8154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000CCE2-615A-42D7-B1CF-D56297DA8FF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788A958-99EE-4488-BD8F-BE075B29CE89}"/>
              </a:ext>
            </a:extLst>
          </p:cNvPr>
          <p:cNvSpPr>
            <a:spLocks noGrp="1"/>
          </p:cNvSpPr>
          <p:nvPr>
            <p:ph type="dt" sz="half" idx="10"/>
          </p:nvPr>
        </p:nvSpPr>
        <p:spPr/>
        <p:txBody>
          <a:bodyPr/>
          <a:lstStyle/>
          <a:p>
            <a:fld id="{9FF60090-0351-4FD1-A451-64A3B3910FBC}" type="datetimeFigureOut">
              <a:rPr lang="en-US" smtClean="0"/>
              <a:t>12/3/2018</a:t>
            </a:fld>
            <a:endParaRPr lang="en-US"/>
          </a:p>
        </p:txBody>
      </p:sp>
      <p:sp>
        <p:nvSpPr>
          <p:cNvPr id="6" name="Footer Placeholder 5">
            <a:extLst>
              <a:ext uri="{FF2B5EF4-FFF2-40B4-BE49-F238E27FC236}">
                <a16:creationId xmlns:a16="http://schemas.microsoft.com/office/drawing/2014/main" id="{775282B1-9636-45D2-ACCE-7F60CC54A31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B9E9D91-144B-4230-AFA2-79096390B30D}"/>
              </a:ext>
            </a:extLst>
          </p:cNvPr>
          <p:cNvSpPr>
            <a:spLocks noGrp="1"/>
          </p:cNvSpPr>
          <p:nvPr>
            <p:ph type="sldNum" sz="quarter" idx="12"/>
          </p:nvPr>
        </p:nvSpPr>
        <p:spPr/>
        <p:txBody>
          <a:bodyPr/>
          <a:lstStyle/>
          <a:p>
            <a:fld id="{5CCF8288-D3D5-4A17-A1CE-EB85B7A4D48D}" type="slidenum">
              <a:rPr lang="en-US" smtClean="0"/>
              <a:t>‹#›</a:t>
            </a:fld>
            <a:endParaRPr lang="en-US"/>
          </a:p>
        </p:txBody>
      </p:sp>
    </p:spTree>
    <p:extLst>
      <p:ext uri="{BB962C8B-B14F-4D97-AF65-F5344CB8AC3E}">
        <p14:creationId xmlns:p14="http://schemas.microsoft.com/office/powerpoint/2010/main" val="4036268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E8E4C8-9105-441D-B294-ABB90BB4B5C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6D012AF-89E5-4400-847F-EB3B1F12F50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3953253-54F3-4A65-BC7B-B5BCA31993B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BA17BBE-D22A-4858-AD5B-10A3C85633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E504163-C785-4F8A-B9C7-02575D9CC70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0AEE948-88D7-4184-BE1F-50192072A8CF}"/>
              </a:ext>
            </a:extLst>
          </p:cNvPr>
          <p:cNvSpPr>
            <a:spLocks noGrp="1"/>
          </p:cNvSpPr>
          <p:nvPr>
            <p:ph type="dt" sz="half" idx="10"/>
          </p:nvPr>
        </p:nvSpPr>
        <p:spPr/>
        <p:txBody>
          <a:bodyPr/>
          <a:lstStyle/>
          <a:p>
            <a:fld id="{9FF60090-0351-4FD1-A451-64A3B3910FBC}" type="datetimeFigureOut">
              <a:rPr lang="en-US" smtClean="0"/>
              <a:t>12/3/2018</a:t>
            </a:fld>
            <a:endParaRPr lang="en-US"/>
          </a:p>
        </p:txBody>
      </p:sp>
      <p:sp>
        <p:nvSpPr>
          <p:cNvPr id="8" name="Footer Placeholder 7">
            <a:extLst>
              <a:ext uri="{FF2B5EF4-FFF2-40B4-BE49-F238E27FC236}">
                <a16:creationId xmlns:a16="http://schemas.microsoft.com/office/drawing/2014/main" id="{36FB721B-1C36-4925-94F8-6A76CEAE094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A6666C8-8F74-4047-9E2C-D15397C68EB5}"/>
              </a:ext>
            </a:extLst>
          </p:cNvPr>
          <p:cNvSpPr>
            <a:spLocks noGrp="1"/>
          </p:cNvSpPr>
          <p:nvPr>
            <p:ph type="sldNum" sz="quarter" idx="12"/>
          </p:nvPr>
        </p:nvSpPr>
        <p:spPr/>
        <p:txBody>
          <a:bodyPr/>
          <a:lstStyle/>
          <a:p>
            <a:fld id="{5CCF8288-D3D5-4A17-A1CE-EB85B7A4D48D}" type="slidenum">
              <a:rPr lang="en-US" smtClean="0"/>
              <a:t>‹#›</a:t>
            </a:fld>
            <a:endParaRPr lang="en-US"/>
          </a:p>
        </p:txBody>
      </p:sp>
    </p:spTree>
    <p:extLst>
      <p:ext uri="{BB962C8B-B14F-4D97-AF65-F5344CB8AC3E}">
        <p14:creationId xmlns:p14="http://schemas.microsoft.com/office/powerpoint/2010/main" val="310275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B11D6-9DEC-4F51-B35B-516EB465579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F002770-970A-42F8-BBD4-4A6F81FE5325}"/>
              </a:ext>
            </a:extLst>
          </p:cNvPr>
          <p:cNvSpPr>
            <a:spLocks noGrp="1"/>
          </p:cNvSpPr>
          <p:nvPr>
            <p:ph type="dt" sz="half" idx="10"/>
          </p:nvPr>
        </p:nvSpPr>
        <p:spPr/>
        <p:txBody>
          <a:bodyPr/>
          <a:lstStyle/>
          <a:p>
            <a:fld id="{9FF60090-0351-4FD1-A451-64A3B3910FBC}" type="datetimeFigureOut">
              <a:rPr lang="en-US" smtClean="0"/>
              <a:t>12/3/2018</a:t>
            </a:fld>
            <a:endParaRPr lang="en-US"/>
          </a:p>
        </p:txBody>
      </p:sp>
      <p:sp>
        <p:nvSpPr>
          <p:cNvPr id="4" name="Footer Placeholder 3">
            <a:extLst>
              <a:ext uri="{FF2B5EF4-FFF2-40B4-BE49-F238E27FC236}">
                <a16:creationId xmlns:a16="http://schemas.microsoft.com/office/drawing/2014/main" id="{01960814-A267-43B5-BB49-E1C38A9AE82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0142E9C-34D5-4578-8CA7-458E19697CCC}"/>
              </a:ext>
            </a:extLst>
          </p:cNvPr>
          <p:cNvSpPr>
            <a:spLocks noGrp="1"/>
          </p:cNvSpPr>
          <p:nvPr>
            <p:ph type="sldNum" sz="quarter" idx="12"/>
          </p:nvPr>
        </p:nvSpPr>
        <p:spPr/>
        <p:txBody>
          <a:bodyPr/>
          <a:lstStyle/>
          <a:p>
            <a:fld id="{5CCF8288-D3D5-4A17-A1CE-EB85B7A4D48D}" type="slidenum">
              <a:rPr lang="en-US" smtClean="0"/>
              <a:t>‹#›</a:t>
            </a:fld>
            <a:endParaRPr lang="en-US"/>
          </a:p>
        </p:txBody>
      </p:sp>
    </p:spTree>
    <p:extLst>
      <p:ext uri="{BB962C8B-B14F-4D97-AF65-F5344CB8AC3E}">
        <p14:creationId xmlns:p14="http://schemas.microsoft.com/office/powerpoint/2010/main" val="42856456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50D5072-1CBE-43A7-8A02-3FFCE94C8DC7}"/>
              </a:ext>
            </a:extLst>
          </p:cNvPr>
          <p:cNvSpPr>
            <a:spLocks noGrp="1"/>
          </p:cNvSpPr>
          <p:nvPr>
            <p:ph type="dt" sz="half" idx="10"/>
          </p:nvPr>
        </p:nvSpPr>
        <p:spPr/>
        <p:txBody>
          <a:bodyPr/>
          <a:lstStyle/>
          <a:p>
            <a:fld id="{9FF60090-0351-4FD1-A451-64A3B3910FBC}" type="datetimeFigureOut">
              <a:rPr lang="en-US" smtClean="0"/>
              <a:t>12/3/2018</a:t>
            </a:fld>
            <a:endParaRPr lang="en-US"/>
          </a:p>
        </p:txBody>
      </p:sp>
      <p:sp>
        <p:nvSpPr>
          <p:cNvPr id="3" name="Footer Placeholder 2">
            <a:extLst>
              <a:ext uri="{FF2B5EF4-FFF2-40B4-BE49-F238E27FC236}">
                <a16:creationId xmlns:a16="http://schemas.microsoft.com/office/drawing/2014/main" id="{936E4FBB-B742-4EEE-A7F4-1AB8B378CC7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3C09011-9D25-4084-AE4C-E5F7C2467390}"/>
              </a:ext>
            </a:extLst>
          </p:cNvPr>
          <p:cNvSpPr>
            <a:spLocks noGrp="1"/>
          </p:cNvSpPr>
          <p:nvPr>
            <p:ph type="sldNum" sz="quarter" idx="12"/>
          </p:nvPr>
        </p:nvSpPr>
        <p:spPr/>
        <p:txBody>
          <a:bodyPr/>
          <a:lstStyle/>
          <a:p>
            <a:fld id="{5CCF8288-D3D5-4A17-A1CE-EB85B7A4D48D}" type="slidenum">
              <a:rPr lang="en-US" smtClean="0"/>
              <a:t>‹#›</a:t>
            </a:fld>
            <a:endParaRPr lang="en-US"/>
          </a:p>
        </p:txBody>
      </p:sp>
    </p:spTree>
    <p:extLst>
      <p:ext uri="{BB962C8B-B14F-4D97-AF65-F5344CB8AC3E}">
        <p14:creationId xmlns:p14="http://schemas.microsoft.com/office/powerpoint/2010/main" val="9716325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5D9DA-31F2-4688-9F06-EE94AE12DE6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5180845-4B9F-40EB-B4EC-A9FB4E193D0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F2BACE5-DB8F-4C25-8E51-CB5E221AA0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F32ED57-13F4-4E9E-A456-21C10598F931}"/>
              </a:ext>
            </a:extLst>
          </p:cNvPr>
          <p:cNvSpPr>
            <a:spLocks noGrp="1"/>
          </p:cNvSpPr>
          <p:nvPr>
            <p:ph type="dt" sz="half" idx="10"/>
          </p:nvPr>
        </p:nvSpPr>
        <p:spPr/>
        <p:txBody>
          <a:bodyPr/>
          <a:lstStyle/>
          <a:p>
            <a:fld id="{9FF60090-0351-4FD1-A451-64A3B3910FBC}" type="datetimeFigureOut">
              <a:rPr lang="en-US" smtClean="0"/>
              <a:t>12/3/2018</a:t>
            </a:fld>
            <a:endParaRPr lang="en-US"/>
          </a:p>
        </p:txBody>
      </p:sp>
      <p:sp>
        <p:nvSpPr>
          <p:cNvPr id="6" name="Footer Placeholder 5">
            <a:extLst>
              <a:ext uri="{FF2B5EF4-FFF2-40B4-BE49-F238E27FC236}">
                <a16:creationId xmlns:a16="http://schemas.microsoft.com/office/drawing/2014/main" id="{74D5C083-A376-406D-8151-540A342E3F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12AE04-B137-41C6-9C2B-21184BEF74E1}"/>
              </a:ext>
            </a:extLst>
          </p:cNvPr>
          <p:cNvSpPr>
            <a:spLocks noGrp="1"/>
          </p:cNvSpPr>
          <p:nvPr>
            <p:ph type="sldNum" sz="quarter" idx="12"/>
          </p:nvPr>
        </p:nvSpPr>
        <p:spPr/>
        <p:txBody>
          <a:bodyPr/>
          <a:lstStyle/>
          <a:p>
            <a:fld id="{5CCF8288-D3D5-4A17-A1CE-EB85B7A4D48D}" type="slidenum">
              <a:rPr lang="en-US" smtClean="0"/>
              <a:t>‹#›</a:t>
            </a:fld>
            <a:endParaRPr lang="en-US"/>
          </a:p>
        </p:txBody>
      </p:sp>
    </p:spTree>
    <p:extLst>
      <p:ext uri="{BB962C8B-B14F-4D97-AF65-F5344CB8AC3E}">
        <p14:creationId xmlns:p14="http://schemas.microsoft.com/office/powerpoint/2010/main" val="3466680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B53EB-7E42-4919-A562-A1295EA9EE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3BDB760-AB02-40E1-BBBF-9BA006C71F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D0281CE-45E1-4257-BC88-D713D68704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3FA9E89-5CE0-4B4B-BECC-6358C1EF1AEF}"/>
              </a:ext>
            </a:extLst>
          </p:cNvPr>
          <p:cNvSpPr>
            <a:spLocks noGrp="1"/>
          </p:cNvSpPr>
          <p:nvPr>
            <p:ph type="dt" sz="half" idx="10"/>
          </p:nvPr>
        </p:nvSpPr>
        <p:spPr/>
        <p:txBody>
          <a:bodyPr/>
          <a:lstStyle/>
          <a:p>
            <a:fld id="{9FF60090-0351-4FD1-A451-64A3B3910FBC}" type="datetimeFigureOut">
              <a:rPr lang="en-US" smtClean="0"/>
              <a:t>12/3/2018</a:t>
            </a:fld>
            <a:endParaRPr lang="en-US"/>
          </a:p>
        </p:txBody>
      </p:sp>
      <p:sp>
        <p:nvSpPr>
          <p:cNvPr id="6" name="Footer Placeholder 5">
            <a:extLst>
              <a:ext uri="{FF2B5EF4-FFF2-40B4-BE49-F238E27FC236}">
                <a16:creationId xmlns:a16="http://schemas.microsoft.com/office/drawing/2014/main" id="{81699B9B-C51D-4F4B-A6A3-18EEF7945D9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9B5F58F-699D-4995-9938-589B46B44A05}"/>
              </a:ext>
            </a:extLst>
          </p:cNvPr>
          <p:cNvSpPr>
            <a:spLocks noGrp="1"/>
          </p:cNvSpPr>
          <p:nvPr>
            <p:ph type="sldNum" sz="quarter" idx="12"/>
          </p:nvPr>
        </p:nvSpPr>
        <p:spPr/>
        <p:txBody>
          <a:bodyPr/>
          <a:lstStyle/>
          <a:p>
            <a:fld id="{5CCF8288-D3D5-4A17-A1CE-EB85B7A4D48D}" type="slidenum">
              <a:rPr lang="en-US" smtClean="0"/>
              <a:t>‹#›</a:t>
            </a:fld>
            <a:endParaRPr lang="en-US"/>
          </a:p>
        </p:txBody>
      </p:sp>
    </p:spTree>
    <p:extLst>
      <p:ext uri="{BB962C8B-B14F-4D97-AF65-F5344CB8AC3E}">
        <p14:creationId xmlns:p14="http://schemas.microsoft.com/office/powerpoint/2010/main" val="2552096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58227D1-41FD-48EA-94E4-29D6D6D6AFB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7CE7BA7-6D02-49F1-98DA-B884A154184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A67F3D-4702-4290-8FD9-7612423BDFF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F60090-0351-4FD1-A451-64A3B3910FBC}" type="datetimeFigureOut">
              <a:rPr lang="en-US" smtClean="0"/>
              <a:t>12/3/2018</a:t>
            </a:fld>
            <a:endParaRPr lang="en-US"/>
          </a:p>
        </p:txBody>
      </p:sp>
      <p:sp>
        <p:nvSpPr>
          <p:cNvPr id="5" name="Footer Placeholder 4">
            <a:extLst>
              <a:ext uri="{FF2B5EF4-FFF2-40B4-BE49-F238E27FC236}">
                <a16:creationId xmlns:a16="http://schemas.microsoft.com/office/drawing/2014/main" id="{4946F926-1B60-432D-AFC1-3392B02BD8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27F85F0-2B48-428E-808F-7E37E002558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CF8288-D3D5-4A17-A1CE-EB85B7A4D48D}" type="slidenum">
              <a:rPr lang="en-US" smtClean="0"/>
              <a:t>‹#›</a:t>
            </a:fld>
            <a:endParaRPr lang="en-US"/>
          </a:p>
        </p:txBody>
      </p:sp>
    </p:spTree>
    <p:extLst>
      <p:ext uri="{BB962C8B-B14F-4D97-AF65-F5344CB8AC3E}">
        <p14:creationId xmlns:p14="http://schemas.microsoft.com/office/powerpoint/2010/main" val="2695579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biblestudytools.com/search/?q=ro+9:11"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www.biblestudytools.com/search/?q=2ti+1:9" TargetMode="External"/><Relationship Id="rId4" Type="http://schemas.openxmlformats.org/officeDocument/2006/relationships/hyperlink" Target="https://www.biblestudytools.com/search/?q=eph+1:3,4"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2285" y="179295"/>
            <a:ext cx="11228438" cy="4727001"/>
          </a:xfrm>
          <a:solidFill>
            <a:srgbClr val="FFFFCC"/>
          </a:solidFill>
        </p:spPr>
        <p:txBody>
          <a:bodyPr>
            <a:noAutofit/>
          </a:bodyPr>
          <a:lstStyle/>
          <a:p>
            <a:r>
              <a:rPr lang="en-US" b="1" dirty="0">
                <a:solidFill>
                  <a:srgbClr val="0070C0"/>
                </a:solidFill>
                <a:latin typeface="Arial" panose="020B0604020202020204" pitchFamily="34" charset="0"/>
                <a:cs typeface="Arial" panose="020B0604020202020204" pitchFamily="34" charset="0"/>
              </a:rPr>
              <a:t>Discipleship: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An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Introduction to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Systematic Theology and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Apologetics</a:t>
            </a:r>
          </a:p>
        </p:txBody>
      </p:sp>
      <p:sp>
        <p:nvSpPr>
          <p:cNvPr id="5" name="Subtitle 4"/>
          <p:cNvSpPr>
            <a:spLocks noGrp="1"/>
          </p:cNvSpPr>
          <p:nvPr>
            <p:ph type="subTitle" idx="1"/>
          </p:nvPr>
        </p:nvSpPr>
        <p:spPr>
          <a:xfrm>
            <a:off x="481781" y="5103760"/>
            <a:ext cx="11228438" cy="1655762"/>
          </a:xfrm>
          <a:solidFill>
            <a:srgbClr val="FFFFCC"/>
          </a:solidFill>
        </p:spPr>
        <p:txBody>
          <a:bodyPr>
            <a:normAutofit/>
          </a:bodyPr>
          <a:lstStyle/>
          <a:p>
            <a:r>
              <a:rPr lang="en-US" sz="3600" dirty="0"/>
              <a:t> </a:t>
            </a:r>
            <a:r>
              <a:rPr lang="en-US" sz="3600" b="1" dirty="0">
                <a:latin typeface="Arial" panose="020B0604020202020204" pitchFamily="34" charset="0"/>
                <a:cs typeface="Arial" panose="020B0604020202020204" pitchFamily="34" charset="0"/>
              </a:rPr>
              <a:t>Protestant Reformation Doctrines of Salvation</a:t>
            </a:r>
          </a:p>
          <a:p>
            <a:r>
              <a:rPr lang="en-US" sz="2800" b="1" dirty="0">
                <a:solidFill>
                  <a:srgbClr val="0070C0"/>
                </a:solidFill>
                <a:latin typeface="Arial" panose="020B0604020202020204" pitchFamily="34" charset="0"/>
                <a:cs typeface="Arial" panose="020B0604020202020204" pitchFamily="34" charset="0"/>
              </a:rPr>
              <a:t>The Heights Church December 2, 2018</a:t>
            </a:r>
          </a:p>
        </p:txBody>
      </p:sp>
    </p:spTree>
    <p:extLst>
      <p:ext uri="{BB962C8B-B14F-4D97-AF65-F5344CB8AC3E}">
        <p14:creationId xmlns:p14="http://schemas.microsoft.com/office/powerpoint/2010/main" val="41226594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8793" y="0"/>
            <a:ext cx="11818372"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Unconditional Election - </a:t>
            </a:r>
            <a:r>
              <a:rPr lang="en-US" sz="2800" b="1" dirty="0" err="1">
                <a:solidFill>
                  <a:srgbClr val="0070C0"/>
                </a:solidFill>
                <a:latin typeface="Arial" panose="020B0604020202020204" pitchFamily="34" charset="0"/>
                <a:cs typeface="Arial" panose="020B0604020202020204" pitchFamily="34" charset="0"/>
              </a:rPr>
              <a:t>prognōsis</a:t>
            </a:r>
            <a:r>
              <a:rPr lang="en-US" sz="2800" b="1" dirty="0">
                <a:solidFill>
                  <a:srgbClr val="0070C0"/>
                </a:solidFill>
                <a:latin typeface="Arial" panose="020B0604020202020204" pitchFamily="34" charset="0"/>
                <a:cs typeface="Arial" panose="020B0604020202020204" pitchFamily="34" charset="0"/>
              </a:rPr>
              <a:t>:</a:t>
            </a:r>
            <a:r>
              <a:rPr lang="en-US" sz="2800" b="1" dirty="0">
                <a:latin typeface="Arial" panose="020B0604020202020204" pitchFamily="34" charset="0"/>
                <a:cs typeface="Arial" panose="020B0604020202020204" pitchFamily="34" charset="0"/>
              </a:rPr>
              <a:t> </a:t>
            </a:r>
            <a:endParaRPr lang="en-US" sz="2800" b="1" dirty="0">
              <a:solidFill>
                <a:srgbClr val="0070C0"/>
              </a:solidFill>
              <a:cs typeface="Arial" panose="020B0604020202020204" pitchFamily="34" charset="0"/>
            </a:endParaRPr>
          </a:p>
        </p:txBody>
      </p:sp>
      <p:sp>
        <p:nvSpPr>
          <p:cNvPr id="9" name="Content Placeholder 8"/>
          <p:cNvSpPr>
            <a:spLocks noGrp="1"/>
          </p:cNvSpPr>
          <p:nvPr>
            <p:ph idx="1"/>
          </p:nvPr>
        </p:nvSpPr>
        <p:spPr>
          <a:xfrm>
            <a:off x="148793" y="762196"/>
            <a:ext cx="11914075" cy="5925014"/>
          </a:xfrm>
          <a:solidFill>
            <a:srgbClr val="FFFFCC"/>
          </a:solidFill>
        </p:spPr>
        <p:txBody>
          <a:bodyPr>
            <a:normAutofit/>
          </a:bodyPr>
          <a:lstStyle/>
          <a:p>
            <a:pPr marL="0" indent="0">
              <a:lnSpc>
                <a:spcPct val="150000"/>
              </a:lnSpc>
              <a:buNone/>
            </a:pPr>
            <a:r>
              <a:rPr lang="en-US" dirty="0"/>
              <a:t>this Jesus, delivered up according to the definite plan and </a:t>
            </a:r>
            <a:r>
              <a:rPr lang="en-US" dirty="0">
                <a:solidFill>
                  <a:srgbClr val="FF0000"/>
                </a:solidFill>
              </a:rPr>
              <a:t>foreknowledge</a:t>
            </a:r>
            <a:r>
              <a:rPr lang="en-US" dirty="0"/>
              <a:t> of God, you crucified and killed by the hands of lawless men. Acts 2:23</a:t>
            </a:r>
          </a:p>
          <a:p>
            <a:pPr marL="0" indent="0">
              <a:lnSpc>
                <a:spcPct val="150000"/>
              </a:lnSpc>
              <a:buNone/>
            </a:pPr>
            <a:r>
              <a:rPr lang="en-US" dirty="0"/>
              <a:t>Peter, an apostle of Jesus Christ, To those who are </a:t>
            </a:r>
            <a:r>
              <a:rPr lang="en-US" i="1" dirty="0">
                <a:solidFill>
                  <a:srgbClr val="FF0000"/>
                </a:solidFill>
              </a:rPr>
              <a:t>elect</a:t>
            </a:r>
            <a:r>
              <a:rPr lang="en-US" dirty="0"/>
              <a:t> exiles of the dispersion in Pontus, Galatia, Cappadocia, Asia, and Bithynia,  according to the </a:t>
            </a:r>
            <a:r>
              <a:rPr lang="en-US" dirty="0">
                <a:solidFill>
                  <a:srgbClr val="FF0000"/>
                </a:solidFill>
              </a:rPr>
              <a:t>foreknowledge</a:t>
            </a:r>
            <a:r>
              <a:rPr lang="en-US" dirty="0"/>
              <a:t> of God the Father, in the sanctification of the Spirit, for obedience to Jesus Christ and for sprinkling with his blood: May grace and peace be multiplied to you. </a:t>
            </a:r>
          </a:p>
          <a:p>
            <a:pPr marL="0" indent="0">
              <a:lnSpc>
                <a:spcPct val="150000"/>
              </a:lnSpc>
              <a:buNone/>
            </a:pPr>
            <a:r>
              <a:rPr lang="en-US" dirty="0"/>
              <a:t>(1 Peter 1:1-2)</a:t>
            </a:r>
            <a:endParaRPr lang="en-US"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4027935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8793" y="0"/>
            <a:ext cx="11818372"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Unconditional Election </a:t>
            </a:r>
            <a:r>
              <a:rPr lang="en-US" sz="2800" b="1">
                <a:solidFill>
                  <a:srgbClr val="0070C0"/>
                </a:solidFill>
                <a:latin typeface="Arial" panose="020B0604020202020204" pitchFamily="34" charset="0"/>
                <a:cs typeface="Arial" panose="020B0604020202020204" pitchFamily="34" charset="0"/>
              </a:rPr>
              <a:t>- Foreknowledge</a:t>
            </a:r>
            <a:endParaRPr lang="en-US" sz="2800" b="1" dirty="0">
              <a:solidFill>
                <a:srgbClr val="0070C0"/>
              </a:solidFill>
              <a:cs typeface="Arial" panose="020B0604020202020204" pitchFamily="34" charset="0"/>
            </a:endParaRPr>
          </a:p>
        </p:txBody>
      </p:sp>
      <p:sp>
        <p:nvSpPr>
          <p:cNvPr id="9" name="Content Placeholder 8"/>
          <p:cNvSpPr>
            <a:spLocks noGrp="1"/>
          </p:cNvSpPr>
          <p:nvPr>
            <p:ph idx="1"/>
          </p:nvPr>
        </p:nvSpPr>
        <p:spPr>
          <a:xfrm>
            <a:off x="148793" y="762196"/>
            <a:ext cx="11914075" cy="5925014"/>
          </a:xfrm>
          <a:solidFill>
            <a:srgbClr val="FFFFCC"/>
          </a:solidFill>
        </p:spPr>
        <p:txBody>
          <a:bodyPr>
            <a:normAutofit/>
          </a:bodyPr>
          <a:lstStyle/>
          <a:p>
            <a:r>
              <a:rPr lang="en-US" dirty="0"/>
              <a:t> </a:t>
            </a:r>
            <a:r>
              <a:rPr lang="en-US" dirty="0">
                <a:solidFill>
                  <a:srgbClr val="0070C0"/>
                </a:solidFill>
              </a:rPr>
              <a:t>If </a:t>
            </a:r>
            <a:r>
              <a:rPr lang="en-US" dirty="0" err="1">
                <a:solidFill>
                  <a:srgbClr val="0070C0"/>
                </a:solidFill>
                <a:latin typeface="Arial" panose="020B0604020202020204" pitchFamily="34" charset="0"/>
                <a:cs typeface="Arial" panose="020B0604020202020204" pitchFamily="34" charset="0"/>
              </a:rPr>
              <a:t>proginōskō</a:t>
            </a:r>
            <a:r>
              <a:rPr lang="en-US" dirty="0">
                <a:solidFill>
                  <a:srgbClr val="0070C0"/>
                </a:solidFill>
                <a:latin typeface="Arial" panose="020B0604020202020204" pitchFamily="34" charset="0"/>
                <a:cs typeface="Arial" panose="020B0604020202020204" pitchFamily="34" charset="0"/>
              </a:rPr>
              <a:t> and </a:t>
            </a:r>
            <a:r>
              <a:rPr lang="en-US" dirty="0" err="1">
                <a:solidFill>
                  <a:srgbClr val="0070C0"/>
                </a:solidFill>
                <a:latin typeface="Arial" panose="020B0604020202020204" pitchFamily="34" charset="0"/>
                <a:cs typeface="Arial" panose="020B0604020202020204" pitchFamily="34" charset="0"/>
              </a:rPr>
              <a:t>prognōsis</a:t>
            </a:r>
            <a:r>
              <a:rPr lang="en-US" b="1" dirty="0">
                <a:solidFill>
                  <a:srgbClr val="0070C0"/>
                </a:solidFill>
                <a:latin typeface="Arial" panose="020B0604020202020204" pitchFamily="34" charset="0"/>
                <a:cs typeface="Arial" panose="020B0604020202020204" pitchFamily="34" charset="0"/>
              </a:rPr>
              <a:t> </a:t>
            </a:r>
            <a:r>
              <a:rPr lang="en-US" dirty="0">
                <a:solidFill>
                  <a:srgbClr val="0070C0"/>
                </a:solidFill>
              </a:rPr>
              <a:t>meant only prescience/omniscience then many passages of Scripture would be contradicted such as:</a:t>
            </a:r>
            <a:endParaRPr lang="en-US" dirty="0"/>
          </a:p>
          <a:p>
            <a:r>
              <a:rPr lang="en-US" dirty="0"/>
              <a:t>though they were not yet born and had done nothing either good or bad--in order that God's purpose of election might continue, not because of works but because of him who calls- (</a:t>
            </a:r>
            <a:r>
              <a:rPr lang="en-US" dirty="0">
                <a:hlinkClick r:id="rId3"/>
              </a:rPr>
              <a:t>Romans 9:11</a:t>
            </a:r>
            <a:r>
              <a:rPr lang="en-US" dirty="0"/>
              <a:t>;</a:t>
            </a:r>
          </a:p>
          <a:p>
            <a:r>
              <a:rPr lang="en-US" dirty="0"/>
              <a:t>Blessed be the God and Father of our Lord Jesus Christ, who has blessed us in Christ with every spiritual blessing in the heavenly places, </a:t>
            </a:r>
            <a:r>
              <a:rPr lang="en-US" b="1" dirty="0"/>
              <a:t>4</a:t>
            </a:r>
            <a:r>
              <a:rPr lang="en-US" dirty="0"/>
              <a:t> even as he chose us in him before the foundation of the world, that we should be holy and blameless before him. In love </a:t>
            </a:r>
            <a:r>
              <a:rPr lang="en-US" dirty="0">
                <a:hlinkClick r:id="rId4"/>
              </a:rPr>
              <a:t>Ephesians 1:3,4</a:t>
            </a:r>
            <a:r>
              <a:rPr lang="en-US" dirty="0"/>
              <a:t>; </a:t>
            </a:r>
          </a:p>
          <a:p>
            <a:r>
              <a:rPr lang="en-US" dirty="0"/>
              <a:t>who saved us and called us to a holy calling, not because of our works but because of his own purpose and grace, which he gave us in Christ Jesus before the ages began, </a:t>
            </a:r>
            <a:r>
              <a:rPr lang="en-US" dirty="0">
                <a:hlinkClick r:id="rId5"/>
              </a:rPr>
              <a:t>2 Timothy 1:9</a:t>
            </a:r>
            <a:r>
              <a:rPr lang="en-US" dirty="0"/>
              <a:t>); </a:t>
            </a:r>
            <a:endParaRPr lang="en-US" sz="3200"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4126190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Review– Five Articles/ Canons of Dort</a:t>
            </a:r>
          </a:p>
        </p:txBody>
      </p:sp>
      <p:graphicFrame>
        <p:nvGraphicFramePr>
          <p:cNvPr id="3" name="Content Placeholder 2">
            <a:extLst>
              <a:ext uri="{FF2B5EF4-FFF2-40B4-BE49-F238E27FC236}">
                <a16:creationId xmlns:a16="http://schemas.microsoft.com/office/drawing/2014/main" id="{11404084-ADF8-4CD9-BC68-13C39FEA7ACC}"/>
              </a:ext>
            </a:extLst>
          </p:cNvPr>
          <p:cNvGraphicFramePr>
            <a:graphicFrameLocks noGrp="1"/>
          </p:cNvGraphicFramePr>
          <p:nvPr>
            <p:ph idx="1"/>
            <p:extLst/>
          </p:nvPr>
        </p:nvGraphicFramePr>
        <p:xfrm>
          <a:off x="153456" y="733476"/>
          <a:ext cx="11784544" cy="3108960"/>
        </p:xfrm>
        <a:graphic>
          <a:graphicData uri="http://schemas.openxmlformats.org/drawingml/2006/table">
            <a:tbl>
              <a:tblPr firstRow="1" bandRow="1">
                <a:tableStyleId>{5C22544A-7EE6-4342-B048-85BDC9FD1C3A}</a:tableStyleId>
              </a:tblPr>
              <a:tblGrid>
                <a:gridCol w="5392166">
                  <a:extLst>
                    <a:ext uri="{9D8B030D-6E8A-4147-A177-3AD203B41FA5}">
                      <a16:colId xmlns:a16="http://schemas.microsoft.com/office/drawing/2014/main" val="3197696829"/>
                    </a:ext>
                  </a:extLst>
                </a:gridCol>
                <a:gridCol w="6392378">
                  <a:extLst>
                    <a:ext uri="{9D8B030D-6E8A-4147-A177-3AD203B41FA5}">
                      <a16:colId xmlns:a16="http://schemas.microsoft.com/office/drawing/2014/main" val="2006731203"/>
                    </a:ext>
                  </a:extLst>
                </a:gridCol>
              </a:tblGrid>
              <a:tr h="370840">
                <a:tc>
                  <a:txBody>
                    <a:bodyPr/>
                    <a:lstStyle/>
                    <a:p>
                      <a:r>
                        <a:rPr lang="en-US" sz="2800" dirty="0">
                          <a:solidFill>
                            <a:schemeClr val="tx1"/>
                          </a:solidFill>
                        </a:rPr>
                        <a:t>Five Articles of the Remonstrance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800" dirty="0">
                          <a:solidFill>
                            <a:schemeClr val="tx1"/>
                          </a:solidFill>
                        </a:rPr>
                        <a:t>Canons of Dort </a:t>
                      </a:r>
                      <a:r>
                        <a:rPr lang="en-US" sz="2800" b="0" dirty="0">
                          <a:solidFill>
                            <a:schemeClr val="tx1"/>
                          </a:solidFill>
                        </a:rPr>
                        <a:t>(“Five Points of Calvinism”)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040779073"/>
                  </a:ext>
                </a:extLst>
              </a:tr>
              <a:tr h="370840">
                <a:tc>
                  <a:txBody>
                    <a:bodyPr/>
                    <a:lstStyle/>
                    <a:p>
                      <a:r>
                        <a:rPr lang="en-US" sz="2800" dirty="0"/>
                        <a:t>1. Conditional Election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marL="0" indent="0">
                        <a:buNone/>
                      </a:pPr>
                      <a:r>
                        <a:rPr lang="en-US" sz="2800" b="0" dirty="0"/>
                        <a:t>1. U</a:t>
                      </a:r>
                      <a:r>
                        <a:rPr lang="en-US" sz="2800" dirty="0"/>
                        <a:t>nconditional Election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133797011"/>
                  </a:ext>
                </a:extLst>
              </a:tr>
              <a:tr h="370840">
                <a:tc>
                  <a:txBody>
                    <a:bodyPr/>
                    <a:lstStyle/>
                    <a:p>
                      <a:r>
                        <a:rPr lang="en-US" sz="2800" dirty="0"/>
                        <a:t>2. General Atonement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800" dirty="0"/>
                        <a:t>2. </a:t>
                      </a:r>
                      <a:r>
                        <a:rPr lang="en-US" sz="2800" b="0" dirty="0"/>
                        <a:t>L</a:t>
                      </a:r>
                      <a:r>
                        <a:rPr lang="en-US" sz="2800" dirty="0"/>
                        <a:t>imited Atonement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695437715"/>
                  </a:ext>
                </a:extLst>
              </a:tr>
              <a:tr h="370840">
                <a:tc>
                  <a:txBody>
                    <a:bodyPr/>
                    <a:lstStyle/>
                    <a:p>
                      <a:r>
                        <a:rPr lang="en-US" sz="2800" dirty="0"/>
                        <a:t>3. Free Will (</a:t>
                      </a:r>
                      <a:r>
                        <a:rPr lang="en-US" sz="2800" i="1" dirty="0"/>
                        <a:t>Depravity</a:t>
                      </a:r>
                      <a:r>
                        <a:rPr lang="en-US" sz="2800"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800" dirty="0"/>
                        <a:t>3. </a:t>
                      </a:r>
                      <a:r>
                        <a:rPr lang="en-US" sz="2800" b="0" dirty="0"/>
                        <a:t>T</a:t>
                      </a:r>
                      <a:r>
                        <a:rPr lang="en-US" sz="2800" dirty="0"/>
                        <a:t>otal Depravity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303195336"/>
                  </a:ext>
                </a:extLst>
              </a:tr>
              <a:tr h="370840">
                <a:tc>
                  <a:txBody>
                    <a:bodyPr/>
                    <a:lstStyle/>
                    <a:p>
                      <a:r>
                        <a:rPr lang="en-US" sz="2800" dirty="0"/>
                        <a:t>4. Resistible/Prevenient Grace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800" dirty="0"/>
                        <a:t>4. </a:t>
                      </a:r>
                      <a:r>
                        <a:rPr lang="en-US" sz="2800" b="0" dirty="0"/>
                        <a:t>I</a:t>
                      </a:r>
                      <a:r>
                        <a:rPr lang="en-US" sz="2800" dirty="0"/>
                        <a:t>rresistible Grace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982202300"/>
                  </a:ext>
                </a:extLst>
              </a:tr>
              <a:tr h="370840">
                <a:tc>
                  <a:txBody>
                    <a:bodyPr/>
                    <a:lstStyle/>
                    <a:p>
                      <a:r>
                        <a:rPr lang="en-US" sz="2800" dirty="0"/>
                        <a:t>5. Conditional Preservation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800" b="0" dirty="0"/>
                        <a:t>5</a:t>
                      </a:r>
                      <a:r>
                        <a:rPr lang="en-US" sz="2800" b="1" dirty="0"/>
                        <a:t>. </a:t>
                      </a:r>
                      <a:r>
                        <a:rPr lang="en-US" sz="2800" b="0" dirty="0"/>
                        <a:t>P</a:t>
                      </a:r>
                      <a:r>
                        <a:rPr lang="en-US" sz="2800" dirty="0"/>
                        <a:t>erseverance of the Saints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053808269"/>
                  </a:ext>
                </a:extLst>
              </a:tr>
            </a:tbl>
          </a:graphicData>
        </a:graphic>
      </p:graphicFrame>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468862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812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the essential differences </a:t>
            </a: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graphicFrame>
        <p:nvGraphicFramePr>
          <p:cNvPr id="6" name="Table 5">
            <a:extLst>
              <a:ext uri="{FF2B5EF4-FFF2-40B4-BE49-F238E27FC236}">
                <a16:creationId xmlns:a16="http://schemas.microsoft.com/office/drawing/2014/main" id="{3A2DD08E-0571-4847-A670-70F980A2DFE0}"/>
              </a:ext>
            </a:extLst>
          </p:cNvPr>
          <p:cNvGraphicFramePr>
            <a:graphicFrameLocks noGrp="1"/>
          </p:cNvGraphicFramePr>
          <p:nvPr>
            <p:extLst/>
          </p:nvPr>
        </p:nvGraphicFramePr>
        <p:xfrm>
          <a:off x="142239" y="719666"/>
          <a:ext cx="11853116" cy="6035040"/>
        </p:xfrm>
        <a:graphic>
          <a:graphicData uri="http://schemas.openxmlformats.org/drawingml/2006/table">
            <a:tbl>
              <a:tblPr firstRow="1" bandRow="1">
                <a:tableStyleId>{5C22544A-7EE6-4342-B048-85BDC9FD1C3A}</a:tableStyleId>
              </a:tblPr>
              <a:tblGrid>
                <a:gridCol w="2001193">
                  <a:extLst>
                    <a:ext uri="{9D8B030D-6E8A-4147-A177-3AD203B41FA5}">
                      <a16:colId xmlns:a16="http://schemas.microsoft.com/office/drawing/2014/main" val="3835738432"/>
                    </a:ext>
                  </a:extLst>
                </a:gridCol>
                <a:gridCol w="5555226">
                  <a:extLst>
                    <a:ext uri="{9D8B030D-6E8A-4147-A177-3AD203B41FA5}">
                      <a16:colId xmlns:a16="http://schemas.microsoft.com/office/drawing/2014/main" val="4039246529"/>
                    </a:ext>
                  </a:extLst>
                </a:gridCol>
                <a:gridCol w="4296697">
                  <a:extLst>
                    <a:ext uri="{9D8B030D-6E8A-4147-A177-3AD203B41FA5}">
                      <a16:colId xmlns:a16="http://schemas.microsoft.com/office/drawing/2014/main" val="2383582761"/>
                    </a:ext>
                  </a:extLst>
                </a:gridCol>
              </a:tblGrid>
              <a:tr h="370840">
                <a:tc>
                  <a:txBody>
                    <a:bodyPr/>
                    <a:lstStyle/>
                    <a:p>
                      <a:r>
                        <a:rPr lang="en-US" sz="2400" dirty="0">
                          <a:solidFill>
                            <a:schemeClr val="tx1"/>
                          </a:solidFill>
                        </a:rPr>
                        <a:t>Five Points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400" dirty="0">
                          <a:solidFill>
                            <a:schemeClr val="tx1"/>
                          </a:solidFill>
                        </a:rPr>
                        <a:t>Calvinists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err="1">
                          <a:solidFill>
                            <a:schemeClr val="tx1"/>
                          </a:solidFill>
                        </a:rPr>
                        <a:t>Arminians</a:t>
                      </a:r>
                      <a:endParaRPr lang="en-US"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936601440"/>
                  </a:ext>
                </a:extLst>
              </a:tr>
              <a:tr h="370840">
                <a:tc>
                  <a:txBody>
                    <a:bodyPr/>
                    <a:lstStyle/>
                    <a:p>
                      <a:r>
                        <a:rPr lang="en-US" sz="2400" dirty="0">
                          <a:solidFill>
                            <a:schemeClr val="tx1"/>
                          </a:solidFill>
                        </a:rPr>
                        <a:t>Total Depravity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400" dirty="0">
                          <a:solidFill>
                            <a:schemeClr val="tx1"/>
                          </a:solidFill>
                        </a:rPr>
                        <a:t>Free Will was lost in the Fall.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400" dirty="0">
                          <a:solidFill>
                            <a:schemeClr val="tx1"/>
                          </a:solidFill>
                        </a:rPr>
                        <a:t>Every natural born person was corrupted by the Fall but Free Will was not lost in the Fall.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626148208"/>
                  </a:ext>
                </a:extLst>
              </a:tr>
              <a:tr h="370840">
                <a:tc>
                  <a:txBody>
                    <a:bodyPr/>
                    <a:lstStyle/>
                    <a:p>
                      <a:r>
                        <a:rPr lang="en-US" sz="2400" dirty="0">
                          <a:solidFill>
                            <a:schemeClr val="tx1"/>
                          </a:solidFill>
                        </a:rPr>
                        <a:t>Unconditional Election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400" dirty="0">
                          <a:solidFill>
                            <a:schemeClr val="tx1"/>
                          </a:solidFill>
                        </a:rPr>
                        <a:t>God elects a remnant of  people based on his love/grace/mercy and not based on  the merits of each individual elect person.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400" dirty="0">
                          <a:solidFill>
                            <a:schemeClr val="tx1"/>
                          </a:solidFill>
                        </a:rPr>
                        <a:t>God elects those he omnisciently  foresaw would come to faith by their own Free Will.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337771133"/>
                  </a:ext>
                </a:extLst>
              </a:tr>
              <a:tr h="370840">
                <a:tc>
                  <a:txBody>
                    <a:bodyPr/>
                    <a:lstStyle/>
                    <a:p>
                      <a:r>
                        <a:rPr lang="en-US" sz="2400" dirty="0">
                          <a:solidFill>
                            <a:schemeClr val="tx1"/>
                          </a:solidFill>
                        </a:rPr>
                        <a:t>Limited Atonement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400" dirty="0">
                          <a:solidFill>
                            <a:schemeClr val="tx1"/>
                          </a:solidFill>
                        </a:rPr>
                        <a:t>Christ’s atonement was only for the elect.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400" dirty="0">
                          <a:solidFill>
                            <a:schemeClr val="tx1"/>
                          </a:solidFill>
                        </a:rPr>
                        <a:t>Christ’s atonement was for every person.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270051082"/>
                  </a:ext>
                </a:extLst>
              </a:tr>
              <a:tr h="370840">
                <a:tc>
                  <a:txBody>
                    <a:bodyPr/>
                    <a:lstStyle/>
                    <a:p>
                      <a:r>
                        <a:rPr lang="en-US" sz="2400" dirty="0">
                          <a:solidFill>
                            <a:schemeClr val="tx1"/>
                          </a:solidFill>
                        </a:rPr>
                        <a:t>Irresistible Grace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400" dirty="0">
                          <a:solidFill>
                            <a:schemeClr val="tx1"/>
                          </a:solidFill>
                        </a:rPr>
                        <a:t>The Holy Spirit changes the heart of the elect so that it is impossible for them to not believe in Christ.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400" dirty="0">
                          <a:solidFill>
                            <a:schemeClr val="tx1"/>
                          </a:solidFill>
                        </a:rPr>
                        <a:t>The Holy Spirit tries to woo every person to believe in Christ but leaves the final choice up to each person’s Free Will.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6578701"/>
                  </a:ext>
                </a:extLst>
              </a:tr>
              <a:tr h="370840">
                <a:tc>
                  <a:txBody>
                    <a:bodyPr/>
                    <a:lstStyle/>
                    <a:p>
                      <a:r>
                        <a:rPr lang="en-US" sz="2400" dirty="0">
                          <a:solidFill>
                            <a:schemeClr val="tx1"/>
                          </a:solidFill>
                        </a:rPr>
                        <a:t>Perseverance of the Saints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400" dirty="0">
                          <a:solidFill>
                            <a:schemeClr val="tx1"/>
                          </a:solidFill>
                        </a:rPr>
                        <a:t>The elect cannot lose their salvation.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400" dirty="0">
                          <a:solidFill>
                            <a:schemeClr val="tx1"/>
                          </a:solidFill>
                        </a:rPr>
                        <a:t>A true believer can lose their salvation because of Free Will.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34167847"/>
                  </a:ext>
                </a:extLst>
              </a:tr>
            </a:tbl>
          </a:graphicData>
        </a:graphic>
      </p:graphicFrame>
    </p:spTree>
    <p:extLst>
      <p:ext uri="{BB962C8B-B14F-4D97-AF65-F5344CB8AC3E}">
        <p14:creationId xmlns:p14="http://schemas.microsoft.com/office/powerpoint/2010/main" val="7069806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8793" y="0"/>
            <a:ext cx="11818372"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Unconditional Election - The Elect (Review)</a:t>
            </a:r>
            <a:endParaRPr lang="en-US" sz="2800" b="1" dirty="0">
              <a:solidFill>
                <a:srgbClr val="0070C0"/>
              </a:solidFill>
              <a:cs typeface="Arial" panose="020B0604020202020204" pitchFamily="34" charset="0"/>
            </a:endParaRPr>
          </a:p>
        </p:txBody>
      </p:sp>
      <p:sp>
        <p:nvSpPr>
          <p:cNvPr id="9" name="Content Placeholder 8"/>
          <p:cNvSpPr>
            <a:spLocks noGrp="1"/>
          </p:cNvSpPr>
          <p:nvPr>
            <p:ph idx="1"/>
          </p:nvPr>
        </p:nvSpPr>
        <p:spPr>
          <a:xfrm>
            <a:off x="148793" y="762196"/>
            <a:ext cx="11914075" cy="5925014"/>
          </a:xfrm>
          <a:solidFill>
            <a:srgbClr val="FFFFCC"/>
          </a:solidFill>
        </p:spPr>
        <p:txBody>
          <a:bodyPr>
            <a:normAutofit/>
          </a:bodyPr>
          <a:lstStyle/>
          <a:p>
            <a:pPr marL="0" indent="0">
              <a:lnSpc>
                <a:spcPct val="150000"/>
              </a:lnSpc>
              <a:buNone/>
            </a:pPr>
            <a:r>
              <a:rPr lang="en-US" dirty="0">
                <a:cs typeface="Arial" panose="020B0604020202020204" pitchFamily="34" charset="0"/>
              </a:rPr>
              <a:t>From now on Christians (meaning “true Christians”) will usually be referred to as the </a:t>
            </a:r>
            <a:r>
              <a:rPr lang="en-US" b="1" i="1" dirty="0">
                <a:cs typeface="Arial" panose="020B0604020202020204" pitchFamily="34" charset="0"/>
              </a:rPr>
              <a:t>elect.</a:t>
            </a:r>
            <a:r>
              <a:rPr lang="en-US" dirty="0">
                <a:cs typeface="Arial" panose="020B0604020202020204" pitchFamily="34" charset="0"/>
              </a:rPr>
              <a:t> Technically the term elect includes: </a:t>
            </a:r>
          </a:p>
          <a:p>
            <a:pPr marL="514350" indent="-514350">
              <a:lnSpc>
                <a:spcPct val="150000"/>
              </a:lnSpc>
              <a:buFont typeface="+mj-lt"/>
              <a:buAutoNum type="arabicPeriod"/>
            </a:pPr>
            <a:r>
              <a:rPr lang="en-US" dirty="0">
                <a:cs typeface="Arial" panose="020B0604020202020204" pitchFamily="34" charset="0"/>
              </a:rPr>
              <a:t>all the OT Saints, all who have died as believers,</a:t>
            </a:r>
          </a:p>
          <a:p>
            <a:pPr marL="514350" indent="-514350">
              <a:lnSpc>
                <a:spcPct val="150000"/>
              </a:lnSpc>
              <a:buFont typeface="+mj-lt"/>
              <a:buAutoNum type="arabicPeriod"/>
            </a:pPr>
            <a:r>
              <a:rPr lang="en-US" dirty="0">
                <a:cs typeface="Arial" panose="020B0604020202020204" pitchFamily="34" charset="0"/>
              </a:rPr>
              <a:t>all deceased “true Christians” </a:t>
            </a:r>
          </a:p>
          <a:p>
            <a:pPr marL="514350" indent="-514350">
              <a:lnSpc>
                <a:spcPct val="150000"/>
              </a:lnSpc>
              <a:buFont typeface="+mj-lt"/>
              <a:buAutoNum type="arabicPeriod"/>
            </a:pPr>
            <a:r>
              <a:rPr lang="en-US" dirty="0">
                <a:cs typeface="Arial" panose="020B0604020202020204" pitchFamily="34" charset="0"/>
              </a:rPr>
              <a:t>all living “true Christians” </a:t>
            </a:r>
          </a:p>
          <a:p>
            <a:pPr marL="514350" indent="-514350">
              <a:lnSpc>
                <a:spcPct val="150000"/>
              </a:lnSpc>
              <a:buFont typeface="+mj-lt"/>
              <a:buAutoNum type="arabicPeriod"/>
            </a:pPr>
            <a:r>
              <a:rPr lang="en-US" dirty="0">
                <a:cs typeface="Arial" panose="020B0604020202020204" pitchFamily="34" charset="0"/>
              </a:rPr>
              <a:t>all living people who currently are not “true Christians” but will be “Born again” before their death </a:t>
            </a:r>
          </a:p>
          <a:p>
            <a:pPr marL="514350" indent="-514350">
              <a:lnSpc>
                <a:spcPct val="150000"/>
              </a:lnSpc>
              <a:buFont typeface="+mj-lt"/>
              <a:buAutoNum type="arabicPeriod"/>
            </a:pPr>
            <a:r>
              <a:rPr lang="en-US" dirty="0">
                <a:cs typeface="Arial" panose="020B0604020202020204" pitchFamily="34" charset="0"/>
              </a:rPr>
              <a:t>all the unborn people who will become “true Christians” in their lifetimes.</a:t>
            </a:r>
          </a:p>
          <a:p>
            <a:pPr marL="0" indent="0">
              <a:buNone/>
            </a:pPr>
            <a:endParaRPr lang="en-US" sz="3200"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05860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8793" y="0"/>
            <a:ext cx="11818372"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Unconditional Election - Foreknowledge</a:t>
            </a:r>
            <a:endParaRPr lang="en-US" sz="2800" b="1" dirty="0">
              <a:solidFill>
                <a:srgbClr val="0070C0"/>
              </a:solidFill>
              <a:cs typeface="Arial" panose="020B0604020202020204" pitchFamily="34" charset="0"/>
            </a:endParaRPr>
          </a:p>
        </p:txBody>
      </p:sp>
      <p:sp>
        <p:nvSpPr>
          <p:cNvPr id="9" name="Content Placeholder 8"/>
          <p:cNvSpPr>
            <a:spLocks noGrp="1"/>
          </p:cNvSpPr>
          <p:nvPr>
            <p:ph idx="1"/>
          </p:nvPr>
        </p:nvSpPr>
        <p:spPr>
          <a:xfrm>
            <a:off x="148793" y="762196"/>
            <a:ext cx="11914075" cy="5925014"/>
          </a:xfrm>
          <a:solidFill>
            <a:srgbClr val="FFFFCC"/>
          </a:solidFill>
        </p:spPr>
        <p:txBody>
          <a:bodyPr>
            <a:normAutofit/>
          </a:bodyPr>
          <a:lstStyle/>
          <a:p>
            <a:r>
              <a:rPr lang="en-US" dirty="0"/>
              <a:t>In English "foreknowledge" is used in two ways: </a:t>
            </a:r>
          </a:p>
          <a:p>
            <a:pPr marL="514350" indent="-514350">
              <a:lnSpc>
                <a:spcPct val="150000"/>
              </a:lnSpc>
              <a:buFont typeface="+mj-lt"/>
              <a:buAutoNum type="arabicPeriod"/>
            </a:pPr>
            <a:r>
              <a:rPr lang="en-US" dirty="0"/>
              <a:t>It is a term used in theology to denote the prescience or foresight of God (omniscience), that is, His knowledge of the entire course of events which are future from the human point of view; </a:t>
            </a:r>
          </a:p>
          <a:p>
            <a:pPr marL="514350" indent="-514350">
              <a:lnSpc>
                <a:spcPct val="150000"/>
              </a:lnSpc>
              <a:buFont typeface="+mj-lt"/>
              <a:buAutoNum type="arabicPeriod"/>
            </a:pPr>
            <a:r>
              <a:rPr lang="en-US" dirty="0"/>
              <a:t>It is also used to translate two Greek words:</a:t>
            </a:r>
            <a:r>
              <a:rPr lang="en-US" dirty="0">
                <a:solidFill>
                  <a:srgbClr val="0070C0"/>
                </a:solidFill>
                <a:latin typeface="Arial" panose="020B0604020202020204" pitchFamily="34" charset="0"/>
                <a:cs typeface="Arial" panose="020B0604020202020204" pitchFamily="34" charset="0"/>
              </a:rPr>
              <a:t> </a:t>
            </a:r>
          </a:p>
          <a:p>
            <a:pPr lvl="1">
              <a:lnSpc>
                <a:spcPct val="150000"/>
              </a:lnSpc>
            </a:pPr>
            <a:r>
              <a:rPr lang="en-US" dirty="0" err="1">
                <a:solidFill>
                  <a:srgbClr val="0070C0"/>
                </a:solidFill>
                <a:latin typeface="Arial" panose="020B0604020202020204" pitchFamily="34" charset="0"/>
                <a:cs typeface="Arial" panose="020B0604020202020204" pitchFamily="34" charset="0"/>
              </a:rPr>
              <a:t>proginōskō</a:t>
            </a:r>
            <a:r>
              <a:rPr lang="en-US" dirty="0">
                <a:solidFill>
                  <a:srgbClr val="0070C0"/>
                </a:solidFill>
                <a:latin typeface="Arial" panose="020B0604020202020204" pitchFamily="34" charset="0"/>
                <a:cs typeface="Arial" panose="020B0604020202020204" pitchFamily="34" charset="0"/>
              </a:rPr>
              <a:t>:</a:t>
            </a:r>
            <a:r>
              <a:rPr lang="en-US" dirty="0"/>
              <a:t>  </a:t>
            </a:r>
            <a:r>
              <a:rPr lang="en-US" dirty="0">
                <a:solidFill>
                  <a:srgbClr val="0070C0"/>
                </a:solidFill>
                <a:latin typeface="Arial" panose="020B0604020202020204" pitchFamily="34" charset="0"/>
                <a:cs typeface="Arial" panose="020B0604020202020204" pitchFamily="34" charset="0"/>
              </a:rPr>
              <a:t>Romans 8:29, 11:2; 1 Peter 1:20 </a:t>
            </a:r>
            <a:endParaRPr lang="en-US" dirty="0"/>
          </a:p>
          <a:p>
            <a:pPr lvl="1">
              <a:lnSpc>
                <a:spcPct val="150000"/>
              </a:lnSpc>
            </a:pPr>
            <a:r>
              <a:rPr lang="en-US" dirty="0"/>
              <a:t> </a:t>
            </a:r>
            <a:r>
              <a:rPr lang="en-US" dirty="0">
                <a:solidFill>
                  <a:srgbClr val="0070C0"/>
                </a:solidFill>
                <a:latin typeface="Arial" panose="020B0604020202020204" pitchFamily="34" charset="0"/>
                <a:cs typeface="Arial" panose="020B0604020202020204" pitchFamily="34" charset="0"/>
              </a:rPr>
              <a:t>prognosis:</a:t>
            </a:r>
            <a:r>
              <a:rPr lang="en-US" dirty="0"/>
              <a:t> </a:t>
            </a:r>
            <a:r>
              <a:rPr lang="en-US" dirty="0">
                <a:solidFill>
                  <a:srgbClr val="0070C0"/>
                </a:solidFill>
                <a:latin typeface="Arial" panose="020B0604020202020204" pitchFamily="34" charset="0"/>
                <a:cs typeface="Arial" panose="020B0604020202020204" pitchFamily="34" charset="0"/>
              </a:rPr>
              <a:t>Acts 2:23 1 Peter 1:2 </a:t>
            </a:r>
          </a:p>
          <a:p>
            <a:pPr lvl="1">
              <a:lnSpc>
                <a:spcPct val="150000"/>
              </a:lnSpc>
            </a:pPr>
            <a:r>
              <a:rPr lang="en-US" sz="2800" dirty="0"/>
              <a:t>These words approach closely the idea of fore- ordination.</a:t>
            </a:r>
            <a:endParaRPr lang="en-US" sz="2800"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7780946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8793" y="0"/>
            <a:ext cx="11818372"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Unconditional Election </a:t>
            </a:r>
            <a:r>
              <a:rPr lang="en-US" sz="2800" b="1">
                <a:solidFill>
                  <a:srgbClr val="0070C0"/>
                </a:solidFill>
                <a:latin typeface="Arial" panose="020B0604020202020204" pitchFamily="34" charset="0"/>
                <a:cs typeface="Arial" panose="020B0604020202020204" pitchFamily="34" charset="0"/>
              </a:rPr>
              <a:t>- Foreknowledge</a:t>
            </a:r>
            <a:endParaRPr lang="en-US" sz="2800" b="1" dirty="0">
              <a:solidFill>
                <a:srgbClr val="0070C0"/>
              </a:solidFill>
              <a:cs typeface="Arial" panose="020B0604020202020204" pitchFamily="34" charset="0"/>
            </a:endParaRPr>
          </a:p>
        </p:txBody>
      </p:sp>
      <p:sp>
        <p:nvSpPr>
          <p:cNvPr id="9" name="Content Placeholder 8"/>
          <p:cNvSpPr>
            <a:spLocks noGrp="1"/>
          </p:cNvSpPr>
          <p:nvPr>
            <p:ph idx="1"/>
          </p:nvPr>
        </p:nvSpPr>
        <p:spPr>
          <a:xfrm>
            <a:off x="148793" y="762196"/>
            <a:ext cx="11914075" cy="5925014"/>
          </a:xfrm>
          <a:solidFill>
            <a:srgbClr val="FFFFCC"/>
          </a:solidFill>
        </p:spPr>
        <p:txBody>
          <a:bodyPr>
            <a:normAutofit/>
          </a:bodyPr>
          <a:lstStyle/>
          <a:p>
            <a:pPr>
              <a:lnSpc>
                <a:spcPct val="150000"/>
              </a:lnSpc>
            </a:pPr>
            <a:r>
              <a:rPr lang="en-US" b="1" dirty="0"/>
              <a:t>28</a:t>
            </a:r>
            <a:r>
              <a:rPr lang="en-US" dirty="0"/>
              <a:t> And we know that for those </a:t>
            </a:r>
            <a:r>
              <a:rPr lang="en-US" dirty="0">
                <a:solidFill>
                  <a:srgbClr val="FF0000"/>
                </a:solidFill>
              </a:rPr>
              <a:t>who love God </a:t>
            </a:r>
            <a:r>
              <a:rPr lang="en-US" dirty="0"/>
              <a:t>all things work together for good, for those who are </a:t>
            </a:r>
            <a:r>
              <a:rPr lang="en-US" dirty="0">
                <a:solidFill>
                  <a:srgbClr val="FF0000"/>
                </a:solidFill>
              </a:rPr>
              <a:t>called according to his purpose</a:t>
            </a:r>
            <a:r>
              <a:rPr lang="en-US" dirty="0"/>
              <a:t>. </a:t>
            </a:r>
            <a:r>
              <a:rPr lang="en-US" b="1" dirty="0"/>
              <a:t>29</a:t>
            </a:r>
            <a:r>
              <a:rPr lang="en-US" dirty="0"/>
              <a:t> For those whom he </a:t>
            </a:r>
            <a:r>
              <a:rPr lang="en-US" b="1" dirty="0">
                <a:solidFill>
                  <a:srgbClr val="FF0000"/>
                </a:solidFill>
              </a:rPr>
              <a:t>foreknew</a:t>
            </a:r>
            <a:r>
              <a:rPr lang="en-US" dirty="0"/>
              <a:t> he also </a:t>
            </a:r>
            <a:r>
              <a:rPr lang="en-US" dirty="0">
                <a:solidFill>
                  <a:srgbClr val="FF0000"/>
                </a:solidFill>
              </a:rPr>
              <a:t>predestined</a:t>
            </a:r>
            <a:r>
              <a:rPr lang="en-US" dirty="0"/>
              <a:t> to be conformed to the image of his Son, in order that he might be the firstborn among many brothers. </a:t>
            </a:r>
            <a:r>
              <a:rPr lang="en-US" b="1" dirty="0"/>
              <a:t>30</a:t>
            </a:r>
            <a:r>
              <a:rPr lang="en-US" dirty="0"/>
              <a:t> And those whom he predestined he also </a:t>
            </a:r>
            <a:r>
              <a:rPr lang="en-US" dirty="0">
                <a:solidFill>
                  <a:srgbClr val="FF0000"/>
                </a:solidFill>
              </a:rPr>
              <a:t>called</a:t>
            </a:r>
            <a:r>
              <a:rPr lang="en-US" dirty="0"/>
              <a:t>, and those whom he called he also </a:t>
            </a:r>
            <a:r>
              <a:rPr lang="en-US" dirty="0">
                <a:solidFill>
                  <a:srgbClr val="FF0000"/>
                </a:solidFill>
              </a:rPr>
              <a:t>justified</a:t>
            </a:r>
            <a:r>
              <a:rPr lang="en-US" dirty="0"/>
              <a:t>, and those whom he justified he also </a:t>
            </a:r>
            <a:r>
              <a:rPr lang="en-US" dirty="0">
                <a:solidFill>
                  <a:srgbClr val="FF0000"/>
                </a:solidFill>
              </a:rPr>
              <a:t>glorified</a:t>
            </a:r>
            <a:r>
              <a:rPr lang="en-US" dirty="0"/>
              <a:t>. (Romans 8:28-30)</a:t>
            </a:r>
            <a:endParaRPr lang="en-US" sz="3200"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859486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8793" y="0"/>
            <a:ext cx="11818372"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Unconditional Election - </a:t>
            </a:r>
            <a:r>
              <a:rPr lang="en-US" sz="2800" b="1" dirty="0" err="1">
                <a:solidFill>
                  <a:srgbClr val="0070C0"/>
                </a:solidFill>
                <a:latin typeface="Arial" panose="020B0604020202020204" pitchFamily="34" charset="0"/>
                <a:cs typeface="Arial" panose="020B0604020202020204" pitchFamily="34" charset="0"/>
              </a:rPr>
              <a:t>proginōskō</a:t>
            </a:r>
            <a:r>
              <a:rPr lang="en-US" sz="2800" b="1" dirty="0">
                <a:solidFill>
                  <a:srgbClr val="0070C0"/>
                </a:solidFill>
                <a:latin typeface="Arial" panose="020B0604020202020204" pitchFamily="34" charset="0"/>
                <a:cs typeface="Arial" panose="020B0604020202020204" pitchFamily="34" charset="0"/>
              </a:rPr>
              <a:t>:</a:t>
            </a:r>
            <a:r>
              <a:rPr lang="en-US" sz="2800" b="1" dirty="0">
                <a:latin typeface="Arial" panose="020B0604020202020204" pitchFamily="34" charset="0"/>
                <a:cs typeface="Arial" panose="020B0604020202020204" pitchFamily="34" charset="0"/>
              </a:rPr>
              <a:t> </a:t>
            </a:r>
            <a:endParaRPr lang="en-US" sz="2800" b="1" dirty="0">
              <a:solidFill>
                <a:srgbClr val="0070C0"/>
              </a:solidFill>
              <a:cs typeface="Arial" panose="020B0604020202020204" pitchFamily="34" charset="0"/>
            </a:endParaRPr>
          </a:p>
        </p:txBody>
      </p:sp>
      <p:sp>
        <p:nvSpPr>
          <p:cNvPr id="9" name="Content Placeholder 8"/>
          <p:cNvSpPr>
            <a:spLocks noGrp="1"/>
          </p:cNvSpPr>
          <p:nvPr>
            <p:ph idx="1"/>
          </p:nvPr>
        </p:nvSpPr>
        <p:spPr>
          <a:xfrm>
            <a:off x="148793" y="762196"/>
            <a:ext cx="11914075" cy="5925014"/>
          </a:xfrm>
          <a:solidFill>
            <a:srgbClr val="FFFFCC"/>
          </a:solidFill>
        </p:spPr>
        <p:txBody>
          <a:bodyPr>
            <a:normAutofit/>
          </a:bodyPr>
          <a:lstStyle/>
          <a:p>
            <a:pPr marL="0" indent="0">
              <a:lnSpc>
                <a:spcPct val="150000"/>
              </a:lnSpc>
              <a:buNone/>
            </a:pPr>
            <a:r>
              <a:rPr lang="en-US" dirty="0"/>
              <a:t> </a:t>
            </a:r>
            <a:r>
              <a:rPr lang="en-US" b="1" dirty="0"/>
              <a:t>1</a:t>
            </a:r>
            <a:r>
              <a:rPr lang="en-US" dirty="0"/>
              <a:t> I ask, then, has God rejected his people? By no means! For I myself am an Israelite, a descendant of Abraham, a member of the tribe of Benjamin. </a:t>
            </a:r>
            <a:r>
              <a:rPr lang="en-US" b="1" dirty="0"/>
              <a:t>2</a:t>
            </a:r>
            <a:r>
              <a:rPr lang="en-US" dirty="0"/>
              <a:t> God has not rejected </a:t>
            </a:r>
            <a:r>
              <a:rPr lang="en-US" dirty="0">
                <a:solidFill>
                  <a:srgbClr val="FF0000"/>
                </a:solidFill>
              </a:rPr>
              <a:t>his people whom he foreknew</a:t>
            </a:r>
            <a:r>
              <a:rPr lang="en-US" dirty="0"/>
              <a:t>. Do you not know what the Scripture says of Elijah, how he appeals to God against Israel? </a:t>
            </a:r>
            <a:r>
              <a:rPr lang="en-US" b="1" dirty="0"/>
              <a:t>3</a:t>
            </a:r>
            <a:r>
              <a:rPr lang="en-US" dirty="0"/>
              <a:t> "Lord, they have killed your prophets, they have demolished your altars, and I alone am left, and they seek my life." </a:t>
            </a:r>
            <a:r>
              <a:rPr lang="en-US" b="1" dirty="0"/>
              <a:t>4</a:t>
            </a:r>
            <a:r>
              <a:rPr lang="en-US" dirty="0"/>
              <a:t> But what is God's reply to him? "I have kept for myself seven thousand men who have not bowed the knee to Baal." </a:t>
            </a:r>
            <a:r>
              <a:rPr lang="en-US" b="1" dirty="0"/>
              <a:t>5</a:t>
            </a:r>
            <a:r>
              <a:rPr lang="en-US" dirty="0"/>
              <a:t> So too at the present time there is a remnant, chosen by grace. </a:t>
            </a:r>
            <a:r>
              <a:rPr lang="en-US" b="1" dirty="0"/>
              <a:t>6</a:t>
            </a:r>
            <a:r>
              <a:rPr lang="en-US" dirty="0"/>
              <a:t> But if it is by grace, it is no longer on the basis of works; otherwise grace would no longer be grace. (Romans 11:1-6)</a:t>
            </a:r>
          </a:p>
          <a:p>
            <a:pPr marL="0" indent="0">
              <a:buNone/>
            </a:pPr>
            <a:endParaRPr lang="en-US" sz="3200"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7802140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8793" y="0"/>
            <a:ext cx="11818372"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Unconditional Election - </a:t>
            </a:r>
            <a:r>
              <a:rPr lang="en-US" sz="2800" b="1" dirty="0" err="1">
                <a:solidFill>
                  <a:srgbClr val="0070C0"/>
                </a:solidFill>
                <a:latin typeface="Arial" panose="020B0604020202020204" pitchFamily="34" charset="0"/>
                <a:cs typeface="Arial" panose="020B0604020202020204" pitchFamily="34" charset="0"/>
              </a:rPr>
              <a:t>proginōskō</a:t>
            </a:r>
            <a:r>
              <a:rPr lang="en-US" sz="2800" b="1" dirty="0">
                <a:solidFill>
                  <a:srgbClr val="0070C0"/>
                </a:solidFill>
                <a:latin typeface="Arial" panose="020B0604020202020204" pitchFamily="34" charset="0"/>
                <a:cs typeface="Arial" panose="020B0604020202020204" pitchFamily="34" charset="0"/>
              </a:rPr>
              <a:t>:</a:t>
            </a:r>
            <a:r>
              <a:rPr lang="en-US" sz="2800" b="1" dirty="0">
                <a:latin typeface="Arial" panose="020B0604020202020204" pitchFamily="34" charset="0"/>
                <a:cs typeface="Arial" panose="020B0604020202020204" pitchFamily="34" charset="0"/>
              </a:rPr>
              <a:t> </a:t>
            </a:r>
            <a:endParaRPr lang="en-US" sz="2800" b="1" dirty="0">
              <a:solidFill>
                <a:srgbClr val="0070C0"/>
              </a:solidFill>
              <a:cs typeface="Arial" panose="020B0604020202020204" pitchFamily="34" charset="0"/>
            </a:endParaRPr>
          </a:p>
        </p:txBody>
      </p:sp>
      <p:sp>
        <p:nvSpPr>
          <p:cNvPr id="9" name="Content Placeholder 8"/>
          <p:cNvSpPr>
            <a:spLocks noGrp="1"/>
          </p:cNvSpPr>
          <p:nvPr>
            <p:ph idx="1"/>
          </p:nvPr>
        </p:nvSpPr>
        <p:spPr>
          <a:xfrm>
            <a:off x="148793" y="762196"/>
            <a:ext cx="11914075" cy="5925014"/>
          </a:xfrm>
          <a:solidFill>
            <a:srgbClr val="FFFFCC"/>
          </a:solidFill>
        </p:spPr>
        <p:txBody>
          <a:bodyPr>
            <a:normAutofit/>
          </a:bodyPr>
          <a:lstStyle/>
          <a:p>
            <a:r>
              <a:rPr lang="en-US" b="1" dirty="0"/>
              <a:t>7</a:t>
            </a:r>
            <a:r>
              <a:rPr lang="en-US" dirty="0"/>
              <a:t> What then? Israel failed to obtain what it was seeking. The elect obtained it, but the rest were hardened, </a:t>
            </a:r>
            <a:r>
              <a:rPr lang="en-US" b="1" dirty="0"/>
              <a:t>8</a:t>
            </a:r>
            <a:r>
              <a:rPr lang="en-US" dirty="0"/>
              <a:t> as it is written, "God gave them a spirit of stupor, eyes that would not see and ears that would not hear, down to this very day."  </a:t>
            </a:r>
          </a:p>
          <a:p>
            <a:pPr marL="0" indent="0">
              <a:lnSpc>
                <a:spcPct val="150000"/>
              </a:lnSpc>
              <a:buNone/>
            </a:pPr>
            <a:r>
              <a:rPr lang="en-US" dirty="0"/>
              <a:t>(Romans 11:7-8)</a:t>
            </a:r>
          </a:p>
          <a:p>
            <a:pPr marL="0" indent="0">
              <a:buNone/>
            </a:pPr>
            <a:endParaRPr lang="en-US" sz="3200"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40613394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8793" y="0"/>
            <a:ext cx="11818372"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Unconditional Election - </a:t>
            </a:r>
            <a:r>
              <a:rPr lang="en-US" sz="2800" b="1" dirty="0" err="1">
                <a:solidFill>
                  <a:srgbClr val="0070C0"/>
                </a:solidFill>
                <a:latin typeface="Arial" panose="020B0604020202020204" pitchFamily="34" charset="0"/>
                <a:cs typeface="Arial" panose="020B0604020202020204" pitchFamily="34" charset="0"/>
              </a:rPr>
              <a:t>proginōskō</a:t>
            </a:r>
            <a:r>
              <a:rPr lang="en-US" sz="2800" b="1" dirty="0">
                <a:solidFill>
                  <a:srgbClr val="0070C0"/>
                </a:solidFill>
                <a:latin typeface="Arial" panose="020B0604020202020204" pitchFamily="34" charset="0"/>
                <a:cs typeface="Arial" panose="020B0604020202020204" pitchFamily="34" charset="0"/>
              </a:rPr>
              <a:t>:</a:t>
            </a:r>
            <a:r>
              <a:rPr lang="en-US" sz="2800" b="1" dirty="0">
                <a:latin typeface="Arial" panose="020B0604020202020204" pitchFamily="34" charset="0"/>
                <a:cs typeface="Arial" panose="020B0604020202020204" pitchFamily="34" charset="0"/>
              </a:rPr>
              <a:t> </a:t>
            </a:r>
            <a:endParaRPr lang="en-US" sz="2800" b="1" dirty="0">
              <a:solidFill>
                <a:srgbClr val="0070C0"/>
              </a:solidFill>
              <a:cs typeface="Arial" panose="020B0604020202020204" pitchFamily="34" charset="0"/>
            </a:endParaRPr>
          </a:p>
        </p:txBody>
      </p:sp>
      <p:sp>
        <p:nvSpPr>
          <p:cNvPr id="9" name="Content Placeholder 8"/>
          <p:cNvSpPr>
            <a:spLocks noGrp="1"/>
          </p:cNvSpPr>
          <p:nvPr>
            <p:ph idx="1"/>
          </p:nvPr>
        </p:nvSpPr>
        <p:spPr>
          <a:xfrm>
            <a:off x="148793" y="762196"/>
            <a:ext cx="11914075" cy="5925014"/>
          </a:xfrm>
          <a:solidFill>
            <a:srgbClr val="FFFFCC"/>
          </a:solidFill>
        </p:spPr>
        <p:txBody>
          <a:bodyPr>
            <a:normAutofit/>
          </a:bodyPr>
          <a:lstStyle/>
          <a:p>
            <a:pPr marL="0" indent="0">
              <a:lnSpc>
                <a:spcPct val="150000"/>
              </a:lnSpc>
              <a:buNone/>
            </a:pPr>
            <a:r>
              <a:rPr lang="en-US" dirty="0"/>
              <a:t> knowing that you were ransomed from the futile ways inherited from your forefathers, not with perishable things such as silver or gold, </a:t>
            </a:r>
            <a:r>
              <a:rPr lang="en-US" b="1" dirty="0"/>
              <a:t>19</a:t>
            </a:r>
            <a:r>
              <a:rPr lang="en-US" dirty="0"/>
              <a:t> but with the precious blood of Christ, like that of a lamb without blemish or spot. </a:t>
            </a:r>
            <a:r>
              <a:rPr lang="en-US" b="1" dirty="0"/>
              <a:t>20</a:t>
            </a:r>
            <a:r>
              <a:rPr lang="en-US" dirty="0"/>
              <a:t> He was </a:t>
            </a:r>
            <a:r>
              <a:rPr lang="en-US" dirty="0">
                <a:solidFill>
                  <a:srgbClr val="FF0000"/>
                </a:solidFill>
              </a:rPr>
              <a:t>foreknown</a:t>
            </a:r>
            <a:r>
              <a:rPr lang="en-US" dirty="0"/>
              <a:t> before the foundation of the world but was made manifest in the last times for the sake of you </a:t>
            </a:r>
            <a:r>
              <a:rPr lang="en-US" b="1" dirty="0"/>
              <a:t>21</a:t>
            </a:r>
            <a:r>
              <a:rPr lang="en-US" dirty="0"/>
              <a:t> who through him are believers in God, who raised him from the dead and gave him glory, so that your faith and hope are in God.(1 Peter 1:18-21 ),</a:t>
            </a:r>
            <a:endParaRPr lang="en-US" sz="3200"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1527188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540</Words>
  <Application>Microsoft Office PowerPoint</Application>
  <PresentationFormat>Widescreen</PresentationFormat>
  <Paragraphs>78</Paragraphs>
  <Slides>11</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Discipleship:  An  Introduction to  Systematic Theology and  Apologetics</vt:lpstr>
      <vt:lpstr>Review– Five Articles/ Canons of Dort</vt:lpstr>
      <vt:lpstr>Reformed vs Arminian Soteriology – the essential differences </vt:lpstr>
      <vt:lpstr>Unconditional Election - The Elect (Review)</vt:lpstr>
      <vt:lpstr>Unconditional Election - Foreknowledge</vt:lpstr>
      <vt:lpstr>Unconditional Election - Foreknowledge</vt:lpstr>
      <vt:lpstr>Unconditional Election - proginōskō: </vt:lpstr>
      <vt:lpstr>Unconditional Election - proginōskō: </vt:lpstr>
      <vt:lpstr>Unconditional Election - proginōskō: </vt:lpstr>
      <vt:lpstr>Unconditional Election - prognōsis: </vt:lpstr>
      <vt:lpstr>Unconditional Election - Foreknowledge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Owner</cp:lastModifiedBy>
  <cp:revision>2</cp:revision>
  <dcterms:created xsi:type="dcterms:W3CDTF">2018-12-03T12:20:50Z</dcterms:created>
  <dcterms:modified xsi:type="dcterms:W3CDTF">2018-12-03T12:24:57Z</dcterms:modified>
</cp:coreProperties>
</file>