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683" r:id="rId2"/>
    <p:sldId id="681" r:id="rId3"/>
    <p:sldId id="447" r:id="rId4"/>
    <p:sldId id="685" r:id="rId5"/>
    <p:sldId id="463" r:id="rId6"/>
    <p:sldId id="474" r:id="rId7"/>
    <p:sldId id="684" r:id="rId8"/>
    <p:sldId id="475" r:id="rId9"/>
    <p:sldId id="476" r:id="rId10"/>
    <p:sldId id="686" r:id="rId11"/>
    <p:sldId id="617" r:id="rId12"/>
    <p:sldId id="478" r:id="rId13"/>
    <p:sldId id="618" r:id="rId14"/>
    <p:sldId id="479" r:id="rId15"/>
    <p:sldId id="48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DF9F32-198C-4561-BFCD-00387F44A789}" type="datetimeFigureOut">
              <a:rPr lang="en-US" smtClean="0"/>
              <a:t>12/9/2018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9B0719-718B-4844-A9AF-AA128741662B}" type="slidenum">
              <a:rPr lang="en-US" smtClean="0"/>
              <a:t>‹#›</a:t>
            </a:fld>
            <a:endParaRPr lang="en-US"/>
          </a:p>
        </p:txBody>
      </p:sp>
    </p:spTree>
    <p:extLst>
      <p:ext uri="{BB962C8B-B14F-4D97-AF65-F5344CB8AC3E}">
        <p14:creationId xmlns:p14="http://schemas.microsoft.com/office/powerpoint/2010/main" val="3454332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Malachi 1:3 </a:t>
            </a:r>
            <a:r>
              <a:rPr lang="en-US" dirty="0" err="1"/>
              <a:t>esau</a:t>
            </a:r>
            <a:r>
              <a:rPr lang="en-US"/>
              <a:t> hated</a:t>
            </a:r>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920108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a:t>
            </a:r>
            <a:r>
              <a:rPr lang="en-US"/>
              <a:t>passage (</a:t>
            </a:r>
            <a:r>
              <a:rPr lang="en-US">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858961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a:t>
            </a:r>
            <a:r>
              <a:rPr lang="en-US"/>
              <a:t>passage (</a:t>
            </a:r>
            <a:r>
              <a:rPr lang="en-US">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574870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a:t>
            </a:r>
            <a:r>
              <a:rPr lang="en-US"/>
              <a:t>passage (</a:t>
            </a:r>
            <a:r>
              <a:rPr lang="en-US">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1345622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a:t>
            </a:r>
            <a:r>
              <a:rPr lang="en-US"/>
              <a:t>passage (</a:t>
            </a:r>
            <a:r>
              <a:rPr lang="en-US">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3213884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passage (</a:t>
            </a:r>
            <a:r>
              <a:rPr lang="en-US" dirty="0" err="1">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941317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ask which is more important! Propitiation = favorable disposition;  saving benefits also from resurrection, intercession, second coming ascension,</a:t>
            </a:r>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18443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ask which is more important! Propitiation = favorable disposition;  saving benefits also from resurrection, intercession, second coming ascension,</a:t>
            </a:r>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224553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a:t>
            </a:r>
            <a:r>
              <a:rPr lang="en-US"/>
              <a:t>passage (</a:t>
            </a:r>
            <a:r>
              <a:rPr lang="en-US">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3878238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a:t>
            </a:r>
            <a:r>
              <a:rPr lang="en-US"/>
              <a:t>passage (</a:t>
            </a:r>
            <a:r>
              <a:rPr lang="en-US">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3825951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a:t>
            </a:r>
            <a:r>
              <a:rPr lang="en-US"/>
              <a:t>passage (</a:t>
            </a:r>
            <a:r>
              <a:rPr lang="en-US">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423077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an argument that Hebrews was NOT written by Paul Matthew 12:18 is from a fulfilled Isaiah prophecy Isaiah 42 1:3; Except for 2 Thessalonians passage (</a:t>
            </a:r>
            <a:r>
              <a:rPr lang="en-US" dirty="0" err="1">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2423442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passage (</a:t>
            </a:r>
            <a:r>
              <a:rPr lang="en-US" dirty="0" err="1">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1073616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12:18 is from a fulfilled Isaiah prophecy Isaiah 42 1:3; Except for 2 Thessalonians </a:t>
            </a:r>
            <a:r>
              <a:rPr lang="en-US"/>
              <a:t>passage (</a:t>
            </a:r>
            <a:r>
              <a:rPr lang="en-US">
                <a:solidFill>
                  <a:srgbClr val="FF0000"/>
                </a:solidFill>
              </a:rPr>
              <a:t>haireomai</a:t>
            </a:r>
            <a:r>
              <a:rPr lang="en-US" dirty="0">
                <a:solidFill>
                  <a:srgbClr val="FF0000"/>
                </a:solidFill>
              </a:rPr>
              <a:t> a verb meaning to choose) </a:t>
            </a:r>
            <a:r>
              <a:rPr lang="en-US" dirty="0"/>
              <a:t>every one of these does not refer election , 1 Peter 5 She is usually considered the church at Rome not an elect person</a:t>
            </a:r>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164591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08E38-2F90-40DC-8D3B-D44F2BFF7B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6E4B44-7F96-4A62-A363-086703A91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1C99CB-8047-4510-AF09-ED4E97AF4244}"/>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5" name="Footer Placeholder 4">
            <a:extLst>
              <a:ext uri="{FF2B5EF4-FFF2-40B4-BE49-F238E27FC236}">
                <a16:creationId xmlns:a16="http://schemas.microsoft.com/office/drawing/2014/main" id="{6FB44A9E-8C08-4065-9660-36AB8530A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A6D2B3-C9BB-4E70-9A31-3FC8EBAD4E7E}"/>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480286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BE508-9C95-4611-87EE-CC5A43BF7A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C44C5C-CD23-456D-8BF2-BE28A2FD5BA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BFC0F8-98D2-4EEC-9635-19D1E4EDE6A7}"/>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5" name="Footer Placeholder 4">
            <a:extLst>
              <a:ext uri="{FF2B5EF4-FFF2-40B4-BE49-F238E27FC236}">
                <a16:creationId xmlns:a16="http://schemas.microsoft.com/office/drawing/2014/main" id="{2671F98A-3952-4AA8-AEDE-A3A691A5B5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ECC122-D011-40E8-A73D-482624DEDEA8}"/>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218203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40C572-AE24-466D-832A-5A0BC7E9F2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59E454-F019-488D-B700-6EFA2AF7E1A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D85719-FA16-4E6B-87AC-14CF09D7CED7}"/>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5" name="Footer Placeholder 4">
            <a:extLst>
              <a:ext uri="{FF2B5EF4-FFF2-40B4-BE49-F238E27FC236}">
                <a16:creationId xmlns:a16="http://schemas.microsoft.com/office/drawing/2014/main" id="{6AED2CDC-CBCD-411B-B93F-82CFCF0443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FD60DA-3E16-479D-B8FE-E09C52DF4392}"/>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33654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3AFBA-7CA3-4873-811E-384C8FE361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CEA3D2-17A0-49C5-9943-0D1E11F0B2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872EAB-5FF9-4AEC-8BBF-3B7D465B99EB}"/>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5" name="Footer Placeholder 4">
            <a:extLst>
              <a:ext uri="{FF2B5EF4-FFF2-40B4-BE49-F238E27FC236}">
                <a16:creationId xmlns:a16="http://schemas.microsoft.com/office/drawing/2014/main" id="{09B56ED8-A979-4305-8D30-DF7FA69B8F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DC9BFA-E0D3-4C30-AFDE-6926C2C5C261}"/>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2826287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4A21A-2681-4499-B7C4-A00542D834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2F70BD-628E-424C-BA76-48C27ECD75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C2C6299-C5F7-4222-8AB3-7E13FDB3079F}"/>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5" name="Footer Placeholder 4">
            <a:extLst>
              <a:ext uri="{FF2B5EF4-FFF2-40B4-BE49-F238E27FC236}">
                <a16:creationId xmlns:a16="http://schemas.microsoft.com/office/drawing/2014/main" id="{FD4EFFEB-C8AF-4F63-B968-71F1574AFD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F9820C-5DAE-4A84-90AF-85E2ED6CE1A2}"/>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261440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2FD0D-2021-4923-97EB-5B03A4222E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2A32BD-0767-4A53-A2C0-EDBE85DE886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8FDC18-1D3A-4482-B817-F2BD70B8F75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E7ABAF-77C0-4BC3-9BA4-9C960F7B6BAB}"/>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6" name="Footer Placeholder 5">
            <a:extLst>
              <a:ext uri="{FF2B5EF4-FFF2-40B4-BE49-F238E27FC236}">
                <a16:creationId xmlns:a16="http://schemas.microsoft.com/office/drawing/2014/main" id="{317D3BA8-D693-457A-AD49-E787BF2E7D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A5289B-7F0A-41E5-8B27-609DDB454D57}"/>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146628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7A3DB-704B-4E9F-8C18-4BC0B80A02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E2DFB5-BC43-4FC3-8697-33ED6721E7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FC3CBCF-4429-4C0B-8589-5D8771E6084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B328DC-E7D8-439C-8C24-F58C517D0A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07829EF-D779-4648-980C-1E325C9C4A0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0F9639-A876-44CE-BDD2-66B2D02D3928}"/>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8" name="Footer Placeholder 7">
            <a:extLst>
              <a:ext uri="{FF2B5EF4-FFF2-40B4-BE49-F238E27FC236}">
                <a16:creationId xmlns:a16="http://schemas.microsoft.com/office/drawing/2014/main" id="{33C09601-8245-4C45-9B7C-2D39C53C50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9133A1-7820-4A3B-A5E3-4CB9C4859C4E}"/>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860406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BA698-2EF3-40F5-88AE-7E34FE7B0C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2DBC27-48A1-49C9-9A14-4F06DD4B1F70}"/>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4" name="Footer Placeholder 3">
            <a:extLst>
              <a:ext uri="{FF2B5EF4-FFF2-40B4-BE49-F238E27FC236}">
                <a16:creationId xmlns:a16="http://schemas.microsoft.com/office/drawing/2014/main" id="{44375DAE-BB47-4830-AB11-228F20D012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8A79AF-AB52-4F21-9979-99AEF6354047}"/>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1322573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604402-F40E-4B7F-858D-74D697F709AF}"/>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3" name="Footer Placeholder 2">
            <a:extLst>
              <a:ext uri="{FF2B5EF4-FFF2-40B4-BE49-F238E27FC236}">
                <a16:creationId xmlns:a16="http://schemas.microsoft.com/office/drawing/2014/main" id="{6CDCD2C7-3A0D-4E8F-A7AD-99BA6783A2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36F337-983F-493C-922A-A00C434B5CD9}"/>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2462858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D5304-F922-443A-A387-661033296B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2A7E23-E481-4189-8AAC-AF203B9FF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A77019-F894-40DC-BB02-39E8C733D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2F436D-E745-4C7C-950C-F131BC132700}"/>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6" name="Footer Placeholder 5">
            <a:extLst>
              <a:ext uri="{FF2B5EF4-FFF2-40B4-BE49-F238E27FC236}">
                <a16:creationId xmlns:a16="http://schemas.microsoft.com/office/drawing/2014/main" id="{C1877FC4-DB3F-4312-98EE-5F80F90C1C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4F3A37-AC02-4DDE-A891-D3C2C45E1671}"/>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425097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CD068-E31F-45A9-810A-E483D9344B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6C61B8-613C-4D34-832A-E595F417F5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8B003D-427C-45D9-AC6B-A45050E2A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944C9B-7F5F-4AAC-BF3F-58B6A3667434}"/>
              </a:ext>
            </a:extLst>
          </p:cNvPr>
          <p:cNvSpPr>
            <a:spLocks noGrp="1"/>
          </p:cNvSpPr>
          <p:nvPr>
            <p:ph type="dt" sz="half" idx="10"/>
          </p:nvPr>
        </p:nvSpPr>
        <p:spPr/>
        <p:txBody>
          <a:bodyPr/>
          <a:lstStyle/>
          <a:p>
            <a:fld id="{695D699B-FB9F-400F-A575-758C96E47B9D}" type="datetimeFigureOut">
              <a:rPr lang="en-US" smtClean="0"/>
              <a:t>12/9/2018</a:t>
            </a:fld>
            <a:endParaRPr lang="en-US"/>
          </a:p>
        </p:txBody>
      </p:sp>
      <p:sp>
        <p:nvSpPr>
          <p:cNvPr id="6" name="Footer Placeholder 5">
            <a:extLst>
              <a:ext uri="{FF2B5EF4-FFF2-40B4-BE49-F238E27FC236}">
                <a16:creationId xmlns:a16="http://schemas.microsoft.com/office/drawing/2014/main" id="{4C822761-321C-4429-AC7A-3C75EF999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334BBC-723A-4BD4-B5E9-6618A1715197}"/>
              </a:ext>
            </a:extLst>
          </p:cNvPr>
          <p:cNvSpPr>
            <a:spLocks noGrp="1"/>
          </p:cNvSpPr>
          <p:nvPr>
            <p:ph type="sldNum" sz="quarter" idx="12"/>
          </p:nvPr>
        </p:nvSpPr>
        <p:spPr/>
        <p:txBody>
          <a:bodyPr/>
          <a:lstStyle/>
          <a:p>
            <a:fld id="{40D8D999-3247-4C23-888A-01BA34464BC9}" type="slidenum">
              <a:rPr lang="en-US" smtClean="0"/>
              <a:t>‹#›</a:t>
            </a:fld>
            <a:endParaRPr lang="en-US"/>
          </a:p>
        </p:txBody>
      </p:sp>
    </p:spTree>
    <p:extLst>
      <p:ext uri="{BB962C8B-B14F-4D97-AF65-F5344CB8AC3E}">
        <p14:creationId xmlns:p14="http://schemas.microsoft.com/office/powerpoint/2010/main" val="1474206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E57281-2B1E-4D7F-86A9-FEC13EA536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3866C-30F6-4F80-AABF-6CBDDCDF99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5E3CB0-9E4A-489E-AD66-A0972E26BC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5D699B-FB9F-400F-A575-758C96E47B9D}" type="datetimeFigureOut">
              <a:rPr lang="en-US" smtClean="0"/>
              <a:t>12/9/2018</a:t>
            </a:fld>
            <a:endParaRPr lang="en-US"/>
          </a:p>
        </p:txBody>
      </p:sp>
      <p:sp>
        <p:nvSpPr>
          <p:cNvPr id="5" name="Footer Placeholder 4">
            <a:extLst>
              <a:ext uri="{FF2B5EF4-FFF2-40B4-BE49-F238E27FC236}">
                <a16:creationId xmlns:a16="http://schemas.microsoft.com/office/drawing/2014/main" id="{536210AF-2ED3-4857-A6AE-B4F0AAEB52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AB2F00-E848-4088-9A0F-10A45C0454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8D999-3247-4C23-888A-01BA34464BC9}" type="slidenum">
              <a:rPr lang="en-US" smtClean="0"/>
              <a:t>‹#›</a:t>
            </a:fld>
            <a:endParaRPr lang="en-US"/>
          </a:p>
        </p:txBody>
      </p:sp>
    </p:spTree>
    <p:extLst>
      <p:ext uri="{BB962C8B-B14F-4D97-AF65-F5344CB8AC3E}">
        <p14:creationId xmlns:p14="http://schemas.microsoft.com/office/powerpoint/2010/main" val="417517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December 9, 2018</a:t>
            </a:r>
          </a:p>
        </p:txBody>
      </p:sp>
    </p:spTree>
    <p:extLst>
      <p:ext uri="{BB962C8B-B14F-4D97-AF65-F5344CB8AC3E}">
        <p14:creationId xmlns:p14="http://schemas.microsoft.com/office/powerpoint/2010/main" val="3260981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In addition the Greek verb “to call” </a:t>
            </a:r>
            <a:r>
              <a:rPr lang="en-US" i="1" dirty="0" err="1">
                <a:solidFill>
                  <a:srgbClr val="0070C0"/>
                </a:solidFill>
                <a:cs typeface="Arial" panose="020B0604020202020204" pitchFamily="34" charset="0"/>
              </a:rPr>
              <a:t>kaleō</a:t>
            </a:r>
            <a:r>
              <a:rPr lang="en-US" i="1" dirty="0">
                <a:solidFill>
                  <a:srgbClr val="0070C0"/>
                </a:solidFill>
                <a:cs typeface="Arial" panose="020B0604020202020204" pitchFamily="34" charset="0"/>
              </a:rPr>
              <a:t> </a:t>
            </a:r>
            <a:r>
              <a:rPr lang="en-US" dirty="0">
                <a:solidFill>
                  <a:srgbClr val="0070C0"/>
                </a:solidFill>
                <a:cs typeface="Arial" panose="020B0604020202020204" pitchFamily="34" charset="0"/>
              </a:rPr>
              <a:t>occurs 147 times in the NT. In 31 of these uses it is employed as a metaphor for God’s sovereign and effective action of bringing an individual to saving faith (Irresistible Grace). </a:t>
            </a:r>
            <a:r>
              <a:rPr lang="en-US" b="1" dirty="0">
                <a:solidFill>
                  <a:srgbClr val="0070C0"/>
                </a:solidFill>
                <a:cs typeface="Arial" panose="020B0604020202020204" pitchFamily="34" charset="0"/>
              </a:rPr>
              <a:t>Of particular interest here are the NT books that do not use either</a:t>
            </a:r>
            <a:r>
              <a:rPr lang="en-US" dirty="0">
                <a:solidFill>
                  <a:srgbClr val="0070C0"/>
                </a:solidFill>
                <a:cs typeface="Arial" panose="020B0604020202020204" pitchFamily="34" charset="0"/>
              </a:rPr>
              <a:t> </a:t>
            </a:r>
            <a:r>
              <a:rPr lang="en-US" i="1" dirty="0" err="1">
                <a:solidFill>
                  <a:srgbClr val="0070C0"/>
                </a:solidFill>
                <a:cs typeface="Arial" panose="020B0604020202020204" pitchFamily="34" charset="0"/>
              </a:rPr>
              <a:t>eklektos</a:t>
            </a:r>
            <a:r>
              <a:rPr lang="en-US" i="1" dirty="0">
                <a:solidFill>
                  <a:srgbClr val="0070C0"/>
                </a:solidFill>
                <a:cs typeface="Arial" panose="020B0604020202020204" pitchFamily="34" charset="0"/>
              </a:rPr>
              <a:t> </a:t>
            </a:r>
            <a:r>
              <a:rPr lang="en-US" dirty="0">
                <a:solidFill>
                  <a:srgbClr val="0070C0"/>
                </a:solidFill>
                <a:cs typeface="Arial" panose="020B0604020202020204" pitchFamily="34" charset="0"/>
              </a:rPr>
              <a:t>or </a:t>
            </a:r>
            <a:r>
              <a:rPr lang="en-US" i="1" dirty="0" err="1">
                <a:solidFill>
                  <a:srgbClr val="0070C0"/>
                </a:solidFill>
                <a:cs typeface="Arial" panose="020B0604020202020204" pitchFamily="34" charset="0"/>
              </a:rPr>
              <a:t>proorizō</a:t>
            </a:r>
            <a:r>
              <a:rPr lang="en-US" i="1" dirty="0">
                <a:solidFill>
                  <a:srgbClr val="0070C0"/>
                </a:solidFill>
                <a:cs typeface="Arial" panose="020B0604020202020204" pitchFamily="34" charset="0"/>
              </a:rPr>
              <a:t>.</a:t>
            </a:r>
          </a:p>
          <a:p>
            <a:pPr>
              <a:lnSpc>
                <a:spcPct val="150000"/>
              </a:lnSpc>
            </a:pPr>
            <a:r>
              <a:rPr lang="en-US" dirty="0">
                <a:solidFill>
                  <a:srgbClr val="0070C0"/>
                </a:solidFill>
                <a:cs typeface="Arial" panose="020B0604020202020204" pitchFamily="34" charset="0"/>
              </a:rPr>
              <a:t>But first as an example, </a:t>
            </a:r>
            <a:r>
              <a:rPr lang="en-US" i="1" dirty="0" err="1">
                <a:solidFill>
                  <a:srgbClr val="0070C0"/>
                </a:solidFill>
                <a:cs typeface="Arial" panose="020B0604020202020204" pitchFamily="34" charset="0"/>
              </a:rPr>
              <a:t>kaleō</a:t>
            </a:r>
            <a:r>
              <a:rPr lang="en-US" i="1" dirty="0">
                <a:solidFill>
                  <a:srgbClr val="0070C0"/>
                </a:solidFill>
                <a:cs typeface="Arial" panose="020B0604020202020204" pitchFamily="34" charset="0"/>
              </a:rPr>
              <a:t> </a:t>
            </a:r>
            <a:r>
              <a:rPr lang="en-US" dirty="0">
                <a:solidFill>
                  <a:srgbClr val="0070C0"/>
                </a:solidFill>
                <a:cs typeface="Arial" panose="020B0604020202020204" pitchFamily="34" charset="0"/>
              </a:rPr>
              <a:t>is used in Romans 8:30 along with </a:t>
            </a:r>
            <a:r>
              <a:rPr lang="en-US" i="1" dirty="0" err="1">
                <a:solidFill>
                  <a:srgbClr val="0070C0"/>
                </a:solidFill>
                <a:cs typeface="Arial" panose="020B0604020202020204" pitchFamily="34" charset="0"/>
              </a:rPr>
              <a:t>proorizō</a:t>
            </a:r>
            <a:r>
              <a:rPr lang="en-US" dirty="0">
                <a:solidFill>
                  <a:srgbClr val="0070C0"/>
                </a:solidFill>
                <a:cs typeface="Arial" panose="020B0604020202020204" pitchFamily="34" charset="0"/>
              </a:rPr>
              <a:t>:</a:t>
            </a:r>
          </a:p>
          <a:p>
            <a:pPr marL="0" indent="0">
              <a:lnSpc>
                <a:spcPct val="150000"/>
              </a:lnSpc>
              <a:buNone/>
            </a:pPr>
            <a:r>
              <a:rPr lang="en-US" dirty="0">
                <a:cs typeface="Arial" panose="020B0604020202020204" pitchFamily="34" charset="0"/>
              </a:rPr>
              <a:t>And those whom he predestined </a:t>
            </a:r>
            <a:r>
              <a:rPr lang="en-US" i="1" dirty="0" err="1">
                <a:solidFill>
                  <a:srgbClr val="0070C0"/>
                </a:solidFill>
                <a:cs typeface="Arial" panose="020B0604020202020204" pitchFamily="34" charset="0"/>
              </a:rPr>
              <a:t>proorizō</a:t>
            </a:r>
            <a:r>
              <a:rPr lang="en-US" dirty="0">
                <a:cs typeface="Arial" panose="020B0604020202020204" pitchFamily="34" charset="0"/>
              </a:rPr>
              <a:t> he also called </a:t>
            </a:r>
            <a:r>
              <a:rPr lang="en-US" i="1" dirty="0" err="1">
                <a:solidFill>
                  <a:srgbClr val="0070C0"/>
                </a:solidFill>
                <a:cs typeface="Arial" panose="020B0604020202020204" pitchFamily="34" charset="0"/>
              </a:rPr>
              <a:t>kaleō</a:t>
            </a:r>
            <a:r>
              <a:rPr lang="en-US" dirty="0">
                <a:cs typeface="Arial" panose="020B0604020202020204" pitchFamily="34" charset="0"/>
              </a:rPr>
              <a:t>, and those whom he called </a:t>
            </a:r>
            <a:r>
              <a:rPr lang="en-US" i="1" dirty="0" err="1">
                <a:solidFill>
                  <a:srgbClr val="0070C0"/>
                </a:solidFill>
                <a:cs typeface="Arial" panose="020B0604020202020204" pitchFamily="34" charset="0"/>
              </a:rPr>
              <a:t>kaleō</a:t>
            </a:r>
            <a:r>
              <a:rPr lang="en-US" dirty="0">
                <a:cs typeface="Arial" panose="020B0604020202020204" pitchFamily="34" charset="0"/>
              </a:rPr>
              <a:t> he also justified, and those whom he justified he also glorified.</a:t>
            </a: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43526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a:bodyPr>
          <a:lstStyle/>
          <a:p>
            <a:pPr marL="0" indent="0">
              <a:lnSpc>
                <a:spcPct val="150000"/>
              </a:lnSpc>
              <a:buNone/>
            </a:pPr>
            <a:r>
              <a:rPr lang="en-US" dirty="0">
                <a:cs typeface="Arial" panose="020B0604020202020204" pitchFamily="34" charset="0"/>
              </a:rPr>
              <a:t>I am astonished that you are so quickly deserting him who called </a:t>
            </a:r>
            <a:r>
              <a:rPr lang="en-US" i="1" dirty="0" err="1">
                <a:solidFill>
                  <a:srgbClr val="0070C0"/>
                </a:solidFill>
                <a:cs typeface="Arial" panose="020B0604020202020204" pitchFamily="34" charset="0"/>
              </a:rPr>
              <a:t>kaleō</a:t>
            </a:r>
            <a:r>
              <a:rPr lang="en-US" i="1" dirty="0">
                <a:solidFill>
                  <a:srgbClr val="0070C0"/>
                </a:solidFill>
                <a:cs typeface="Arial" panose="020B0604020202020204" pitchFamily="34" charset="0"/>
              </a:rPr>
              <a:t> </a:t>
            </a:r>
            <a:r>
              <a:rPr lang="en-US" dirty="0">
                <a:cs typeface="Arial" panose="020B0604020202020204" pitchFamily="34" charset="0"/>
              </a:rPr>
              <a:t>you in the grace of Christ and are turning to a different gospel (Galatians 1:6)</a:t>
            </a:r>
          </a:p>
          <a:p>
            <a:pPr marL="0" indent="0">
              <a:lnSpc>
                <a:spcPct val="150000"/>
              </a:lnSpc>
              <a:buNone/>
            </a:pPr>
            <a:r>
              <a:rPr lang="en-US" dirty="0">
                <a:cs typeface="Arial" panose="020B0604020202020204" pitchFamily="34" charset="0"/>
              </a:rPr>
              <a:t>To this he called </a:t>
            </a:r>
            <a:r>
              <a:rPr lang="en-US" i="1" dirty="0" err="1">
                <a:solidFill>
                  <a:srgbClr val="0070C0"/>
                </a:solidFill>
                <a:cs typeface="Arial" panose="020B0604020202020204" pitchFamily="34" charset="0"/>
              </a:rPr>
              <a:t>kaleō</a:t>
            </a:r>
            <a:r>
              <a:rPr lang="en-US" i="1" dirty="0">
                <a:solidFill>
                  <a:srgbClr val="0070C0"/>
                </a:solidFill>
                <a:cs typeface="Arial" panose="020B0604020202020204" pitchFamily="34" charset="0"/>
              </a:rPr>
              <a:t> </a:t>
            </a:r>
            <a:r>
              <a:rPr lang="en-US" dirty="0">
                <a:cs typeface="Arial" panose="020B0604020202020204" pitchFamily="34" charset="0"/>
              </a:rPr>
              <a:t>you through our gospel, so that you may obtain the glory of our Lord Jesus Christ. (2 Thessalonians 2:14)</a:t>
            </a:r>
          </a:p>
          <a:p>
            <a:pPr marL="0" indent="0">
              <a:lnSpc>
                <a:spcPct val="150000"/>
              </a:lnSpc>
              <a:buNone/>
            </a:pPr>
            <a:r>
              <a:rPr lang="en-US" dirty="0"/>
              <a:t>Therefore he is the mediator of a new covenant, so that those who are called</a:t>
            </a:r>
            <a:r>
              <a:rPr lang="en-US" i="1" dirty="0">
                <a:solidFill>
                  <a:srgbClr val="0070C0"/>
                </a:solidFill>
                <a:cs typeface="Arial" panose="020B0604020202020204" pitchFamily="34" charset="0"/>
              </a:rPr>
              <a:t> </a:t>
            </a:r>
            <a:r>
              <a:rPr lang="en-US" i="1" dirty="0" err="1">
                <a:solidFill>
                  <a:srgbClr val="0070C0"/>
                </a:solidFill>
                <a:cs typeface="Arial" panose="020B0604020202020204" pitchFamily="34" charset="0"/>
              </a:rPr>
              <a:t>kaleō</a:t>
            </a:r>
            <a:r>
              <a:rPr lang="en-US" dirty="0"/>
              <a:t> may receive the promised eternal inheritance, since a death has occurred that redeems them from the transgressions committed under the first covenant. (Hebrews 9:15)</a:t>
            </a:r>
            <a:endParaRPr lang="en-US" dirty="0">
              <a:solidFill>
                <a:srgbClr val="0070C0"/>
              </a:solidFill>
              <a:cs typeface="Arial" panose="020B0604020202020204" pitchFamily="34" charset="0"/>
            </a:endParaRP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35959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The related noun (</a:t>
            </a:r>
            <a:r>
              <a:rPr lang="en-US" i="1" dirty="0" err="1">
                <a:solidFill>
                  <a:srgbClr val="0070C0"/>
                </a:solidFill>
                <a:cs typeface="Arial" panose="020B0604020202020204" pitchFamily="34" charset="0"/>
              </a:rPr>
              <a:t>kl</a:t>
            </a:r>
            <a:r>
              <a:rPr lang="en-US" dirty="0" err="1">
                <a:solidFill>
                  <a:srgbClr val="0070C0"/>
                </a:solidFill>
                <a:cs typeface="Arial" panose="020B0604020202020204" pitchFamily="34" charset="0"/>
              </a:rPr>
              <a:t>ē</a:t>
            </a:r>
            <a:r>
              <a:rPr lang="en-US" i="1" dirty="0" err="1">
                <a:solidFill>
                  <a:srgbClr val="0070C0"/>
                </a:solidFill>
                <a:cs typeface="Arial" panose="020B0604020202020204" pitchFamily="34" charset="0"/>
              </a:rPr>
              <a:t>sis</a:t>
            </a:r>
            <a:r>
              <a:rPr lang="en-US" dirty="0">
                <a:solidFill>
                  <a:srgbClr val="0070C0"/>
                </a:solidFill>
                <a:cs typeface="Arial" panose="020B0604020202020204" pitchFamily="34" charset="0"/>
              </a:rPr>
              <a:t> in Greek) occurs 11 times in the NT. There are 10 uses in which it is used as the salvific calling of the elect.</a:t>
            </a:r>
          </a:p>
          <a:p>
            <a:pPr marL="0" indent="0">
              <a:lnSpc>
                <a:spcPct val="150000"/>
              </a:lnSpc>
              <a:buNone/>
            </a:pPr>
            <a:r>
              <a:rPr lang="en-US" dirty="0"/>
              <a:t>I press on toward the goal for the prize of the upward call </a:t>
            </a:r>
            <a:r>
              <a:rPr lang="en-US" i="1" dirty="0" err="1">
                <a:solidFill>
                  <a:srgbClr val="0070C0"/>
                </a:solidFill>
                <a:cs typeface="Arial" panose="020B0604020202020204" pitchFamily="34" charset="0"/>
              </a:rPr>
              <a:t>kl</a:t>
            </a:r>
            <a:r>
              <a:rPr lang="en-US" dirty="0" err="1">
                <a:solidFill>
                  <a:srgbClr val="0070C0"/>
                </a:solidFill>
                <a:cs typeface="Arial" panose="020B0604020202020204" pitchFamily="34" charset="0"/>
              </a:rPr>
              <a:t>ē</a:t>
            </a:r>
            <a:r>
              <a:rPr lang="en-US" i="1" dirty="0" err="1">
                <a:solidFill>
                  <a:srgbClr val="0070C0"/>
                </a:solidFill>
                <a:cs typeface="Arial" panose="020B0604020202020204" pitchFamily="34" charset="0"/>
              </a:rPr>
              <a:t>sis</a:t>
            </a:r>
            <a:r>
              <a:rPr lang="en-US" dirty="0"/>
              <a:t> of God in Christ Jesus. (Philippians 3:14)</a:t>
            </a:r>
          </a:p>
          <a:p>
            <a:pPr marL="0" indent="0">
              <a:lnSpc>
                <a:spcPct val="150000"/>
              </a:lnSpc>
              <a:buNone/>
            </a:pPr>
            <a:r>
              <a:rPr lang="en-US" dirty="0"/>
              <a:t>To this end we always pray for you, that our God may make you worthy of his calling </a:t>
            </a:r>
            <a:r>
              <a:rPr lang="en-US" i="1" dirty="0" err="1">
                <a:solidFill>
                  <a:srgbClr val="0070C0"/>
                </a:solidFill>
                <a:cs typeface="Arial" panose="020B0604020202020204" pitchFamily="34" charset="0"/>
              </a:rPr>
              <a:t>kl</a:t>
            </a:r>
            <a:r>
              <a:rPr lang="en-US" dirty="0" err="1">
                <a:solidFill>
                  <a:srgbClr val="0070C0"/>
                </a:solidFill>
                <a:cs typeface="Arial" panose="020B0604020202020204" pitchFamily="34" charset="0"/>
              </a:rPr>
              <a:t>ē</a:t>
            </a:r>
            <a:r>
              <a:rPr lang="en-US" i="1" dirty="0" err="1">
                <a:solidFill>
                  <a:srgbClr val="0070C0"/>
                </a:solidFill>
                <a:cs typeface="Arial" panose="020B0604020202020204" pitchFamily="34" charset="0"/>
              </a:rPr>
              <a:t>sis</a:t>
            </a:r>
            <a:r>
              <a:rPr lang="en-US" i="1" dirty="0">
                <a:solidFill>
                  <a:srgbClr val="0070C0"/>
                </a:solidFill>
                <a:cs typeface="Arial" panose="020B0604020202020204" pitchFamily="34" charset="0"/>
              </a:rPr>
              <a:t> </a:t>
            </a:r>
            <a:r>
              <a:rPr lang="en-US" dirty="0"/>
              <a:t>and may fulfill every resolve for good and every work of faith by his power, (2 Thessalonians 1:11)</a:t>
            </a:r>
          </a:p>
          <a:p>
            <a:pPr marL="0" indent="0">
              <a:lnSpc>
                <a:spcPct val="150000"/>
              </a:lnSpc>
              <a:buNone/>
            </a:pPr>
            <a:r>
              <a:rPr lang="en-US" dirty="0"/>
              <a:t>Therefore, holy brothers, you who share in a heavenly calling </a:t>
            </a:r>
            <a:r>
              <a:rPr lang="en-US" i="1" dirty="0" err="1">
                <a:solidFill>
                  <a:srgbClr val="0070C0"/>
                </a:solidFill>
                <a:cs typeface="Arial" panose="020B0604020202020204" pitchFamily="34" charset="0"/>
              </a:rPr>
              <a:t>kl</a:t>
            </a:r>
            <a:r>
              <a:rPr lang="en-US" dirty="0" err="1">
                <a:solidFill>
                  <a:srgbClr val="0070C0"/>
                </a:solidFill>
                <a:cs typeface="Arial" panose="020B0604020202020204" pitchFamily="34" charset="0"/>
              </a:rPr>
              <a:t>ē</a:t>
            </a:r>
            <a:r>
              <a:rPr lang="en-US" i="1" dirty="0" err="1">
                <a:solidFill>
                  <a:srgbClr val="0070C0"/>
                </a:solidFill>
                <a:cs typeface="Arial" panose="020B0604020202020204" pitchFamily="34" charset="0"/>
              </a:rPr>
              <a:t>sis</a:t>
            </a:r>
            <a:r>
              <a:rPr lang="en-US" i="1" dirty="0">
                <a:solidFill>
                  <a:srgbClr val="0070C0"/>
                </a:solidFill>
                <a:cs typeface="Arial" panose="020B0604020202020204" pitchFamily="34" charset="0"/>
              </a:rPr>
              <a:t> </a:t>
            </a:r>
            <a:r>
              <a:rPr lang="en-US" dirty="0"/>
              <a:t>, consider Jesus, the apostle and high priest of our confession, (Hebrews 3:1)</a:t>
            </a: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15287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A related noun </a:t>
            </a:r>
            <a:r>
              <a:rPr lang="en-US" i="1" dirty="0" err="1">
                <a:solidFill>
                  <a:srgbClr val="0070C0"/>
                </a:solidFill>
                <a:cs typeface="Arial" panose="020B0604020202020204" pitchFamily="34" charset="0"/>
              </a:rPr>
              <a:t>kl</a:t>
            </a:r>
            <a:r>
              <a:rPr lang="en-US" dirty="0" err="1">
                <a:solidFill>
                  <a:srgbClr val="0070C0"/>
                </a:solidFill>
                <a:cs typeface="Arial" panose="020B0604020202020204" pitchFamily="34" charset="0"/>
              </a:rPr>
              <a:t>ē</a:t>
            </a:r>
            <a:r>
              <a:rPr lang="en-US" i="1" dirty="0" err="1">
                <a:solidFill>
                  <a:srgbClr val="0070C0"/>
                </a:solidFill>
                <a:cs typeface="Arial" panose="020B0604020202020204" pitchFamily="34" charset="0"/>
              </a:rPr>
              <a:t>tos</a:t>
            </a:r>
            <a:r>
              <a:rPr lang="en-US" i="1" dirty="0">
                <a:solidFill>
                  <a:srgbClr val="0070C0"/>
                </a:solidFill>
                <a:cs typeface="Arial" panose="020B0604020202020204" pitchFamily="34" charset="0"/>
              </a:rPr>
              <a:t> and is used ten times in the NT.</a:t>
            </a:r>
          </a:p>
          <a:p>
            <a:pPr marL="0" indent="0">
              <a:lnSpc>
                <a:spcPct val="150000"/>
              </a:lnSpc>
              <a:buNone/>
            </a:pPr>
            <a:r>
              <a:rPr lang="en-US" dirty="0"/>
              <a:t>Jude, a servant of Jesus Christ and brother of James, To those who are called </a:t>
            </a:r>
            <a:r>
              <a:rPr lang="en-US" i="1" dirty="0" err="1">
                <a:solidFill>
                  <a:srgbClr val="0070C0"/>
                </a:solidFill>
                <a:cs typeface="Arial" panose="020B0604020202020204" pitchFamily="34" charset="0"/>
              </a:rPr>
              <a:t>kl</a:t>
            </a:r>
            <a:r>
              <a:rPr lang="en-US" dirty="0" err="1">
                <a:solidFill>
                  <a:srgbClr val="0070C0"/>
                </a:solidFill>
                <a:cs typeface="Arial" panose="020B0604020202020204" pitchFamily="34" charset="0"/>
              </a:rPr>
              <a:t>ē</a:t>
            </a:r>
            <a:r>
              <a:rPr lang="en-US" i="1" dirty="0" err="1">
                <a:solidFill>
                  <a:srgbClr val="0070C0"/>
                </a:solidFill>
                <a:cs typeface="Arial" panose="020B0604020202020204" pitchFamily="34" charset="0"/>
              </a:rPr>
              <a:t>tos</a:t>
            </a:r>
            <a:r>
              <a:rPr lang="en-US" dirty="0"/>
              <a:t>, beloved in God the Father and kept for Jesus Christ: (Jude 1)</a:t>
            </a:r>
          </a:p>
          <a:p>
            <a:pPr>
              <a:lnSpc>
                <a:spcPct val="150000"/>
              </a:lnSpc>
            </a:pPr>
            <a:r>
              <a:rPr lang="en-US" dirty="0">
                <a:solidFill>
                  <a:srgbClr val="0070C0"/>
                </a:solidFill>
                <a:cs typeface="Arial" panose="020B0604020202020204" pitchFamily="34" charset="0"/>
              </a:rPr>
              <a:t>Thus we have now established that every NT Author includes at least one reference to the Doctrines of Grace.</a:t>
            </a:r>
          </a:p>
          <a:p>
            <a:pPr>
              <a:lnSpc>
                <a:spcPct val="150000"/>
              </a:lnSpc>
            </a:pPr>
            <a:r>
              <a:rPr lang="en-US" dirty="0">
                <a:solidFill>
                  <a:srgbClr val="0070C0"/>
                </a:solidFill>
                <a:cs typeface="Arial" panose="020B0604020202020204" pitchFamily="34" charset="0"/>
              </a:rPr>
              <a:t>This reduces the list of books in the NT that do not use some form of chosen, predestined or called to four books (2 Corinthians, Philemon,1 John and 3 John). However, when we study the Doctrines of Grace we see Moral Inability (Total Depravity) in 2 Corinthians 4:3-6</a:t>
            </a:r>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65410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a:bodyPr>
          <a:lstStyle/>
          <a:p>
            <a:pPr marL="0" indent="0">
              <a:lnSpc>
                <a:spcPct val="150000"/>
              </a:lnSpc>
              <a:buNone/>
            </a:pPr>
            <a:r>
              <a:rPr lang="en-US" dirty="0"/>
              <a:t> And even if our gospel is veiled, it is veiled only to those who are perishing. In their case the god of this world has blinded the minds of the unbelievers, to keep them from seeing the light of the gospel of the glory of Christ, who is the image of God. For what we proclaim is not ourselves, but Jesus Christ as Lord, with ourselves as your servants for Jesus' sake. For God, who said, "Let light shine out of darkness, "has shone in our hearts to give the light of the knowledge of the glory of God in the face of Jesus Christ. </a:t>
            </a: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1967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Finally as we have seen recently in Pastor </a:t>
            </a:r>
            <a:r>
              <a:rPr lang="en-US" dirty="0" err="1">
                <a:solidFill>
                  <a:srgbClr val="0070C0"/>
                </a:solidFill>
                <a:cs typeface="Arial" panose="020B0604020202020204" pitchFamily="34" charset="0"/>
              </a:rPr>
              <a:t>Weyland’s</a:t>
            </a:r>
            <a:r>
              <a:rPr lang="en-US" dirty="0">
                <a:solidFill>
                  <a:srgbClr val="0070C0"/>
                </a:solidFill>
                <a:cs typeface="Arial" panose="020B0604020202020204" pitchFamily="34" charset="0"/>
              </a:rPr>
              <a:t> sermon series in Acts there are (indeed many) NT passage which do not contain the word’s </a:t>
            </a:r>
            <a:r>
              <a:rPr lang="en-US" i="1" dirty="0" err="1">
                <a:solidFill>
                  <a:srgbClr val="0070C0"/>
                </a:solidFill>
                <a:cs typeface="Arial" panose="020B0604020202020204" pitchFamily="34" charset="0"/>
              </a:rPr>
              <a:t>eklektos</a:t>
            </a:r>
            <a:r>
              <a:rPr lang="en-US" i="1" dirty="0">
                <a:solidFill>
                  <a:srgbClr val="0070C0"/>
                </a:solidFill>
                <a:cs typeface="Arial" panose="020B0604020202020204" pitchFamily="34" charset="0"/>
              </a:rPr>
              <a:t>,</a:t>
            </a:r>
            <a:r>
              <a:rPr lang="en-US" dirty="0">
                <a:solidFill>
                  <a:srgbClr val="0070C0"/>
                </a:solidFill>
                <a:cs typeface="Arial" panose="020B0604020202020204" pitchFamily="34" charset="0"/>
              </a:rPr>
              <a:t> </a:t>
            </a:r>
            <a:r>
              <a:rPr lang="en-US" i="1" dirty="0" err="1">
                <a:solidFill>
                  <a:srgbClr val="0070C0"/>
                </a:solidFill>
                <a:cs typeface="Arial" panose="020B0604020202020204" pitchFamily="34" charset="0"/>
              </a:rPr>
              <a:t>proorizō</a:t>
            </a:r>
            <a:r>
              <a:rPr lang="en-US" i="1" dirty="0">
                <a:solidFill>
                  <a:srgbClr val="0070C0"/>
                </a:solidFill>
                <a:cs typeface="Arial" panose="020B0604020202020204" pitchFamily="34" charset="0"/>
              </a:rPr>
              <a:t> or </a:t>
            </a:r>
            <a:r>
              <a:rPr lang="en-US" i="1" dirty="0" err="1">
                <a:solidFill>
                  <a:srgbClr val="0070C0"/>
                </a:solidFill>
                <a:cs typeface="Arial" panose="020B0604020202020204" pitchFamily="34" charset="0"/>
              </a:rPr>
              <a:t>kaleō</a:t>
            </a:r>
            <a:r>
              <a:rPr lang="en-US" i="1" dirty="0">
                <a:solidFill>
                  <a:srgbClr val="0070C0"/>
                </a:solidFill>
                <a:cs typeface="Arial" panose="020B0604020202020204" pitchFamily="34" charset="0"/>
              </a:rPr>
              <a:t> </a:t>
            </a:r>
            <a:r>
              <a:rPr lang="en-US" dirty="0">
                <a:solidFill>
                  <a:srgbClr val="0070C0"/>
                </a:solidFill>
                <a:cs typeface="Arial" panose="020B0604020202020204" pitchFamily="34" charset="0"/>
              </a:rPr>
              <a:t>but reflect the Reformed understanding of Unconditional Election such as: </a:t>
            </a:r>
          </a:p>
          <a:p>
            <a:pPr marL="0" indent="0">
              <a:lnSpc>
                <a:spcPct val="150000"/>
              </a:lnSpc>
              <a:buNone/>
            </a:pPr>
            <a:r>
              <a:rPr lang="en-US" dirty="0">
                <a:cs typeface="Arial" panose="020B0604020202020204" pitchFamily="34" charset="0"/>
              </a:rPr>
              <a:t>And when the Gentiles heard this, they began rejoicing and glorifying the word of the Lord, and </a:t>
            </a:r>
            <a:r>
              <a:rPr lang="en-US" dirty="0">
                <a:solidFill>
                  <a:srgbClr val="FF0000"/>
                </a:solidFill>
                <a:cs typeface="Arial" panose="020B0604020202020204" pitchFamily="34" charset="0"/>
              </a:rPr>
              <a:t>as many as were appointed to eternal life believed</a:t>
            </a:r>
            <a:r>
              <a:rPr lang="en-US" dirty="0">
                <a:cs typeface="Arial" panose="020B0604020202020204" pitchFamily="34" charset="0"/>
              </a:rPr>
              <a:t>. (Acts 13:48)</a:t>
            </a:r>
          </a:p>
          <a:p>
            <a:pPr marL="0" indent="0">
              <a:lnSpc>
                <a:spcPct val="150000"/>
              </a:lnSpc>
              <a:buNone/>
            </a:pPr>
            <a:r>
              <a:rPr lang="en-US" dirty="0">
                <a:cs typeface="Arial" panose="020B0604020202020204" pitchFamily="34" charset="0"/>
              </a:rPr>
              <a:t>And the Lord said to Paul one night in a vision, "Do not be afraid, but go on speaking and do not be silent, for I am with you, and no one will attack you to harm you, for </a:t>
            </a:r>
            <a:r>
              <a:rPr lang="en-US" dirty="0">
                <a:solidFill>
                  <a:srgbClr val="FF0000"/>
                </a:solidFill>
                <a:cs typeface="Arial" panose="020B0604020202020204" pitchFamily="34" charset="0"/>
              </a:rPr>
              <a:t>I have many in this city who are my people</a:t>
            </a:r>
            <a:r>
              <a:rPr lang="en-US" dirty="0">
                <a:cs typeface="Arial" panose="020B0604020202020204" pitchFamily="34" charset="0"/>
              </a:rPr>
              <a:t>." (Acts 18: 9-10)</a:t>
            </a: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61569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Unconditional Election</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Autofit/>
          </a:bodyPr>
          <a:lstStyle/>
          <a:p>
            <a:pPr marL="0" indent="0">
              <a:lnSpc>
                <a:spcPct val="150000"/>
              </a:lnSpc>
              <a:buNone/>
            </a:pPr>
            <a:r>
              <a:rPr lang="en-US" dirty="0"/>
              <a:t>And not only so, but also when Rebekah had conceived children by one man, our forefather Isaac, though they were not yet born and had done nothing either good or bad--in order that </a:t>
            </a:r>
            <a:r>
              <a:rPr lang="en-US" dirty="0">
                <a:solidFill>
                  <a:srgbClr val="FF0000"/>
                </a:solidFill>
              </a:rPr>
              <a:t>God's purpose of election might continue</a:t>
            </a:r>
            <a:r>
              <a:rPr lang="en-US" dirty="0"/>
              <a:t>, not </a:t>
            </a:r>
            <a:r>
              <a:rPr lang="en-US" dirty="0">
                <a:solidFill>
                  <a:srgbClr val="FF0000"/>
                </a:solidFill>
              </a:rPr>
              <a:t>because of works but because of him who calls</a:t>
            </a:r>
            <a:r>
              <a:rPr lang="en-US" dirty="0"/>
              <a:t>-she was told, "The older will serve the younger. "As it is written, "Jacob I loved, but Esau I hated." What shall we say then? </a:t>
            </a:r>
            <a:r>
              <a:rPr lang="en-US" b="1" dirty="0"/>
              <a:t>Is there injustice on God's part?</a:t>
            </a:r>
            <a:r>
              <a:rPr lang="en-US" dirty="0"/>
              <a:t> By no means! For he says to Moses, "I will have mercy on whom I have mercy, and I will have compassion on whom I have compassion."  So then </a:t>
            </a:r>
            <a:r>
              <a:rPr lang="en-US" dirty="0">
                <a:solidFill>
                  <a:srgbClr val="FF0000"/>
                </a:solidFill>
              </a:rPr>
              <a:t>it depends not on human will or exertion, but on God, who has mercy</a:t>
            </a:r>
            <a:r>
              <a:rPr lang="en-US" dirty="0"/>
              <a:t>.    (Romans 9:10 – 16)</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7787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53090" y="811357"/>
            <a:ext cx="11914075" cy="5925014"/>
          </a:xfrm>
          <a:solidFill>
            <a:srgbClr val="FFFFCC"/>
          </a:solidFill>
        </p:spPr>
        <p:txBody>
          <a:bodyPr>
            <a:normAutofit/>
          </a:bodyPr>
          <a:lstStyle/>
          <a:p>
            <a:r>
              <a:rPr lang="en-US" dirty="0">
                <a:solidFill>
                  <a:srgbClr val="0070C0"/>
                </a:solidFill>
                <a:cs typeface="Arial" panose="020B0604020202020204" pitchFamily="34" charset="0"/>
              </a:rPr>
              <a:t>The English word </a:t>
            </a:r>
            <a:r>
              <a:rPr lang="en-US" i="1" dirty="0">
                <a:solidFill>
                  <a:srgbClr val="0070C0"/>
                </a:solidFill>
                <a:cs typeface="Arial" panose="020B0604020202020204" pitchFamily="34" charset="0"/>
              </a:rPr>
              <a:t>elect</a:t>
            </a:r>
            <a:r>
              <a:rPr lang="en-US" dirty="0">
                <a:solidFill>
                  <a:srgbClr val="0070C0"/>
                </a:solidFill>
                <a:cs typeface="Arial" panose="020B0604020202020204" pitchFamily="34" charset="0"/>
              </a:rPr>
              <a:t> is translated from the Greek word </a:t>
            </a:r>
            <a:r>
              <a:rPr lang="en-US" i="1" dirty="0" err="1">
                <a:solidFill>
                  <a:srgbClr val="0070C0"/>
                </a:solidFill>
                <a:cs typeface="Arial" panose="020B0604020202020204" pitchFamily="34" charset="0"/>
              </a:rPr>
              <a:t>eklektos</a:t>
            </a:r>
            <a:r>
              <a:rPr lang="en-US" i="1" dirty="0">
                <a:solidFill>
                  <a:srgbClr val="0070C0"/>
                </a:solidFill>
                <a:cs typeface="Arial" panose="020B0604020202020204" pitchFamily="34" charset="0"/>
              </a:rPr>
              <a:t> </a:t>
            </a:r>
            <a:r>
              <a:rPr lang="en-US" dirty="0">
                <a:solidFill>
                  <a:srgbClr val="0070C0"/>
                </a:solidFill>
                <a:cs typeface="Arial" panose="020B0604020202020204" pitchFamily="34" charset="0"/>
              </a:rPr>
              <a:t>in the NT. </a:t>
            </a:r>
          </a:p>
          <a:p>
            <a:pPr>
              <a:lnSpc>
                <a:spcPct val="150000"/>
              </a:lnSpc>
            </a:pPr>
            <a:r>
              <a:rPr lang="en-US" dirty="0">
                <a:solidFill>
                  <a:srgbClr val="0070C0"/>
                </a:solidFill>
                <a:cs typeface="Arial" panose="020B0604020202020204" pitchFamily="34" charset="0"/>
              </a:rPr>
              <a:t>In the NT words translated into English as choice, chose, chosen, or choosing are almost always of the same word family as elect. </a:t>
            </a:r>
          </a:p>
          <a:p>
            <a:pPr>
              <a:lnSpc>
                <a:spcPct val="150000"/>
              </a:lnSpc>
            </a:pPr>
            <a:r>
              <a:rPr lang="en-US" dirty="0">
                <a:solidFill>
                  <a:srgbClr val="0070C0"/>
                </a:solidFill>
                <a:cs typeface="Arial" panose="020B0604020202020204" pitchFamily="34" charset="0"/>
              </a:rPr>
              <a:t>For example: </a:t>
            </a:r>
            <a:r>
              <a:rPr lang="en-US" dirty="0">
                <a:cs typeface="Arial" panose="020B0604020202020204" pitchFamily="34" charset="0"/>
              </a:rPr>
              <a:t>And if the Lord had not cut short the days, no human being would be saved. But for the sake of the elect (</a:t>
            </a:r>
            <a:r>
              <a:rPr lang="en-US" i="1" dirty="0" err="1">
                <a:solidFill>
                  <a:srgbClr val="0070C0"/>
                </a:solidFill>
                <a:cs typeface="Arial" panose="020B0604020202020204" pitchFamily="34" charset="0"/>
              </a:rPr>
              <a:t>eklektos</a:t>
            </a:r>
            <a:r>
              <a:rPr lang="en-US" dirty="0">
                <a:cs typeface="Arial" panose="020B0604020202020204" pitchFamily="34" charset="0"/>
              </a:rPr>
              <a:t>), whom he chose (</a:t>
            </a:r>
            <a:r>
              <a:rPr lang="en-US" i="1" dirty="0" err="1">
                <a:solidFill>
                  <a:srgbClr val="0070C0"/>
                </a:solidFill>
                <a:cs typeface="Arial" panose="020B0604020202020204" pitchFamily="34" charset="0"/>
              </a:rPr>
              <a:t>eklektos</a:t>
            </a:r>
            <a:r>
              <a:rPr lang="en-US" dirty="0">
                <a:cs typeface="Arial" panose="020B0604020202020204" pitchFamily="34" charset="0"/>
              </a:rPr>
              <a:t>), he shortened the days… </a:t>
            </a:r>
            <a:r>
              <a:rPr lang="en-US" dirty="0"/>
              <a:t>For false </a:t>
            </a:r>
            <a:r>
              <a:rPr lang="en-US" dirty="0" err="1"/>
              <a:t>christs</a:t>
            </a:r>
            <a:r>
              <a:rPr lang="en-US" dirty="0"/>
              <a:t> and false prophets will arise and perform signs and wonders, to lead astray, if possible, the elect </a:t>
            </a:r>
            <a:r>
              <a:rPr lang="en-US" dirty="0">
                <a:cs typeface="Arial" panose="020B0604020202020204" pitchFamily="34" charset="0"/>
              </a:rPr>
              <a:t>(</a:t>
            </a:r>
            <a:r>
              <a:rPr lang="en-US" i="1" dirty="0" err="1">
                <a:solidFill>
                  <a:srgbClr val="0070C0"/>
                </a:solidFill>
                <a:cs typeface="Arial" panose="020B0604020202020204" pitchFamily="34" charset="0"/>
              </a:rPr>
              <a:t>eklektos</a:t>
            </a:r>
            <a:r>
              <a:rPr lang="en-US" dirty="0">
                <a:cs typeface="Arial" panose="020B0604020202020204" pitchFamily="34" charset="0"/>
              </a:rPr>
              <a:t>)..</a:t>
            </a:r>
            <a:r>
              <a:rPr lang="en-US" dirty="0"/>
              <a:t>.</a:t>
            </a:r>
            <a:r>
              <a:rPr lang="en-US" dirty="0">
                <a:cs typeface="Arial" panose="020B0604020202020204" pitchFamily="34" charset="0"/>
              </a:rPr>
              <a:t> </a:t>
            </a:r>
            <a:r>
              <a:rPr lang="en-US" dirty="0"/>
              <a:t> And then he will send out the angels and gather his elect </a:t>
            </a:r>
            <a:r>
              <a:rPr lang="en-US" dirty="0">
                <a:cs typeface="Arial" panose="020B0604020202020204" pitchFamily="34" charset="0"/>
              </a:rPr>
              <a:t>(</a:t>
            </a:r>
            <a:r>
              <a:rPr lang="en-US" i="1" dirty="0" err="1">
                <a:solidFill>
                  <a:srgbClr val="0070C0"/>
                </a:solidFill>
                <a:cs typeface="Arial" panose="020B0604020202020204" pitchFamily="34" charset="0"/>
              </a:rPr>
              <a:t>eklektos</a:t>
            </a:r>
            <a:r>
              <a:rPr lang="en-US" dirty="0">
                <a:cs typeface="Arial" panose="020B0604020202020204" pitchFamily="34" charset="0"/>
              </a:rPr>
              <a:t>)</a:t>
            </a:r>
            <a:r>
              <a:rPr lang="en-US" dirty="0"/>
              <a:t> from the four winds, from the ends of the earth to the ends of heaven. </a:t>
            </a:r>
            <a:r>
              <a:rPr lang="en-US" dirty="0">
                <a:cs typeface="Arial" panose="020B0604020202020204" pitchFamily="34" charset="0"/>
              </a:rPr>
              <a:t>(Mark 13:20, 22, 27)</a:t>
            </a:r>
            <a:r>
              <a:rPr lang="en-US" dirty="0">
                <a:solidFill>
                  <a:srgbClr val="0070C0"/>
                </a:solidFill>
                <a:cs typeface="Arial" panose="020B0604020202020204" pitchFamily="34" charset="0"/>
              </a:rPr>
              <a:t> </a:t>
            </a:r>
          </a:p>
          <a:p>
            <a:pPr marL="0" indent="0">
              <a:buNone/>
            </a:pP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7253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53090" y="811357"/>
            <a:ext cx="11914075" cy="5925014"/>
          </a:xfrm>
          <a:solidFill>
            <a:srgbClr val="FFFFCC"/>
          </a:solidFill>
        </p:spPr>
        <p:txBody>
          <a:bodyPr>
            <a:normAutofit/>
          </a:bodyPr>
          <a:lstStyle/>
          <a:p>
            <a:pPr>
              <a:lnSpc>
                <a:spcPct val="150000"/>
              </a:lnSpc>
            </a:pPr>
            <a:r>
              <a:rPr lang="en-US" dirty="0">
                <a:cs typeface="Arial" panose="020B0604020202020204" pitchFamily="34" charset="0"/>
              </a:rPr>
              <a:t>The following NT passages are usually translated into English as some form of the English word family “choose” but do not come from the Greek word family of </a:t>
            </a:r>
            <a:r>
              <a:rPr lang="en-US" i="1" dirty="0" err="1">
                <a:solidFill>
                  <a:srgbClr val="0070C0"/>
                </a:solidFill>
                <a:cs typeface="Arial" panose="020B0604020202020204" pitchFamily="34" charset="0"/>
              </a:rPr>
              <a:t>eklektos</a:t>
            </a:r>
            <a:r>
              <a:rPr lang="en-US" i="1" dirty="0">
                <a:solidFill>
                  <a:srgbClr val="0070C0"/>
                </a:solidFill>
                <a:cs typeface="Arial" panose="020B0604020202020204" pitchFamily="34" charset="0"/>
              </a:rPr>
              <a:t>.</a:t>
            </a:r>
          </a:p>
          <a:p>
            <a:pPr>
              <a:lnSpc>
                <a:spcPct val="170000"/>
              </a:lnSpc>
            </a:pPr>
            <a:r>
              <a:rPr lang="en-US" dirty="0">
                <a:cs typeface="Arial" panose="020B0604020202020204" pitchFamily="34" charset="0"/>
              </a:rPr>
              <a:t>"Behold, my servant whom I have </a:t>
            </a:r>
            <a:r>
              <a:rPr lang="en-US" dirty="0">
                <a:solidFill>
                  <a:srgbClr val="FF0000"/>
                </a:solidFill>
                <a:cs typeface="Arial" panose="020B0604020202020204" pitchFamily="34" charset="0"/>
              </a:rPr>
              <a:t>chosen</a:t>
            </a:r>
            <a:r>
              <a:rPr lang="en-US" i="1" dirty="0">
                <a:cs typeface="Arial" panose="020B0604020202020204" pitchFamily="34" charset="0"/>
              </a:rPr>
              <a:t>,</a:t>
            </a:r>
            <a:r>
              <a:rPr lang="en-US" dirty="0">
                <a:cs typeface="Arial" panose="020B0604020202020204" pitchFamily="34" charset="0"/>
              </a:rPr>
              <a:t> my beloved with whom my soul is well pleased. I will put my Spirit upon him, and he will proclaim justice to the Gentiles. (Matthew 12:18) </a:t>
            </a:r>
          </a:p>
          <a:p>
            <a:pPr>
              <a:lnSpc>
                <a:spcPct val="170000"/>
              </a:lnSpc>
            </a:pPr>
            <a:r>
              <a:rPr lang="en-US" dirty="0">
                <a:cs typeface="Arial" panose="020B0604020202020204" pitchFamily="34" charset="0"/>
              </a:rPr>
              <a:t>he was </a:t>
            </a:r>
            <a:r>
              <a:rPr lang="en-US" dirty="0">
                <a:solidFill>
                  <a:srgbClr val="FF0000"/>
                </a:solidFill>
                <a:cs typeface="Arial" panose="020B0604020202020204" pitchFamily="34" charset="0"/>
              </a:rPr>
              <a:t>chosen</a:t>
            </a:r>
            <a:r>
              <a:rPr lang="en-US" dirty="0">
                <a:cs typeface="Arial" panose="020B0604020202020204" pitchFamily="34" charset="0"/>
              </a:rPr>
              <a:t> by lot to enter the temple of the Lord and burn incense according to the custom of the priesthood, (Luke 1:9)</a:t>
            </a:r>
          </a:p>
          <a:p>
            <a:pPr marL="0" indent="0">
              <a:buNone/>
            </a:pP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83871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lnSpcReduction="10000"/>
          </a:bodyPr>
          <a:lstStyle/>
          <a:p>
            <a:pPr>
              <a:lnSpc>
                <a:spcPct val="120000"/>
              </a:lnSpc>
            </a:pPr>
            <a:r>
              <a:rPr lang="en-US" dirty="0">
                <a:cs typeface="Arial" panose="020B0604020202020204" pitchFamily="34" charset="0"/>
              </a:rPr>
              <a:t>not to all the people but to us who had been </a:t>
            </a:r>
            <a:r>
              <a:rPr lang="en-US" dirty="0">
                <a:solidFill>
                  <a:srgbClr val="FF0000"/>
                </a:solidFill>
                <a:cs typeface="Arial" panose="020B0604020202020204" pitchFamily="34" charset="0"/>
              </a:rPr>
              <a:t>chosen</a:t>
            </a:r>
            <a:r>
              <a:rPr lang="en-US" dirty="0">
                <a:cs typeface="Arial" panose="020B0604020202020204" pitchFamily="34" charset="0"/>
              </a:rPr>
              <a:t> by God as witnesses, who ate and drank with him after he rose from the dead. (Acts 10:41)</a:t>
            </a:r>
          </a:p>
          <a:p>
            <a:pPr>
              <a:lnSpc>
                <a:spcPct val="120000"/>
              </a:lnSpc>
            </a:pPr>
            <a:r>
              <a:rPr lang="en-US" dirty="0">
                <a:cs typeface="Arial" panose="020B0604020202020204" pitchFamily="34" charset="0"/>
              </a:rPr>
              <a:t>but Paul </a:t>
            </a:r>
            <a:r>
              <a:rPr lang="en-US" dirty="0">
                <a:solidFill>
                  <a:srgbClr val="FF0000"/>
                </a:solidFill>
                <a:cs typeface="Arial" panose="020B0604020202020204" pitchFamily="34" charset="0"/>
              </a:rPr>
              <a:t>chose</a:t>
            </a:r>
            <a:r>
              <a:rPr lang="en-US" i="1" dirty="0">
                <a:solidFill>
                  <a:srgbClr val="FF0000"/>
                </a:solidFill>
                <a:cs typeface="Arial" panose="020B0604020202020204" pitchFamily="34" charset="0"/>
              </a:rPr>
              <a:t> </a:t>
            </a:r>
            <a:r>
              <a:rPr lang="en-US" dirty="0">
                <a:cs typeface="Arial" panose="020B0604020202020204" pitchFamily="34" charset="0"/>
              </a:rPr>
              <a:t>Silas and departed, having been commended by the brothers to the grace of the Lord. (Acts 15:40)</a:t>
            </a:r>
          </a:p>
          <a:p>
            <a:pPr>
              <a:lnSpc>
                <a:spcPct val="120000"/>
              </a:lnSpc>
            </a:pPr>
            <a:r>
              <a:rPr lang="en-US" dirty="0">
                <a:cs typeface="Arial" panose="020B0604020202020204" pitchFamily="34" charset="0"/>
              </a:rPr>
              <a:t>If I am to live in the flesh, that means fruitful labor for me. Yet which I shall </a:t>
            </a:r>
            <a:r>
              <a:rPr lang="en-US" dirty="0">
                <a:solidFill>
                  <a:srgbClr val="FF0000"/>
                </a:solidFill>
                <a:cs typeface="Arial" panose="020B0604020202020204" pitchFamily="34" charset="0"/>
              </a:rPr>
              <a:t>choose</a:t>
            </a:r>
            <a:r>
              <a:rPr lang="en-US" dirty="0">
                <a:cs typeface="Arial" panose="020B0604020202020204" pitchFamily="34" charset="0"/>
              </a:rPr>
              <a:t> I cannot tell. (Philippians 1:22)</a:t>
            </a:r>
          </a:p>
          <a:p>
            <a:pPr>
              <a:lnSpc>
                <a:spcPct val="120000"/>
              </a:lnSpc>
            </a:pPr>
            <a:r>
              <a:rPr lang="en-US" dirty="0">
                <a:cs typeface="Arial" panose="020B0604020202020204" pitchFamily="34" charset="0"/>
              </a:rPr>
              <a:t>But we ought always to give thanks to God for you, brothers beloved by the Lord, because God </a:t>
            </a:r>
            <a:r>
              <a:rPr lang="en-US" dirty="0">
                <a:solidFill>
                  <a:srgbClr val="FF0000"/>
                </a:solidFill>
                <a:cs typeface="Arial" panose="020B0604020202020204" pitchFamily="34" charset="0"/>
              </a:rPr>
              <a:t>chose</a:t>
            </a:r>
            <a:r>
              <a:rPr lang="en-US" dirty="0">
                <a:cs typeface="Arial" panose="020B0604020202020204" pitchFamily="34" charset="0"/>
              </a:rPr>
              <a:t> you as the first fruits to be saved, through sanctification by the Spirit and belief in the truth. (2 Thessalonians 2:13)</a:t>
            </a:r>
          </a:p>
          <a:p>
            <a:pPr>
              <a:lnSpc>
                <a:spcPct val="120000"/>
              </a:lnSpc>
            </a:pPr>
            <a:r>
              <a:rPr lang="en-US" dirty="0">
                <a:cs typeface="Arial" panose="020B0604020202020204" pitchFamily="34" charset="0"/>
              </a:rPr>
              <a:t>She who is at Babylon, who is likewise </a:t>
            </a:r>
            <a:r>
              <a:rPr lang="en-US" dirty="0">
                <a:solidFill>
                  <a:srgbClr val="FF0000"/>
                </a:solidFill>
                <a:cs typeface="Arial" panose="020B0604020202020204" pitchFamily="34" charset="0"/>
              </a:rPr>
              <a:t>chosen</a:t>
            </a:r>
            <a:r>
              <a:rPr lang="en-US" dirty="0">
                <a:cs typeface="Arial" panose="020B0604020202020204" pitchFamily="34" charset="0"/>
              </a:rPr>
              <a:t>, sends you greetings, and so does Mark, my son. (1 Peter 5:13)</a:t>
            </a:r>
          </a:p>
          <a:p>
            <a:endParaRPr lang="en-US" dirty="0"/>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82955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a:bodyPr>
          <a:lstStyle/>
          <a:p>
            <a:r>
              <a:rPr lang="en-US" dirty="0">
                <a:solidFill>
                  <a:srgbClr val="0070C0"/>
                </a:solidFill>
                <a:cs typeface="Arial" panose="020B0604020202020204" pitchFamily="34" charset="0"/>
              </a:rPr>
              <a:t>The 18 NT books that use words from the word family </a:t>
            </a:r>
            <a:r>
              <a:rPr lang="en-US" i="1" dirty="0" err="1">
                <a:solidFill>
                  <a:srgbClr val="0070C0"/>
                </a:solidFill>
                <a:cs typeface="Arial" panose="020B0604020202020204" pitchFamily="34" charset="0"/>
              </a:rPr>
              <a:t>eklektos</a:t>
            </a:r>
            <a:r>
              <a:rPr lang="en-US" i="1" dirty="0">
                <a:solidFill>
                  <a:srgbClr val="0070C0"/>
                </a:solidFill>
                <a:cs typeface="Arial" panose="020B0604020202020204" pitchFamily="34" charset="0"/>
              </a:rPr>
              <a:t> are:</a:t>
            </a:r>
            <a:endParaRPr lang="en-US" dirty="0">
              <a:solidFill>
                <a:srgbClr val="0070C0"/>
              </a:solidFill>
              <a:cs typeface="Arial" panose="020B0604020202020204" pitchFamily="34" charset="0"/>
            </a:endParaRPr>
          </a:p>
          <a:p>
            <a:endParaRPr lang="en-US" dirty="0"/>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graphicFrame>
        <p:nvGraphicFramePr>
          <p:cNvPr id="4" name="Table 3">
            <a:extLst>
              <a:ext uri="{FF2B5EF4-FFF2-40B4-BE49-F238E27FC236}">
                <a16:creationId xmlns:a16="http://schemas.microsoft.com/office/drawing/2014/main" id="{E521595C-34EF-46E5-92C2-DA8325D4586E}"/>
              </a:ext>
            </a:extLst>
          </p:cNvPr>
          <p:cNvGraphicFramePr>
            <a:graphicFrameLocks noGrp="1"/>
          </p:cNvGraphicFramePr>
          <p:nvPr>
            <p:extLst/>
          </p:nvPr>
        </p:nvGraphicFramePr>
        <p:xfrm>
          <a:off x="432619" y="1627073"/>
          <a:ext cx="9758353" cy="5181600"/>
        </p:xfrm>
        <a:graphic>
          <a:graphicData uri="http://schemas.openxmlformats.org/drawingml/2006/table">
            <a:tbl>
              <a:tblPr firstRow="1" bandRow="1">
                <a:tableStyleId>{7DF18680-E054-41AD-8BC1-D1AEF772440D}</a:tableStyleId>
              </a:tblPr>
              <a:tblGrid>
                <a:gridCol w="2127213">
                  <a:extLst>
                    <a:ext uri="{9D8B030D-6E8A-4147-A177-3AD203B41FA5}">
                      <a16:colId xmlns:a16="http://schemas.microsoft.com/office/drawing/2014/main" val="956162161"/>
                    </a:ext>
                  </a:extLst>
                </a:gridCol>
                <a:gridCol w="1956288">
                  <a:extLst>
                    <a:ext uri="{9D8B030D-6E8A-4147-A177-3AD203B41FA5}">
                      <a16:colId xmlns:a16="http://schemas.microsoft.com/office/drawing/2014/main" val="1907432912"/>
                    </a:ext>
                  </a:extLst>
                </a:gridCol>
                <a:gridCol w="4691626">
                  <a:extLst>
                    <a:ext uri="{9D8B030D-6E8A-4147-A177-3AD203B41FA5}">
                      <a16:colId xmlns:a16="http://schemas.microsoft.com/office/drawing/2014/main" val="737638861"/>
                    </a:ext>
                  </a:extLst>
                </a:gridCol>
                <a:gridCol w="983226">
                  <a:extLst>
                    <a:ext uri="{9D8B030D-6E8A-4147-A177-3AD203B41FA5}">
                      <a16:colId xmlns:a16="http://schemas.microsoft.com/office/drawing/2014/main" val="386873221"/>
                    </a:ext>
                  </a:extLst>
                </a:gridCol>
              </a:tblGrid>
              <a:tr h="370840">
                <a:tc>
                  <a:txBody>
                    <a:bodyPr/>
                    <a:lstStyle/>
                    <a:p>
                      <a:r>
                        <a:rPr lang="en-US" sz="2800" dirty="0">
                          <a:latin typeface="+mn-lt"/>
                          <a:cs typeface="Arial" panose="020B0604020202020204" pitchFamily="34" charset="0"/>
                        </a:rPr>
                        <a:t>BOOK</a:t>
                      </a:r>
                    </a:p>
                  </a:txBody>
                  <a:tcPr/>
                </a:tc>
                <a:tc>
                  <a:txBody>
                    <a:bodyPr/>
                    <a:lstStyle/>
                    <a:p>
                      <a:r>
                        <a:rPr lang="en-US" sz="2800" dirty="0">
                          <a:latin typeface="+mn-lt"/>
                          <a:cs typeface="Arial" panose="020B0604020202020204" pitchFamily="34" charset="0"/>
                        </a:rPr>
                        <a:t>#</a:t>
                      </a:r>
                    </a:p>
                  </a:txBody>
                  <a:tcPr/>
                </a:tc>
                <a:tc>
                  <a:txBody>
                    <a:bodyPr/>
                    <a:lstStyle/>
                    <a:p>
                      <a:r>
                        <a:rPr lang="en-US" sz="2800" dirty="0">
                          <a:latin typeface="+mn-lt"/>
                          <a:cs typeface="Arial" panose="020B0604020202020204" pitchFamily="34" charset="0"/>
                        </a:rPr>
                        <a:t>Book</a:t>
                      </a:r>
                    </a:p>
                  </a:txBody>
                  <a:tcPr/>
                </a:tc>
                <a:tc>
                  <a:txBody>
                    <a:bodyPr/>
                    <a:lstStyle/>
                    <a:p>
                      <a:r>
                        <a:rPr lang="en-US" sz="2800" dirty="0">
                          <a:latin typeface="+mn-lt"/>
                          <a:cs typeface="Arial" panose="020B0604020202020204" pitchFamily="34" charset="0"/>
                        </a:rPr>
                        <a:t>#</a:t>
                      </a:r>
                    </a:p>
                  </a:txBody>
                  <a:tcPr/>
                </a:tc>
                <a:extLst>
                  <a:ext uri="{0D108BD9-81ED-4DB2-BD59-A6C34878D82A}">
                    <a16:rowId xmlns:a16="http://schemas.microsoft.com/office/drawing/2014/main" val="4086689013"/>
                  </a:ext>
                </a:extLst>
              </a:tr>
              <a:tr h="370840">
                <a:tc>
                  <a:txBody>
                    <a:bodyPr/>
                    <a:lstStyle/>
                    <a:p>
                      <a:r>
                        <a:rPr lang="en-US" sz="2800" dirty="0">
                          <a:latin typeface="+mn-lt"/>
                        </a:rPr>
                        <a:t>Matthew</a:t>
                      </a:r>
                    </a:p>
                  </a:txBody>
                  <a:tcPr/>
                </a:tc>
                <a:tc>
                  <a:txBody>
                    <a:bodyPr/>
                    <a:lstStyle/>
                    <a:p>
                      <a:r>
                        <a:rPr lang="en-US" sz="2800" dirty="0">
                          <a:latin typeface="+mn-lt"/>
                          <a:cs typeface="Arial" panose="020B0604020202020204" pitchFamily="34" charset="0"/>
                        </a:rPr>
                        <a:t>4</a:t>
                      </a:r>
                    </a:p>
                  </a:txBody>
                  <a:tcPr/>
                </a:tc>
                <a:tc>
                  <a:txBody>
                    <a:bodyPr/>
                    <a:lstStyle/>
                    <a:p>
                      <a:r>
                        <a:rPr lang="en-US" sz="2800" dirty="0">
                          <a:latin typeface="+mn-lt"/>
                          <a:cs typeface="Arial" panose="020B0604020202020204" pitchFamily="34" charset="0"/>
                        </a:rPr>
                        <a:t>1 Thessalonians</a:t>
                      </a:r>
                    </a:p>
                  </a:txBody>
                  <a:tcPr/>
                </a:tc>
                <a:tc>
                  <a:txBody>
                    <a:bodyPr/>
                    <a:lstStyle/>
                    <a:p>
                      <a:r>
                        <a:rPr lang="en-US" sz="2800" dirty="0">
                          <a:latin typeface="+mn-lt"/>
                          <a:cs typeface="Arial" panose="020B0604020202020204" pitchFamily="34" charset="0"/>
                        </a:rPr>
                        <a:t>1</a:t>
                      </a:r>
                    </a:p>
                  </a:txBody>
                  <a:tcPr/>
                </a:tc>
                <a:extLst>
                  <a:ext uri="{0D108BD9-81ED-4DB2-BD59-A6C34878D82A}">
                    <a16:rowId xmlns:a16="http://schemas.microsoft.com/office/drawing/2014/main" val="2608978182"/>
                  </a:ext>
                </a:extLst>
              </a:tr>
              <a:tr h="370840">
                <a:tc>
                  <a:txBody>
                    <a:bodyPr/>
                    <a:lstStyle/>
                    <a:p>
                      <a:r>
                        <a:rPr lang="en-US" sz="2800" dirty="0">
                          <a:latin typeface="+mn-lt"/>
                        </a:rPr>
                        <a:t>Mark</a:t>
                      </a:r>
                    </a:p>
                  </a:txBody>
                  <a:tcPr/>
                </a:tc>
                <a:tc>
                  <a:txBody>
                    <a:bodyPr/>
                    <a:lstStyle/>
                    <a:p>
                      <a:r>
                        <a:rPr lang="en-US" sz="2800" dirty="0">
                          <a:latin typeface="+mn-lt"/>
                          <a:cs typeface="Arial" panose="020B0604020202020204" pitchFamily="34" charset="0"/>
                        </a:rPr>
                        <a:t>4</a:t>
                      </a:r>
                    </a:p>
                  </a:txBody>
                  <a:tcPr/>
                </a:tc>
                <a:tc>
                  <a:txBody>
                    <a:bodyPr/>
                    <a:lstStyle/>
                    <a:p>
                      <a:r>
                        <a:rPr lang="en-US" sz="2800" dirty="0">
                          <a:latin typeface="+mn-lt"/>
                          <a:cs typeface="Arial" panose="020B0604020202020204" pitchFamily="34" charset="0"/>
                        </a:rPr>
                        <a:t>1 Timothy</a:t>
                      </a:r>
                    </a:p>
                  </a:txBody>
                  <a:tcPr/>
                </a:tc>
                <a:tc>
                  <a:txBody>
                    <a:bodyPr/>
                    <a:lstStyle/>
                    <a:p>
                      <a:r>
                        <a:rPr lang="en-US" sz="2800" dirty="0">
                          <a:latin typeface="+mn-lt"/>
                          <a:cs typeface="Arial" panose="020B0604020202020204" pitchFamily="34" charset="0"/>
                        </a:rPr>
                        <a:t>1</a:t>
                      </a:r>
                    </a:p>
                  </a:txBody>
                  <a:tcPr/>
                </a:tc>
                <a:extLst>
                  <a:ext uri="{0D108BD9-81ED-4DB2-BD59-A6C34878D82A}">
                    <a16:rowId xmlns:a16="http://schemas.microsoft.com/office/drawing/2014/main" val="130649534"/>
                  </a:ext>
                </a:extLst>
              </a:tr>
              <a:tr h="370840">
                <a:tc>
                  <a:txBody>
                    <a:bodyPr/>
                    <a:lstStyle/>
                    <a:p>
                      <a:r>
                        <a:rPr lang="en-US" sz="2800" dirty="0">
                          <a:latin typeface="+mn-lt"/>
                        </a:rPr>
                        <a:t>Luke</a:t>
                      </a:r>
                    </a:p>
                  </a:txBody>
                  <a:tcPr/>
                </a:tc>
                <a:tc>
                  <a:txBody>
                    <a:bodyPr/>
                    <a:lstStyle/>
                    <a:p>
                      <a:r>
                        <a:rPr lang="en-US" sz="2800" dirty="0">
                          <a:latin typeface="+mn-lt"/>
                          <a:cs typeface="Arial" panose="020B0604020202020204" pitchFamily="34" charset="0"/>
                        </a:rPr>
                        <a:t>5</a:t>
                      </a:r>
                    </a:p>
                  </a:txBody>
                  <a:tcPr/>
                </a:tc>
                <a:tc>
                  <a:txBody>
                    <a:bodyPr/>
                    <a:lstStyle/>
                    <a:p>
                      <a:r>
                        <a:rPr lang="en-US" sz="2800" dirty="0">
                          <a:latin typeface="+mn-lt"/>
                          <a:cs typeface="Arial" panose="020B0604020202020204" pitchFamily="34" charset="0"/>
                        </a:rPr>
                        <a:t>2 Timothy</a:t>
                      </a:r>
                    </a:p>
                  </a:txBody>
                  <a:tcPr/>
                </a:tc>
                <a:tc>
                  <a:txBody>
                    <a:bodyPr/>
                    <a:lstStyle/>
                    <a:p>
                      <a:r>
                        <a:rPr lang="en-US" sz="2800" dirty="0">
                          <a:latin typeface="+mn-lt"/>
                          <a:cs typeface="Arial" panose="020B0604020202020204" pitchFamily="34" charset="0"/>
                        </a:rPr>
                        <a:t>1</a:t>
                      </a:r>
                    </a:p>
                  </a:txBody>
                  <a:tcPr/>
                </a:tc>
                <a:extLst>
                  <a:ext uri="{0D108BD9-81ED-4DB2-BD59-A6C34878D82A}">
                    <a16:rowId xmlns:a16="http://schemas.microsoft.com/office/drawing/2014/main" val="1704015182"/>
                  </a:ext>
                </a:extLst>
              </a:tr>
              <a:tr h="370840">
                <a:tc>
                  <a:txBody>
                    <a:bodyPr/>
                    <a:lstStyle/>
                    <a:p>
                      <a:r>
                        <a:rPr lang="en-US" sz="2800" dirty="0">
                          <a:latin typeface="+mn-lt"/>
                        </a:rPr>
                        <a:t>John</a:t>
                      </a:r>
                    </a:p>
                  </a:txBody>
                  <a:tcPr/>
                </a:tc>
                <a:tc>
                  <a:txBody>
                    <a:bodyPr/>
                    <a:lstStyle/>
                    <a:p>
                      <a:r>
                        <a:rPr lang="en-US" sz="2800" dirty="0">
                          <a:latin typeface="+mn-lt"/>
                          <a:cs typeface="Arial" panose="020B0604020202020204" pitchFamily="34" charset="0"/>
                        </a:rPr>
                        <a:t>5</a:t>
                      </a:r>
                    </a:p>
                  </a:txBody>
                  <a:tcPr/>
                </a:tc>
                <a:tc>
                  <a:txBody>
                    <a:bodyPr/>
                    <a:lstStyle/>
                    <a:p>
                      <a:r>
                        <a:rPr lang="en-US" sz="2800" dirty="0">
                          <a:latin typeface="+mn-lt"/>
                          <a:cs typeface="Arial" panose="020B0604020202020204" pitchFamily="34" charset="0"/>
                        </a:rPr>
                        <a:t>Titus</a:t>
                      </a:r>
                    </a:p>
                  </a:txBody>
                  <a:tcPr/>
                </a:tc>
                <a:tc>
                  <a:txBody>
                    <a:bodyPr/>
                    <a:lstStyle/>
                    <a:p>
                      <a:r>
                        <a:rPr lang="en-US" sz="2800" dirty="0">
                          <a:latin typeface="+mn-lt"/>
                          <a:cs typeface="Arial" panose="020B0604020202020204" pitchFamily="34" charset="0"/>
                        </a:rPr>
                        <a:t>1</a:t>
                      </a:r>
                    </a:p>
                  </a:txBody>
                  <a:tcPr/>
                </a:tc>
                <a:extLst>
                  <a:ext uri="{0D108BD9-81ED-4DB2-BD59-A6C34878D82A}">
                    <a16:rowId xmlns:a16="http://schemas.microsoft.com/office/drawing/2014/main" val="3648937868"/>
                  </a:ext>
                </a:extLst>
              </a:tr>
              <a:tr h="370840">
                <a:tc>
                  <a:txBody>
                    <a:bodyPr/>
                    <a:lstStyle/>
                    <a:p>
                      <a:r>
                        <a:rPr lang="en-US" sz="2800" dirty="0">
                          <a:latin typeface="+mn-lt"/>
                        </a:rPr>
                        <a:t>Acts</a:t>
                      </a:r>
                    </a:p>
                  </a:txBody>
                  <a:tcPr/>
                </a:tc>
                <a:tc>
                  <a:txBody>
                    <a:bodyPr/>
                    <a:lstStyle/>
                    <a:p>
                      <a:r>
                        <a:rPr lang="en-US" sz="2800" dirty="0">
                          <a:latin typeface="+mn-lt"/>
                          <a:cs typeface="Arial" panose="020B0604020202020204" pitchFamily="34" charset="0"/>
                        </a:rPr>
                        <a:t>7</a:t>
                      </a:r>
                    </a:p>
                  </a:txBody>
                  <a:tcPr/>
                </a:tc>
                <a:tc>
                  <a:txBody>
                    <a:bodyPr/>
                    <a:lstStyle/>
                    <a:p>
                      <a:r>
                        <a:rPr lang="en-US" sz="2800" dirty="0">
                          <a:latin typeface="+mn-lt"/>
                          <a:cs typeface="Arial" panose="020B0604020202020204" pitchFamily="34" charset="0"/>
                        </a:rPr>
                        <a:t>James</a:t>
                      </a:r>
                    </a:p>
                  </a:txBody>
                  <a:tcPr/>
                </a:tc>
                <a:tc>
                  <a:txBody>
                    <a:bodyPr/>
                    <a:lstStyle/>
                    <a:p>
                      <a:r>
                        <a:rPr lang="en-US" sz="2800" dirty="0">
                          <a:latin typeface="+mn-lt"/>
                          <a:cs typeface="Arial" panose="020B0604020202020204" pitchFamily="34" charset="0"/>
                        </a:rPr>
                        <a:t>1</a:t>
                      </a:r>
                    </a:p>
                  </a:txBody>
                  <a:tcPr/>
                </a:tc>
                <a:extLst>
                  <a:ext uri="{0D108BD9-81ED-4DB2-BD59-A6C34878D82A}">
                    <a16:rowId xmlns:a16="http://schemas.microsoft.com/office/drawing/2014/main" val="2282137622"/>
                  </a:ext>
                </a:extLst>
              </a:tr>
              <a:tr h="370840">
                <a:tc>
                  <a:txBody>
                    <a:bodyPr/>
                    <a:lstStyle/>
                    <a:p>
                      <a:r>
                        <a:rPr lang="en-US" sz="2800" dirty="0">
                          <a:latin typeface="+mn-lt"/>
                        </a:rPr>
                        <a:t>Romans</a:t>
                      </a:r>
                    </a:p>
                  </a:txBody>
                  <a:tcPr/>
                </a:tc>
                <a:tc>
                  <a:txBody>
                    <a:bodyPr/>
                    <a:lstStyle/>
                    <a:p>
                      <a:r>
                        <a:rPr lang="en-US" sz="2800" dirty="0">
                          <a:latin typeface="+mn-lt"/>
                          <a:cs typeface="Arial" panose="020B0604020202020204" pitchFamily="34" charset="0"/>
                        </a:rPr>
                        <a:t>6</a:t>
                      </a:r>
                    </a:p>
                  </a:txBody>
                  <a:tcPr/>
                </a:tc>
                <a:tc>
                  <a:txBody>
                    <a:bodyPr/>
                    <a:lstStyle/>
                    <a:p>
                      <a:r>
                        <a:rPr lang="en-US" sz="2800" dirty="0">
                          <a:latin typeface="+mn-lt"/>
                          <a:cs typeface="Arial" panose="020B0604020202020204" pitchFamily="34" charset="0"/>
                        </a:rPr>
                        <a:t>1 Peter</a:t>
                      </a:r>
                    </a:p>
                  </a:txBody>
                  <a:tcPr/>
                </a:tc>
                <a:tc>
                  <a:txBody>
                    <a:bodyPr/>
                    <a:lstStyle/>
                    <a:p>
                      <a:r>
                        <a:rPr lang="en-US" sz="2800" dirty="0">
                          <a:latin typeface="+mn-lt"/>
                          <a:cs typeface="Arial" panose="020B0604020202020204" pitchFamily="34" charset="0"/>
                        </a:rPr>
                        <a:t>4</a:t>
                      </a:r>
                    </a:p>
                  </a:txBody>
                  <a:tcPr/>
                </a:tc>
                <a:extLst>
                  <a:ext uri="{0D108BD9-81ED-4DB2-BD59-A6C34878D82A}">
                    <a16:rowId xmlns:a16="http://schemas.microsoft.com/office/drawing/2014/main" val="3623532065"/>
                  </a:ext>
                </a:extLst>
              </a:tr>
              <a:tr h="370840">
                <a:tc>
                  <a:txBody>
                    <a:bodyPr/>
                    <a:lstStyle/>
                    <a:p>
                      <a:r>
                        <a:rPr lang="en-US" sz="2800" dirty="0">
                          <a:latin typeface="+mn-lt"/>
                        </a:rPr>
                        <a:t>1 Corinthians</a:t>
                      </a:r>
                    </a:p>
                  </a:txBody>
                  <a:tcPr/>
                </a:tc>
                <a:tc>
                  <a:txBody>
                    <a:bodyPr/>
                    <a:lstStyle/>
                    <a:p>
                      <a:r>
                        <a:rPr lang="en-US" sz="2800" dirty="0">
                          <a:latin typeface="+mn-lt"/>
                          <a:cs typeface="Arial" panose="020B0604020202020204" pitchFamily="34" charset="0"/>
                        </a:rPr>
                        <a:t>3</a:t>
                      </a:r>
                    </a:p>
                  </a:txBody>
                  <a:tcPr/>
                </a:tc>
                <a:tc>
                  <a:txBody>
                    <a:bodyPr/>
                    <a:lstStyle/>
                    <a:p>
                      <a:r>
                        <a:rPr lang="en-US" sz="2800" dirty="0">
                          <a:latin typeface="+mn-lt"/>
                          <a:cs typeface="Arial" panose="020B0604020202020204" pitchFamily="34" charset="0"/>
                        </a:rPr>
                        <a:t>2 Peter</a:t>
                      </a:r>
                    </a:p>
                  </a:txBody>
                  <a:tcPr/>
                </a:tc>
                <a:tc>
                  <a:txBody>
                    <a:bodyPr/>
                    <a:lstStyle/>
                    <a:p>
                      <a:r>
                        <a:rPr lang="en-US" sz="2800" dirty="0">
                          <a:latin typeface="+mn-lt"/>
                          <a:cs typeface="Arial" panose="020B0604020202020204" pitchFamily="34" charset="0"/>
                        </a:rPr>
                        <a:t>1</a:t>
                      </a:r>
                    </a:p>
                  </a:txBody>
                  <a:tcPr/>
                </a:tc>
                <a:extLst>
                  <a:ext uri="{0D108BD9-81ED-4DB2-BD59-A6C34878D82A}">
                    <a16:rowId xmlns:a16="http://schemas.microsoft.com/office/drawing/2014/main" val="1954653493"/>
                  </a:ext>
                </a:extLst>
              </a:tr>
              <a:tr h="370840">
                <a:tc>
                  <a:txBody>
                    <a:bodyPr/>
                    <a:lstStyle/>
                    <a:p>
                      <a:r>
                        <a:rPr lang="en-US" sz="2800" dirty="0">
                          <a:latin typeface="+mn-lt"/>
                        </a:rPr>
                        <a:t>Ephesians</a:t>
                      </a:r>
                    </a:p>
                  </a:txBody>
                  <a:tcPr/>
                </a:tc>
                <a:tc>
                  <a:txBody>
                    <a:bodyPr/>
                    <a:lstStyle/>
                    <a:p>
                      <a:r>
                        <a:rPr lang="en-US" sz="2800" dirty="0">
                          <a:latin typeface="+mn-lt"/>
                          <a:cs typeface="Arial" panose="020B0604020202020204" pitchFamily="34" charset="0"/>
                        </a:rPr>
                        <a:t>1</a:t>
                      </a:r>
                    </a:p>
                  </a:txBody>
                  <a:tcPr/>
                </a:tc>
                <a:tc>
                  <a:txBody>
                    <a:bodyPr/>
                    <a:lstStyle/>
                    <a:p>
                      <a:r>
                        <a:rPr lang="en-US" sz="2800" dirty="0">
                          <a:latin typeface="+mn-lt"/>
                          <a:cs typeface="Arial" panose="020B0604020202020204" pitchFamily="34" charset="0"/>
                        </a:rPr>
                        <a:t>2 John</a:t>
                      </a:r>
                    </a:p>
                  </a:txBody>
                  <a:tcPr/>
                </a:tc>
                <a:tc>
                  <a:txBody>
                    <a:bodyPr/>
                    <a:lstStyle/>
                    <a:p>
                      <a:r>
                        <a:rPr lang="en-US" sz="2800" dirty="0">
                          <a:latin typeface="+mn-lt"/>
                          <a:cs typeface="Arial" panose="020B0604020202020204" pitchFamily="34" charset="0"/>
                        </a:rPr>
                        <a:t>2</a:t>
                      </a:r>
                    </a:p>
                  </a:txBody>
                  <a:tcPr/>
                </a:tc>
                <a:extLst>
                  <a:ext uri="{0D108BD9-81ED-4DB2-BD59-A6C34878D82A}">
                    <a16:rowId xmlns:a16="http://schemas.microsoft.com/office/drawing/2014/main" val="2410635201"/>
                  </a:ext>
                </a:extLst>
              </a:tr>
              <a:tr h="370840">
                <a:tc>
                  <a:txBody>
                    <a:bodyPr/>
                    <a:lstStyle/>
                    <a:p>
                      <a:r>
                        <a:rPr lang="en-US" sz="2800" dirty="0">
                          <a:latin typeface="+mn-lt"/>
                        </a:rPr>
                        <a:t>Colossians</a:t>
                      </a:r>
                    </a:p>
                  </a:txBody>
                  <a:tcPr/>
                </a:tc>
                <a:tc>
                  <a:txBody>
                    <a:bodyPr/>
                    <a:lstStyle/>
                    <a:p>
                      <a:r>
                        <a:rPr lang="en-US" sz="2800" dirty="0">
                          <a:latin typeface="+mn-lt"/>
                          <a:cs typeface="Arial" panose="020B0604020202020204" pitchFamily="34" charset="0"/>
                        </a:rPr>
                        <a:t>1</a:t>
                      </a:r>
                    </a:p>
                  </a:txBody>
                  <a:tcPr/>
                </a:tc>
                <a:tc>
                  <a:txBody>
                    <a:bodyPr/>
                    <a:lstStyle/>
                    <a:p>
                      <a:r>
                        <a:rPr lang="en-US" sz="2800" dirty="0">
                          <a:latin typeface="+mn-lt"/>
                          <a:cs typeface="Arial" panose="020B0604020202020204" pitchFamily="34" charset="0"/>
                        </a:rPr>
                        <a:t>Revelation</a:t>
                      </a:r>
                    </a:p>
                  </a:txBody>
                  <a:tcPr/>
                </a:tc>
                <a:tc>
                  <a:txBody>
                    <a:bodyPr/>
                    <a:lstStyle/>
                    <a:p>
                      <a:r>
                        <a:rPr lang="en-US" sz="2800" dirty="0">
                          <a:latin typeface="+mn-lt"/>
                          <a:cs typeface="Arial" panose="020B0604020202020204" pitchFamily="34" charset="0"/>
                        </a:rPr>
                        <a:t>1</a:t>
                      </a:r>
                    </a:p>
                  </a:txBody>
                  <a:tcPr/>
                </a:tc>
                <a:extLst>
                  <a:ext uri="{0D108BD9-81ED-4DB2-BD59-A6C34878D82A}">
                    <a16:rowId xmlns:a16="http://schemas.microsoft.com/office/drawing/2014/main" val="2100020524"/>
                  </a:ext>
                </a:extLst>
              </a:tr>
            </a:tbl>
          </a:graphicData>
        </a:graphic>
      </p:graphicFrame>
    </p:spTree>
    <p:extLst>
      <p:ext uri="{BB962C8B-B14F-4D97-AF65-F5344CB8AC3E}">
        <p14:creationId xmlns:p14="http://schemas.microsoft.com/office/powerpoint/2010/main" val="186969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lnSpcReduction="10000"/>
          </a:bodyPr>
          <a:lstStyle/>
          <a:p>
            <a:r>
              <a:rPr lang="en-US" dirty="0">
                <a:solidFill>
                  <a:srgbClr val="0070C0"/>
                </a:solidFill>
                <a:cs typeface="Arial" panose="020B0604020202020204" pitchFamily="34" charset="0"/>
              </a:rPr>
              <a:t>The nine NT books that do not use words from the word family </a:t>
            </a:r>
            <a:r>
              <a:rPr lang="en-US" i="1" dirty="0" err="1">
                <a:solidFill>
                  <a:srgbClr val="0070C0"/>
                </a:solidFill>
                <a:cs typeface="Arial" panose="020B0604020202020204" pitchFamily="34" charset="0"/>
              </a:rPr>
              <a:t>eklektos</a:t>
            </a:r>
            <a:r>
              <a:rPr lang="en-US" i="1" dirty="0">
                <a:solidFill>
                  <a:srgbClr val="0070C0"/>
                </a:solidFill>
                <a:cs typeface="Arial" panose="020B0604020202020204" pitchFamily="34" charset="0"/>
              </a:rPr>
              <a:t> </a:t>
            </a:r>
            <a:r>
              <a:rPr lang="en-US" dirty="0">
                <a:solidFill>
                  <a:srgbClr val="0070C0"/>
                </a:solidFill>
                <a:cs typeface="Arial" panose="020B0604020202020204" pitchFamily="34" charset="0"/>
              </a:rPr>
              <a:t>are:</a:t>
            </a:r>
          </a:p>
          <a:p>
            <a:pPr lvl="1"/>
            <a:r>
              <a:rPr lang="en-US" sz="2800" dirty="0">
                <a:solidFill>
                  <a:srgbClr val="0070C0"/>
                </a:solidFill>
                <a:cs typeface="Arial" panose="020B0604020202020204" pitchFamily="34" charset="0"/>
              </a:rPr>
              <a:t>2 Corinthians</a:t>
            </a:r>
          </a:p>
          <a:p>
            <a:pPr lvl="1"/>
            <a:r>
              <a:rPr lang="en-US" sz="2800" dirty="0">
                <a:solidFill>
                  <a:srgbClr val="0070C0"/>
                </a:solidFill>
                <a:cs typeface="Arial" panose="020B0604020202020204" pitchFamily="34" charset="0"/>
              </a:rPr>
              <a:t>Galatians</a:t>
            </a:r>
          </a:p>
          <a:p>
            <a:pPr lvl="1"/>
            <a:r>
              <a:rPr lang="en-US" sz="2800" dirty="0">
                <a:solidFill>
                  <a:srgbClr val="0070C0"/>
                </a:solidFill>
                <a:cs typeface="Arial" panose="020B0604020202020204" pitchFamily="34" charset="0"/>
              </a:rPr>
              <a:t>Philippians</a:t>
            </a:r>
          </a:p>
          <a:p>
            <a:pPr lvl="1"/>
            <a:r>
              <a:rPr lang="en-US" sz="2800" dirty="0">
                <a:solidFill>
                  <a:srgbClr val="0070C0"/>
                </a:solidFill>
                <a:cs typeface="Arial" panose="020B0604020202020204" pitchFamily="34" charset="0"/>
              </a:rPr>
              <a:t>2 Thessalonians</a:t>
            </a:r>
          </a:p>
          <a:p>
            <a:pPr lvl="1"/>
            <a:r>
              <a:rPr lang="en-US" sz="2800" dirty="0">
                <a:solidFill>
                  <a:srgbClr val="0070C0"/>
                </a:solidFill>
                <a:cs typeface="Arial" panose="020B0604020202020204" pitchFamily="34" charset="0"/>
              </a:rPr>
              <a:t>Philemon</a:t>
            </a:r>
          </a:p>
          <a:p>
            <a:pPr lvl="1"/>
            <a:r>
              <a:rPr lang="en-US" sz="2800" dirty="0">
                <a:solidFill>
                  <a:srgbClr val="0070C0"/>
                </a:solidFill>
                <a:cs typeface="Arial" panose="020B0604020202020204" pitchFamily="34" charset="0"/>
              </a:rPr>
              <a:t>Hebrews</a:t>
            </a:r>
          </a:p>
          <a:p>
            <a:pPr lvl="1"/>
            <a:r>
              <a:rPr lang="en-US" sz="2800" dirty="0">
                <a:solidFill>
                  <a:srgbClr val="0070C0"/>
                </a:solidFill>
                <a:cs typeface="Arial" panose="020B0604020202020204" pitchFamily="34" charset="0"/>
              </a:rPr>
              <a:t>1 John</a:t>
            </a:r>
          </a:p>
          <a:p>
            <a:pPr lvl="1"/>
            <a:r>
              <a:rPr lang="en-US" sz="2800" dirty="0">
                <a:solidFill>
                  <a:srgbClr val="0070C0"/>
                </a:solidFill>
                <a:cs typeface="Arial" panose="020B0604020202020204" pitchFamily="34" charset="0"/>
              </a:rPr>
              <a:t>3 John</a:t>
            </a:r>
          </a:p>
          <a:p>
            <a:pPr lvl="1"/>
            <a:r>
              <a:rPr lang="en-US" sz="2800" dirty="0">
                <a:solidFill>
                  <a:srgbClr val="0070C0"/>
                </a:solidFill>
                <a:cs typeface="Arial" panose="020B0604020202020204" pitchFamily="34" charset="0"/>
              </a:rPr>
              <a:t>Jude</a:t>
            </a:r>
          </a:p>
          <a:p>
            <a:pPr>
              <a:lnSpc>
                <a:spcPct val="150000"/>
              </a:lnSpc>
            </a:pPr>
            <a:r>
              <a:rPr lang="en-US" dirty="0">
                <a:solidFill>
                  <a:srgbClr val="0070C0"/>
                </a:solidFill>
                <a:cs typeface="Arial" panose="020B0604020202020204" pitchFamily="34" charset="0"/>
              </a:rPr>
              <a:t>Of these only Philemon, 1 John and 3 John do not have a reference to the Doctrines of Grace, but they are authored by Paul and John who have many references in other books they authored.</a:t>
            </a:r>
          </a:p>
          <a:p>
            <a:pPr lvl="1"/>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85564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Of the NT authors only Jude and the author of Hebrews do not use words from the word family </a:t>
            </a:r>
            <a:r>
              <a:rPr lang="en-US" i="1" dirty="0" err="1">
                <a:solidFill>
                  <a:srgbClr val="0070C0"/>
                </a:solidFill>
                <a:latin typeface="Arial" panose="020B0604020202020204" pitchFamily="34" charset="0"/>
                <a:cs typeface="Arial" panose="020B0604020202020204" pitchFamily="34" charset="0"/>
              </a:rPr>
              <a:t>eklektos</a:t>
            </a:r>
            <a:r>
              <a:rPr lang="en-US" i="1" dirty="0">
                <a:solidFill>
                  <a:srgbClr val="0070C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The number of uses by author is as follows:</a:t>
            </a:r>
          </a:p>
          <a:p>
            <a:endParaRPr lang="en-US" dirty="0"/>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graphicFrame>
        <p:nvGraphicFramePr>
          <p:cNvPr id="4" name="Table 3">
            <a:extLst>
              <a:ext uri="{FF2B5EF4-FFF2-40B4-BE49-F238E27FC236}">
                <a16:creationId xmlns:a16="http://schemas.microsoft.com/office/drawing/2014/main" id="{E521595C-34EF-46E5-92C2-DA8325D4586E}"/>
              </a:ext>
            </a:extLst>
          </p:cNvPr>
          <p:cNvGraphicFramePr>
            <a:graphicFrameLocks noGrp="1"/>
          </p:cNvGraphicFramePr>
          <p:nvPr>
            <p:extLst/>
          </p:nvPr>
        </p:nvGraphicFramePr>
        <p:xfrm>
          <a:off x="3216622" y="2389065"/>
          <a:ext cx="5682714" cy="4145280"/>
        </p:xfrm>
        <a:graphic>
          <a:graphicData uri="http://schemas.openxmlformats.org/drawingml/2006/table">
            <a:tbl>
              <a:tblPr firstRow="1" bandRow="1">
                <a:tableStyleId>{7DF18680-E054-41AD-8BC1-D1AEF772440D}</a:tableStyleId>
              </a:tblPr>
              <a:tblGrid>
                <a:gridCol w="3726426">
                  <a:extLst>
                    <a:ext uri="{9D8B030D-6E8A-4147-A177-3AD203B41FA5}">
                      <a16:colId xmlns:a16="http://schemas.microsoft.com/office/drawing/2014/main" val="956162161"/>
                    </a:ext>
                  </a:extLst>
                </a:gridCol>
                <a:gridCol w="1956288">
                  <a:extLst>
                    <a:ext uri="{9D8B030D-6E8A-4147-A177-3AD203B41FA5}">
                      <a16:colId xmlns:a16="http://schemas.microsoft.com/office/drawing/2014/main" val="1907432912"/>
                    </a:ext>
                  </a:extLst>
                </a:gridCol>
              </a:tblGrid>
              <a:tr h="370840">
                <a:tc>
                  <a:txBody>
                    <a:bodyPr/>
                    <a:lstStyle/>
                    <a:p>
                      <a:r>
                        <a:rPr lang="en-US" sz="2800" dirty="0">
                          <a:latin typeface="Arial" panose="020B0604020202020204" pitchFamily="34" charset="0"/>
                          <a:cs typeface="Arial" panose="020B0604020202020204" pitchFamily="34" charset="0"/>
                        </a:rPr>
                        <a:t>Author</a:t>
                      </a:r>
                    </a:p>
                  </a:txBody>
                  <a:tcPr/>
                </a:tc>
                <a:tc>
                  <a:txBody>
                    <a:bodyPr/>
                    <a:lstStyle/>
                    <a:p>
                      <a:r>
                        <a:rPr lang="en-US" sz="28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4086689013"/>
                  </a:ext>
                </a:extLst>
              </a:tr>
              <a:tr h="370840">
                <a:tc>
                  <a:txBody>
                    <a:bodyPr/>
                    <a:lstStyle/>
                    <a:p>
                      <a:r>
                        <a:rPr lang="en-US" sz="2800" dirty="0"/>
                        <a:t>Paul</a:t>
                      </a:r>
                    </a:p>
                  </a:txBody>
                  <a:tcPr/>
                </a:tc>
                <a:tc>
                  <a:txBody>
                    <a:bodyPr/>
                    <a:lstStyle/>
                    <a:p>
                      <a:r>
                        <a:rPr lang="en-US" sz="2800" dirty="0">
                          <a:latin typeface="Arial" panose="020B0604020202020204" pitchFamily="34" charset="0"/>
                          <a:cs typeface="Arial" panose="020B0604020202020204" pitchFamily="34" charset="0"/>
                        </a:rPr>
                        <a:t>15</a:t>
                      </a:r>
                    </a:p>
                  </a:txBody>
                  <a:tcPr/>
                </a:tc>
                <a:extLst>
                  <a:ext uri="{0D108BD9-81ED-4DB2-BD59-A6C34878D82A}">
                    <a16:rowId xmlns:a16="http://schemas.microsoft.com/office/drawing/2014/main" val="2608978182"/>
                  </a:ext>
                </a:extLst>
              </a:tr>
              <a:tr h="370840">
                <a:tc>
                  <a:txBody>
                    <a:bodyPr/>
                    <a:lstStyle/>
                    <a:p>
                      <a:r>
                        <a:rPr lang="en-US" sz="2800" dirty="0"/>
                        <a:t>Luke</a:t>
                      </a:r>
                    </a:p>
                  </a:txBody>
                  <a:tcPr/>
                </a:tc>
                <a:tc>
                  <a:txBody>
                    <a:bodyPr/>
                    <a:lstStyle/>
                    <a:p>
                      <a:r>
                        <a:rPr lang="en-US" sz="2800" dirty="0">
                          <a:latin typeface="Arial" panose="020B0604020202020204" pitchFamily="34" charset="0"/>
                          <a:cs typeface="Arial" panose="020B0604020202020204" pitchFamily="34" charset="0"/>
                        </a:rPr>
                        <a:t>12</a:t>
                      </a:r>
                    </a:p>
                  </a:txBody>
                  <a:tcPr/>
                </a:tc>
                <a:extLst>
                  <a:ext uri="{0D108BD9-81ED-4DB2-BD59-A6C34878D82A}">
                    <a16:rowId xmlns:a16="http://schemas.microsoft.com/office/drawing/2014/main" val="130649534"/>
                  </a:ext>
                </a:extLst>
              </a:tr>
              <a:tr h="370840">
                <a:tc>
                  <a:txBody>
                    <a:bodyPr/>
                    <a:lstStyle/>
                    <a:p>
                      <a:r>
                        <a:rPr lang="en-US" sz="2800" dirty="0"/>
                        <a:t>John</a:t>
                      </a:r>
                    </a:p>
                  </a:txBody>
                  <a:tcPr/>
                </a:tc>
                <a:tc>
                  <a:txBody>
                    <a:bodyPr/>
                    <a:lstStyle/>
                    <a:p>
                      <a:r>
                        <a:rPr lang="en-US" sz="2800" dirty="0">
                          <a:latin typeface="Arial" panose="020B0604020202020204" pitchFamily="34" charset="0"/>
                          <a:cs typeface="Arial" panose="020B0604020202020204" pitchFamily="34" charset="0"/>
                        </a:rPr>
                        <a:t>  8</a:t>
                      </a:r>
                    </a:p>
                  </a:txBody>
                  <a:tcPr/>
                </a:tc>
                <a:extLst>
                  <a:ext uri="{0D108BD9-81ED-4DB2-BD59-A6C34878D82A}">
                    <a16:rowId xmlns:a16="http://schemas.microsoft.com/office/drawing/2014/main" val="1704015182"/>
                  </a:ext>
                </a:extLst>
              </a:tr>
              <a:tr h="370840">
                <a:tc>
                  <a:txBody>
                    <a:bodyPr/>
                    <a:lstStyle/>
                    <a:p>
                      <a:r>
                        <a:rPr lang="en-US" sz="2800" dirty="0"/>
                        <a:t>Peter</a:t>
                      </a:r>
                    </a:p>
                  </a:txBody>
                  <a:tcPr/>
                </a:tc>
                <a:tc>
                  <a:txBody>
                    <a:bodyPr/>
                    <a:lstStyle/>
                    <a:p>
                      <a:r>
                        <a:rPr lang="en-US" sz="2800" dirty="0">
                          <a:latin typeface="Arial" panose="020B0604020202020204" pitchFamily="34" charset="0"/>
                          <a:cs typeface="Arial" panose="020B0604020202020204" pitchFamily="34" charset="0"/>
                        </a:rPr>
                        <a:t>  5</a:t>
                      </a:r>
                    </a:p>
                  </a:txBody>
                  <a:tcPr/>
                </a:tc>
                <a:extLst>
                  <a:ext uri="{0D108BD9-81ED-4DB2-BD59-A6C34878D82A}">
                    <a16:rowId xmlns:a16="http://schemas.microsoft.com/office/drawing/2014/main" val="3648937868"/>
                  </a:ext>
                </a:extLst>
              </a:tr>
              <a:tr h="370840">
                <a:tc>
                  <a:txBody>
                    <a:bodyPr/>
                    <a:lstStyle/>
                    <a:p>
                      <a:r>
                        <a:rPr lang="en-US" sz="2800" dirty="0"/>
                        <a:t>Matthew</a:t>
                      </a:r>
                    </a:p>
                  </a:txBody>
                  <a:tcPr/>
                </a:tc>
                <a:tc>
                  <a:txBody>
                    <a:bodyPr/>
                    <a:lstStyle/>
                    <a:p>
                      <a:r>
                        <a:rPr lang="en-US" sz="2800" dirty="0">
                          <a:latin typeface="Arial" panose="020B0604020202020204" pitchFamily="34" charset="0"/>
                          <a:cs typeface="Arial" panose="020B0604020202020204" pitchFamily="34" charset="0"/>
                        </a:rPr>
                        <a:t>  4</a:t>
                      </a:r>
                    </a:p>
                  </a:txBody>
                  <a:tcPr/>
                </a:tc>
                <a:extLst>
                  <a:ext uri="{0D108BD9-81ED-4DB2-BD59-A6C34878D82A}">
                    <a16:rowId xmlns:a16="http://schemas.microsoft.com/office/drawing/2014/main" val="2282137622"/>
                  </a:ext>
                </a:extLst>
              </a:tr>
              <a:tr h="370840">
                <a:tc>
                  <a:txBody>
                    <a:bodyPr/>
                    <a:lstStyle/>
                    <a:p>
                      <a:r>
                        <a:rPr lang="en-US" sz="2800" dirty="0"/>
                        <a:t>Mark</a:t>
                      </a:r>
                    </a:p>
                  </a:txBody>
                  <a:tcPr/>
                </a:tc>
                <a:tc>
                  <a:txBody>
                    <a:bodyPr/>
                    <a:lstStyle/>
                    <a:p>
                      <a:r>
                        <a:rPr lang="en-US" sz="2800" dirty="0">
                          <a:latin typeface="Arial" panose="020B0604020202020204" pitchFamily="34" charset="0"/>
                          <a:cs typeface="Arial" panose="020B0604020202020204" pitchFamily="34" charset="0"/>
                        </a:rPr>
                        <a:t>  4</a:t>
                      </a:r>
                    </a:p>
                  </a:txBody>
                  <a:tcPr/>
                </a:tc>
                <a:extLst>
                  <a:ext uri="{0D108BD9-81ED-4DB2-BD59-A6C34878D82A}">
                    <a16:rowId xmlns:a16="http://schemas.microsoft.com/office/drawing/2014/main" val="3623532065"/>
                  </a:ext>
                </a:extLst>
              </a:tr>
              <a:tr h="370840">
                <a:tc>
                  <a:txBody>
                    <a:bodyPr/>
                    <a:lstStyle/>
                    <a:p>
                      <a:r>
                        <a:rPr lang="en-US" sz="2800" dirty="0"/>
                        <a:t>James</a:t>
                      </a:r>
                    </a:p>
                  </a:txBody>
                  <a:tcPr/>
                </a:tc>
                <a:tc>
                  <a:txBody>
                    <a:bodyPr/>
                    <a:lstStyle/>
                    <a:p>
                      <a:r>
                        <a:rPr lang="en-US" sz="2800" dirty="0">
                          <a:latin typeface="Arial" panose="020B0604020202020204" pitchFamily="34" charset="0"/>
                          <a:cs typeface="Arial" panose="020B0604020202020204" pitchFamily="34" charset="0"/>
                        </a:rPr>
                        <a:t>  1</a:t>
                      </a:r>
                    </a:p>
                  </a:txBody>
                  <a:tcPr/>
                </a:tc>
                <a:extLst>
                  <a:ext uri="{0D108BD9-81ED-4DB2-BD59-A6C34878D82A}">
                    <a16:rowId xmlns:a16="http://schemas.microsoft.com/office/drawing/2014/main" val="1954653493"/>
                  </a:ext>
                </a:extLst>
              </a:tr>
            </a:tbl>
          </a:graphicData>
        </a:graphic>
      </p:graphicFrame>
    </p:spTree>
    <p:extLst>
      <p:ext uri="{BB962C8B-B14F-4D97-AF65-F5344CB8AC3E}">
        <p14:creationId xmlns:p14="http://schemas.microsoft.com/office/powerpoint/2010/main" val="1912323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The Greek word </a:t>
            </a:r>
            <a:r>
              <a:rPr lang="en-US" i="1" dirty="0" err="1">
                <a:solidFill>
                  <a:srgbClr val="0070C0"/>
                </a:solidFill>
                <a:cs typeface="Arial" panose="020B0604020202020204" pitchFamily="34" charset="0"/>
              </a:rPr>
              <a:t>proorizō</a:t>
            </a:r>
            <a:r>
              <a:rPr lang="en-US" i="1" dirty="0">
                <a:solidFill>
                  <a:srgbClr val="0070C0"/>
                </a:solidFill>
                <a:cs typeface="Arial" panose="020B0604020202020204" pitchFamily="34" charset="0"/>
              </a:rPr>
              <a:t> </a:t>
            </a:r>
            <a:r>
              <a:rPr lang="en-US" dirty="0">
                <a:solidFill>
                  <a:srgbClr val="0070C0"/>
                </a:solidFill>
                <a:cs typeface="Arial" panose="020B0604020202020204" pitchFamily="34" charset="0"/>
              </a:rPr>
              <a:t>is usually translated into </a:t>
            </a:r>
            <a:r>
              <a:rPr lang="en-US" i="1" dirty="0">
                <a:solidFill>
                  <a:srgbClr val="0070C0"/>
                </a:solidFill>
                <a:cs typeface="Arial" panose="020B0604020202020204" pitchFamily="34" charset="0"/>
              </a:rPr>
              <a:t>English as </a:t>
            </a:r>
            <a:r>
              <a:rPr lang="en-US" dirty="0">
                <a:solidFill>
                  <a:srgbClr val="0070C0"/>
                </a:solidFill>
                <a:cs typeface="Arial" panose="020B0604020202020204" pitchFamily="34" charset="0"/>
              </a:rPr>
              <a:t>predestined. It occurs six times in the NT. In five of these occurrences it is used in relationship to election: Romans 8:29 and 8:30, Ephesians 1:5 and 1:11 and 1 Corinthians 2:7. We have studied all of these except for 1 Corinthians 2:7: </a:t>
            </a:r>
            <a:r>
              <a:rPr lang="en-US" dirty="0"/>
              <a:t>B</a:t>
            </a:r>
            <a:r>
              <a:rPr lang="en-US" sz="2800" dirty="0"/>
              <a:t>ut we impart a secret and hidden wisdom of God, which God </a:t>
            </a:r>
            <a:r>
              <a:rPr lang="en-US" sz="2800" dirty="0">
                <a:solidFill>
                  <a:srgbClr val="FF0000"/>
                </a:solidFill>
              </a:rPr>
              <a:t>decreed before the ages</a:t>
            </a:r>
            <a:r>
              <a:rPr lang="en-US" sz="2800" dirty="0"/>
              <a:t> for our glory. (ESV) </a:t>
            </a:r>
            <a:r>
              <a:rPr lang="en-US" sz="2800" b="1" dirty="0"/>
              <a:t>OR</a:t>
            </a:r>
            <a:r>
              <a:rPr lang="en-US" sz="2800" dirty="0"/>
              <a:t> but we speak God’s wisdom in a mystery, the hidden  </a:t>
            </a:r>
            <a:r>
              <a:rPr lang="en-US" sz="2800" i="1" dirty="0"/>
              <a:t>wisdom</a:t>
            </a:r>
            <a:r>
              <a:rPr lang="en-US" sz="2800" dirty="0"/>
              <a:t> which God </a:t>
            </a:r>
            <a:r>
              <a:rPr lang="en-US" sz="2800" dirty="0">
                <a:solidFill>
                  <a:srgbClr val="FF0000"/>
                </a:solidFill>
              </a:rPr>
              <a:t>predestined</a:t>
            </a:r>
            <a:r>
              <a:rPr lang="en-US" sz="2800" dirty="0"/>
              <a:t> before the ages to our glory (NASB)</a:t>
            </a:r>
          </a:p>
          <a:p>
            <a:pPr>
              <a:lnSpc>
                <a:spcPct val="150000"/>
              </a:lnSpc>
            </a:pPr>
            <a:r>
              <a:rPr lang="en-US" sz="2800" dirty="0">
                <a:solidFill>
                  <a:srgbClr val="0070C0"/>
                </a:solidFill>
              </a:rPr>
              <a:t>In Acts 4:28 </a:t>
            </a:r>
            <a:r>
              <a:rPr lang="en-US" i="1" dirty="0" err="1">
                <a:solidFill>
                  <a:srgbClr val="0070C0"/>
                </a:solidFill>
                <a:cs typeface="Arial" panose="020B0604020202020204" pitchFamily="34" charset="0"/>
              </a:rPr>
              <a:t>proorizō</a:t>
            </a:r>
            <a:r>
              <a:rPr lang="en-US" i="1" dirty="0">
                <a:solidFill>
                  <a:srgbClr val="0070C0"/>
                </a:solidFill>
                <a:cs typeface="Arial" panose="020B0604020202020204" pitchFamily="34" charset="0"/>
              </a:rPr>
              <a:t> </a:t>
            </a:r>
            <a:r>
              <a:rPr lang="en-US" sz="2800" dirty="0">
                <a:solidFill>
                  <a:srgbClr val="0070C0"/>
                </a:solidFill>
              </a:rPr>
              <a:t>does not refer to election: </a:t>
            </a:r>
            <a:r>
              <a:rPr lang="en-US" dirty="0"/>
              <a:t>to do whatever your hand and your plan had </a:t>
            </a:r>
            <a:r>
              <a:rPr lang="en-US" dirty="0">
                <a:solidFill>
                  <a:srgbClr val="FF0000"/>
                </a:solidFill>
              </a:rPr>
              <a:t>predestined</a:t>
            </a:r>
            <a:r>
              <a:rPr lang="en-US" dirty="0"/>
              <a:t> to take place. </a:t>
            </a:r>
            <a:endParaRPr lang="en-US" sz="2800" dirty="0"/>
          </a:p>
          <a:p>
            <a:pPr lvl="1">
              <a:lnSpc>
                <a:spcPct val="150000"/>
              </a:lnSpc>
            </a:pPr>
            <a:endParaRPr lang="en-US" sz="2800" dirty="0">
              <a:cs typeface="Arial" panose="020B0604020202020204" pitchFamily="34" charset="0"/>
            </a:endParaRP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47650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1297</Words>
  <Application>Microsoft Office PowerPoint</Application>
  <PresentationFormat>Widescreen</PresentationFormat>
  <Paragraphs>146</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Discipleship:  An  Introduction to  Systematic Theology and  Apologetics</vt:lpstr>
      <vt:lpstr>Reformed vs Arminian Soteriology – Unconditional Election</vt:lpstr>
      <vt:lpstr>Unconditional Election - The Elect</vt:lpstr>
      <vt:lpstr>Unconditional Election - The Elect</vt:lpstr>
      <vt:lpstr>Unconditional Election - The Elect</vt:lpstr>
      <vt:lpstr>Unconditional Election - The Elect</vt:lpstr>
      <vt:lpstr>Unconditional Election - The Elect</vt:lpstr>
      <vt:lpstr>Unconditional Election - The Elect</vt:lpstr>
      <vt:lpstr>Unconditional Election - The Elect</vt:lpstr>
      <vt:lpstr>Unconditional Election - The Elect</vt:lpstr>
      <vt:lpstr>Unconditional Election - The Elect</vt:lpstr>
      <vt:lpstr>Unconditional Election - The Elect</vt:lpstr>
      <vt:lpstr>Unconditional Election - The Elect</vt:lpstr>
      <vt:lpstr>Unconditional Election - The Elect</vt:lpstr>
      <vt:lpstr>Unconditional Election - The Elect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2018-12-10T04:32:31Z</dcterms:created>
  <dcterms:modified xsi:type="dcterms:W3CDTF">2018-12-10T04:34:48Z</dcterms:modified>
</cp:coreProperties>
</file>