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661" r:id="rId2"/>
    <p:sldId id="690" r:id="rId3"/>
    <p:sldId id="704" r:id="rId4"/>
    <p:sldId id="687" r:id="rId5"/>
    <p:sldId id="691" r:id="rId6"/>
    <p:sldId id="694" r:id="rId7"/>
    <p:sldId id="577" r:id="rId8"/>
    <p:sldId id="578" r:id="rId9"/>
    <p:sldId id="597" r:id="rId10"/>
    <p:sldId id="701" r:id="rId11"/>
    <p:sldId id="702" r:id="rId12"/>
    <p:sldId id="696" r:id="rId13"/>
    <p:sldId id="703" r:id="rId14"/>
    <p:sldId id="697"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7" d="100"/>
          <a:sy n="77" d="100"/>
        </p:scale>
        <p:origin x="912"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6048DF6-512E-49DD-9F37-CBB23A9CBEFF}" type="datetimeFigureOut">
              <a:rPr lang="en-US" smtClean="0"/>
              <a:t>12/16/2018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8CB1B88-9EE6-4AE0-B468-05649131873D}" type="slidenum">
              <a:rPr lang="en-US" smtClean="0"/>
              <a:t>‹#›</a:t>
            </a:fld>
            <a:endParaRPr lang="en-US"/>
          </a:p>
        </p:txBody>
      </p:sp>
    </p:spTree>
    <p:extLst>
      <p:ext uri="{BB962C8B-B14F-4D97-AF65-F5344CB8AC3E}">
        <p14:creationId xmlns:p14="http://schemas.microsoft.com/office/powerpoint/2010/main" val="37800366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2</a:t>
            </a:fld>
            <a:endParaRPr lang="en-US"/>
          </a:p>
        </p:txBody>
      </p:sp>
    </p:spTree>
    <p:extLst>
      <p:ext uri="{BB962C8B-B14F-4D97-AF65-F5344CB8AC3E}">
        <p14:creationId xmlns:p14="http://schemas.microsoft.com/office/powerpoint/2010/main" val="25859773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12</a:t>
            </a:fld>
            <a:endParaRPr lang="en-US"/>
          </a:p>
        </p:txBody>
      </p:sp>
    </p:spTree>
    <p:extLst>
      <p:ext uri="{BB962C8B-B14F-4D97-AF65-F5344CB8AC3E}">
        <p14:creationId xmlns:p14="http://schemas.microsoft.com/office/powerpoint/2010/main" val="37686514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13</a:t>
            </a:fld>
            <a:endParaRPr lang="en-US"/>
          </a:p>
        </p:txBody>
      </p:sp>
    </p:spTree>
    <p:extLst>
      <p:ext uri="{BB962C8B-B14F-4D97-AF65-F5344CB8AC3E}">
        <p14:creationId xmlns:p14="http://schemas.microsoft.com/office/powerpoint/2010/main" val="13818454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14</a:t>
            </a:fld>
            <a:endParaRPr lang="en-US"/>
          </a:p>
        </p:txBody>
      </p:sp>
    </p:spTree>
    <p:extLst>
      <p:ext uri="{BB962C8B-B14F-4D97-AF65-F5344CB8AC3E}">
        <p14:creationId xmlns:p14="http://schemas.microsoft.com/office/powerpoint/2010/main" val="21599621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3</a:t>
            </a:fld>
            <a:endParaRPr lang="en-US"/>
          </a:p>
        </p:txBody>
      </p:sp>
    </p:spTree>
    <p:extLst>
      <p:ext uri="{BB962C8B-B14F-4D97-AF65-F5344CB8AC3E}">
        <p14:creationId xmlns:p14="http://schemas.microsoft.com/office/powerpoint/2010/main" val="36783174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5</a:t>
            </a:fld>
            <a:endParaRPr lang="en-US"/>
          </a:p>
        </p:txBody>
      </p:sp>
    </p:spTree>
    <p:extLst>
      <p:ext uri="{BB962C8B-B14F-4D97-AF65-F5344CB8AC3E}">
        <p14:creationId xmlns:p14="http://schemas.microsoft.com/office/powerpoint/2010/main" val="38100245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6</a:t>
            </a:fld>
            <a:endParaRPr lang="en-US"/>
          </a:p>
        </p:txBody>
      </p:sp>
    </p:spTree>
    <p:extLst>
      <p:ext uri="{BB962C8B-B14F-4D97-AF65-F5344CB8AC3E}">
        <p14:creationId xmlns:p14="http://schemas.microsoft.com/office/powerpoint/2010/main" val="22846256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7</a:t>
            </a:fld>
            <a:endParaRPr lang="en-US"/>
          </a:p>
        </p:txBody>
      </p:sp>
    </p:spTree>
    <p:extLst>
      <p:ext uri="{BB962C8B-B14F-4D97-AF65-F5344CB8AC3E}">
        <p14:creationId xmlns:p14="http://schemas.microsoft.com/office/powerpoint/2010/main" val="24495851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8</a:t>
            </a:fld>
            <a:endParaRPr lang="en-US"/>
          </a:p>
        </p:txBody>
      </p:sp>
    </p:spTree>
    <p:extLst>
      <p:ext uri="{BB962C8B-B14F-4D97-AF65-F5344CB8AC3E}">
        <p14:creationId xmlns:p14="http://schemas.microsoft.com/office/powerpoint/2010/main" val="37111657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9</a:t>
            </a:fld>
            <a:endParaRPr lang="en-US"/>
          </a:p>
        </p:txBody>
      </p:sp>
    </p:spTree>
    <p:extLst>
      <p:ext uri="{BB962C8B-B14F-4D97-AF65-F5344CB8AC3E}">
        <p14:creationId xmlns:p14="http://schemas.microsoft.com/office/powerpoint/2010/main" val="2695856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10</a:t>
            </a:fld>
            <a:endParaRPr lang="en-US"/>
          </a:p>
        </p:txBody>
      </p:sp>
    </p:spTree>
    <p:extLst>
      <p:ext uri="{BB962C8B-B14F-4D97-AF65-F5344CB8AC3E}">
        <p14:creationId xmlns:p14="http://schemas.microsoft.com/office/powerpoint/2010/main" val="17836739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11</a:t>
            </a:fld>
            <a:endParaRPr lang="en-US"/>
          </a:p>
        </p:txBody>
      </p:sp>
    </p:spTree>
    <p:extLst>
      <p:ext uri="{BB962C8B-B14F-4D97-AF65-F5344CB8AC3E}">
        <p14:creationId xmlns:p14="http://schemas.microsoft.com/office/powerpoint/2010/main" val="30026345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4F9C90-8157-4698-A3F3-B6D17ED8EFF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E5B29BC-998D-43AE-A3F0-55E33CF3F55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5670E2A-DF47-4E4B-8841-D931D880A2B6}"/>
              </a:ext>
            </a:extLst>
          </p:cNvPr>
          <p:cNvSpPr>
            <a:spLocks noGrp="1"/>
          </p:cNvSpPr>
          <p:nvPr>
            <p:ph type="dt" sz="half" idx="10"/>
          </p:nvPr>
        </p:nvSpPr>
        <p:spPr/>
        <p:txBody>
          <a:bodyPr/>
          <a:lstStyle/>
          <a:p>
            <a:fld id="{EFEDB05F-A29C-41D7-BF1B-EA48FB6299CB}" type="datetimeFigureOut">
              <a:rPr lang="en-US" smtClean="0"/>
              <a:t>12/16/2018</a:t>
            </a:fld>
            <a:endParaRPr lang="en-US"/>
          </a:p>
        </p:txBody>
      </p:sp>
      <p:sp>
        <p:nvSpPr>
          <p:cNvPr id="5" name="Footer Placeholder 4">
            <a:extLst>
              <a:ext uri="{FF2B5EF4-FFF2-40B4-BE49-F238E27FC236}">
                <a16:creationId xmlns:a16="http://schemas.microsoft.com/office/drawing/2014/main" id="{297FCD78-4F62-414E-ACC4-64B5FF0116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A395B00-3AF3-4BA7-B5F6-AA40D636F003}"/>
              </a:ext>
            </a:extLst>
          </p:cNvPr>
          <p:cNvSpPr>
            <a:spLocks noGrp="1"/>
          </p:cNvSpPr>
          <p:nvPr>
            <p:ph type="sldNum" sz="quarter" idx="12"/>
          </p:nvPr>
        </p:nvSpPr>
        <p:spPr/>
        <p:txBody>
          <a:bodyPr/>
          <a:lstStyle/>
          <a:p>
            <a:fld id="{790B9D21-6B5B-4A68-B8ED-B99EAF58D38F}" type="slidenum">
              <a:rPr lang="en-US" smtClean="0"/>
              <a:t>‹#›</a:t>
            </a:fld>
            <a:endParaRPr lang="en-US"/>
          </a:p>
        </p:txBody>
      </p:sp>
    </p:spTree>
    <p:extLst>
      <p:ext uri="{BB962C8B-B14F-4D97-AF65-F5344CB8AC3E}">
        <p14:creationId xmlns:p14="http://schemas.microsoft.com/office/powerpoint/2010/main" val="7634277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94F074-E839-4E78-813E-97ACCC17CD1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B2D51F1-AA79-46F5-866F-771655EB355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239440-7C5F-40F4-9EC2-D29F24BA3545}"/>
              </a:ext>
            </a:extLst>
          </p:cNvPr>
          <p:cNvSpPr>
            <a:spLocks noGrp="1"/>
          </p:cNvSpPr>
          <p:nvPr>
            <p:ph type="dt" sz="half" idx="10"/>
          </p:nvPr>
        </p:nvSpPr>
        <p:spPr/>
        <p:txBody>
          <a:bodyPr/>
          <a:lstStyle/>
          <a:p>
            <a:fld id="{EFEDB05F-A29C-41D7-BF1B-EA48FB6299CB}" type="datetimeFigureOut">
              <a:rPr lang="en-US" smtClean="0"/>
              <a:t>12/16/2018</a:t>
            </a:fld>
            <a:endParaRPr lang="en-US"/>
          </a:p>
        </p:txBody>
      </p:sp>
      <p:sp>
        <p:nvSpPr>
          <p:cNvPr id="5" name="Footer Placeholder 4">
            <a:extLst>
              <a:ext uri="{FF2B5EF4-FFF2-40B4-BE49-F238E27FC236}">
                <a16:creationId xmlns:a16="http://schemas.microsoft.com/office/drawing/2014/main" id="{EA048F56-ABC9-481E-9A5E-3AD6051832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285CCD-404A-4C1D-A568-E83586BFA1C4}"/>
              </a:ext>
            </a:extLst>
          </p:cNvPr>
          <p:cNvSpPr>
            <a:spLocks noGrp="1"/>
          </p:cNvSpPr>
          <p:nvPr>
            <p:ph type="sldNum" sz="quarter" idx="12"/>
          </p:nvPr>
        </p:nvSpPr>
        <p:spPr/>
        <p:txBody>
          <a:bodyPr/>
          <a:lstStyle/>
          <a:p>
            <a:fld id="{790B9D21-6B5B-4A68-B8ED-B99EAF58D38F}" type="slidenum">
              <a:rPr lang="en-US" smtClean="0"/>
              <a:t>‹#›</a:t>
            </a:fld>
            <a:endParaRPr lang="en-US"/>
          </a:p>
        </p:txBody>
      </p:sp>
    </p:spTree>
    <p:extLst>
      <p:ext uri="{BB962C8B-B14F-4D97-AF65-F5344CB8AC3E}">
        <p14:creationId xmlns:p14="http://schemas.microsoft.com/office/powerpoint/2010/main" val="162968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1C97B3B-87EB-4CEE-AFD2-9EA6E206C10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11A8257-EFA1-4C0F-9EA1-5FC6748E4A2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E8303E9-7646-4882-9423-DC8FC8495B4A}"/>
              </a:ext>
            </a:extLst>
          </p:cNvPr>
          <p:cNvSpPr>
            <a:spLocks noGrp="1"/>
          </p:cNvSpPr>
          <p:nvPr>
            <p:ph type="dt" sz="half" idx="10"/>
          </p:nvPr>
        </p:nvSpPr>
        <p:spPr/>
        <p:txBody>
          <a:bodyPr/>
          <a:lstStyle/>
          <a:p>
            <a:fld id="{EFEDB05F-A29C-41D7-BF1B-EA48FB6299CB}" type="datetimeFigureOut">
              <a:rPr lang="en-US" smtClean="0"/>
              <a:t>12/16/2018</a:t>
            </a:fld>
            <a:endParaRPr lang="en-US"/>
          </a:p>
        </p:txBody>
      </p:sp>
      <p:sp>
        <p:nvSpPr>
          <p:cNvPr id="5" name="Footer Placeholder 4">
            <a:extLst>
              <a:ext uri="{FF2B5EF4-FFF2-40B4-BE49-F238E27FC236}">
                <a16:creationId xmlns:a16="http://schemas.microsoft.com/office/drawing/2014/main" id="{AEABC9EA-D81E-418D-A3EC-F2A0EAFD51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FEFDCF3-C913-400A-A2DA-E11AFB08F9DE}"/>
              </a:ext>
            </a:extLst>
          </p:cNvPr>
          <p:cNvSpPr>
            <a:spLocks noGrp="1"/>
          </p:cNvSpPr>
          <p:nvPr>
            <p:ph type="sldNum" sz="quarter" idx="12"/>
          </p:nvPr>
        </p:nvSpPr>
        <p:spPr/>
        <p:txBody>
          <a:bodyPr/>
          <a:lstStyle/>
          <a:p>
            <a:fld id="{790B9D21-6B5B-4A68-B8ED-B99EAF58D38F}" type="slidenum">
              <a:rPr lang="en-US" smtClean="0"/>
              <a:t>‹#›</a:t>
            </a:fld>
            <a:endParaRPr lang="en-US"/>
          </a:p>
        </p:txBody>
      </p:sp>
    </p:spTree>
    <p:extLst>
      <p:ext uri="{BB962C8B-B14F-4D97-AF65-F5344CB8AC3E}">
        <p14:creationId xmlns:p14="http://schemas.microsoft.com/office/powerpoint/2010/main" val="3637798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367AB5-FE37-4FB0-A043-0C45D2E64EF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F0B19A5-27EB-422D-A78E-DF9AE396B76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FD2EC18-C3FE-4C1B-9CE2-006F5386A375}"/>
              </a:ext>
            </a:extLst>
          </p:cNvPr>
          <p:cNvSpPr>
            <a:spLocks noGrp="1"/>
          </p:cNvSpPr>
          <p:nvPr>
            <p:ph type="dt" sz="half" idx="10"/>
          </p:nvPr>
        </p:nvSpPr>
        <p:spPr/>
        <p:txBody>
          <a:bodyPr/>
          <a:lstStyle/>
          <a:p>
            <a:fld id="{EFEDB05F-A29C-41D7-BF1B-EA48FB6299CB}" type="datetimeFigureOut">
              <a:rPr lang="en-US" smtClean="0"/>
              <a:t>12/16/2018</a:t>
            </a:fld>
            <a:endParaRPr lang="en-US"/>
          </a:p>
        </p:txBody>
      </p:sp>
      <p:sp>
        <p:nvSpPr>
          <p:cNvPr id="5" name="Footer Placeholder 4">
            <a:extLst>
              <a:ext uri="{FF2B5EF4-FFF2-40B4-BE49-F238E27FC236}">
                <a16:creationId xmlns:a16="http://schemas.microsoft.com/office/drawing/2014/main" id="{C35127DD-03B3-4F7C-9F7D-92C6B51D6D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2D1B49-E97B-47FC-889F-7574BFCA7682}"/>
              </a:ext>
            </a:extLst>
          </p:cNvPr>
          <p:cNvSpPr>
            <a:spLocks noGrp="1"/>
          </p:cNvSpPr>
          <p:nvPr>
            <p:ph type="sldNum" sz="quarter" idx="12"/>
          </p:nvPr>
        </p:nvSpPr>
        <p:spPr/>
        <p:txBody>
          <a:bodyPr/>
          <a:lstStyle/>
          <a:p>
            <a:fld id="{790B9D21-6B5B-4A68-B8ED-B99EAF58D38F}" type="slidenum">
              <a:rPr lang="en-US" smtClean="0"/>
              <a:t>‹#›</a:t>
            </a:fld>
            <a:endParaRPr lang="en-US"/>
          </a:p>
        </p:txBody>
      </p:sp>
    </p:spTree>
    <p:extLst>
      <p:ext uri="{BB962C8B-B14F-4D97-AF65-F5344CB8AC3E}">
        <p14:creationId xmlns:p14="http://schemas.microsoft.com/office/powerpoint/2010/main" val="3494548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7B655D-2B46-4499-8F9B-041D3A14D3C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3DDFE0E-B72C-4BDD-BCA7-77AACD12113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849C63AD-6637-4FF6-B0FD-F4CC0CA8B7E7}"/>
              </a:ext>
            </a:extLst>
          </p:cNvPr>
          <p:cNvSpPr>
            <a:spLocks noGrp="1"/>
          </p:cNvSpPr>
          <p:nvPr>
            <p:ph type="dt" sz="half" idx="10"/>
          </p:nvPr>
        </p:nvSpPr>
        <p:spPr/>
        <p:txBody>
          <a:bodyPr/>
          <a:lstStyle/>
          <a:p>
            <a:fld id="{EFEDB05F-A29C-41D7-BF1B-EA48FB6299CB}" type="datetimeFigureOut">
              <a:rPr lang="en-US" smtClean="0"/>
              <a:t>12/16/2018</a:t>
            </a:fld>
            <a:endParaRPr lang="en-US"/>
          </a:p>
        </p:txBody>
      </p:sp>
      <p:sp>
        <p:nvSpPr>
          <p:cNvPr id="5" name="Footer Placeholder 4">
            <a:extLst>
              <a:ext uri="{FF2B5EF4-FFF2-40B4-BE49-F238E27FC236}">
                <a16:creationId xmlns:a16="http://schemas.microsoft.com/office/drawing/2014/main" id="{EE90C110-C80D-4677-8B44-A2121493FA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404CF3-1E42-49BD-AFB1-2F8244318F6E}"/>
              </a:ext>
            </a:extLst>
          </p:cNvPr>
          <p:cNvSpPr>
            <a:spLocks noGrp="1"/>
          </p:cNvSpPr>
          <p:nvPr>
            <p:ph type="sldNum" sz="quarter" idx="12"/>
          </p:nvPr>
        </p:nvSpPr>
        <p:spPr/>
        <p:txBody>
          <a:bodyPr/>
          <a:lstStyle/>
          <a:p>
            <a:fld id="{790B9D21-6B5B-4A68-B8ED-B99EAF58D38F}" type="slidenum">
              <a:rPr lang="en-US" smtClean="0"/>
              <a:t>‹#›</a:t>
            </a:fld>
            <a:endParaRPr lang="en-US"/>
          </a:p>
        </p:txBody>
      </p:sp>
    </p:spTree>
    <p:extLst>
      <p:ext uri="{BB962C8B-B14F-4D97-AF65-F5344CB8AC3E}">
        <p14:creationId xmlns:p14="http://schemas.microsoft.com/office/powerpoint/2010/main" val="33844343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07E4B4-F509-4131-B996-656D7F35670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8ADF03-7496-4A69-A8CC-850CF01EB31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0D23A66-29F6-482D-8EF5-530D044D57A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B9A121E-86BC-4AFB-A284-6648C6518739}"/>
              </a:ext>
            </a:extLst>
          </p:cNvPr>
          <p:cNvSpPr>
            <a:spLocks noGrp="1"/>
          </p:cNvSpPr>
          <p:nvPr>
            <p:ph type="dt" sz="half" idx="10"/>
          </p:nvPr>
        </p:nvSpPr>
        <p:spPr/>
        <p:txBody>
          <a:bodyPr/>
          <a:lstStyle/>
          <a:p>
            <a:fld id="{EFEDB05F-A29C-41D7-BF1B-EA48FB6299CB}" type="datetimeFigureOut">
              <a:rPr lang="en-US" smtClean="0"/>
              <a:t>12/16/2018</a:t>
            </a:fld>
            <a:endParaRPr lang="en-US"/>
          </a:p>
        </p:txBody>
      </p:sp>
      <p:sp>
        <p:nvSpPr>
          <p:cNvPr id="6" name="Footer Placeholder 5">
            <a:extLst>
              <a:ext uri="{FF2B5EF4-FFF2-40B4-BE49-F238E27FC236}">
                <a16:creationId xmlns:a16="http://schemas.microsoft.com/office/drawing/2014/main" id="{25EAD00E-0B51-4EFD-B74F-71CAF5BADF6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64508E4-CD6E-453F-A32C-04F252294652}"/>
              </a:ext>
            </a:extLst>
          </p:cNvPr>
          <p:cNvSpPr>
            <a:spLocks noGrp="1"/>
          </p:cNvSpPr>
          <p:nvPr>
            <p:ph type="sldNum" sz="quarter" idx="12"/>
          </p:nvPr>
        </p:nvSpPr>
        <p:spPr/>
        <p:txBody>
          <a:bodyPr/>
          <a:lstStyle/>
          <a:p>
            <a:fld id="{790B9D21-6B5B-4A68-B8ED-B99EAF58D38F}" type="slidenum">
              <a:rPr lang="en-US" smtClean="0"/>
              <a:t>‹#›</a:t>
            </a:fld>
            <a:endParaRPr lang="en-US"/>
          </a:p>
        </p:txBody>
      </p:sp>
    </p:spTree>
    <p:extLst>
      <p:ext uri="{BB962C8B-B14F-4D97-AF65-F5344CB8AC3E}">
        <p14:creationId xmlns:p14="http://schemas.microsoft.com/office/powerpoint/2010/main" val="348199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1C4234-6C3B-4F56-ADD7-71BDAA741AE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5A46918-6313-45D4-9FE9-CEB2AA8ABFE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85B00C6-3AD3-4D71-A4DA-4FDAB00EED3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2342393-9B74-4797-BBD1-25B82A5C2D4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E754CA6-F3E3-4ED8-9A43-4C70E0DD3B7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BB32F67-5128-4BCC-8508-DB65CF462C9B}"/>
              </a:ext>
            </a:extLst>
          </p:cNvPr>
          <p:cNvSpPr>
            <a:spLocks noGrp="1"/>
          </p:cNvSpPr>
          <p:nvPr>
            <p:ph type="dt" sz="half" idx="10"/>
          </p:nvPr>
        </p:nvSpPr>
        <p:spPr/>
        <p:txBody>
          <a:bodyPr/>
          <a:lstStyle/>
          <a:p>
            <a:fld id="{EFEDB05F-A29C-41D7-BF1B-EA48FB6299CB}" type="datetimeFigureOut">
              <a:rPr lang="en-US" smtClean="0"/>
              <a:t>12/16/2018</a:t>
            </a:fld>
            <a:endParaRPr lang="en-US"/>
          </a:p>
        </p:txBody>
      </p:sp>
      <p:sp>
        <p:nvSpPr>
          <p:cNvPr id="8" name="Footer Placeholder 7">
            <a:extLst>
              <a:ext uri="{FF2B5EF4-FFF2-40B4-BE49-F238E27FC236}">
                <a16:creationId xmlns:a16="http://schemas.microsoft.com/office/drawing/2014/main" id="{A483B3C2-C237-4109-AFDE-36DD18D6FC8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E3AFD6D-8D73-4919-BE0A-3F82219A7123}"/>
              </a:ext>
            </a:extLst>
          </p:cNvPr>
          <p:cNvSpPr>
            <a:spLocks noGrp="1"/>
          </p:cNvSpPr>
          <p:nvPr>
            <p:ph type="sldNum" sz="quarter" idx="12"/>
          </p:nvPr>
        </p:nvSpPr>
        <p:spPr/>
        <p:txBody>
          <a:bodyPr/>
          <a:lstStyle/>
          <a:p>
            <a:fld id="{790B9D21-6B5B-4A68-B8ED-B99EAF58D38F}" type="slidenum">
              <a:rPr lang="en-US" smtClean="0"/>
              <a:t>‹#›</a:t>
            </a:fld>
            <a:endParaRPr lang="en-US"/>
          </a:p>
        </p:txBody>
      </p:sp>
    </p:spTree>
    <p:extLst>
      <p:ext uri="{BB962C8B-B14F-4D97-AF65-F5344CB8AC3E}">
        <p14:creationId xmlns:p14="http://schemas.microsoft.com/office/powerpoint/2010/main" val="2979098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A9A0DE-3A89-41AB-8FBC-09C8A23017C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CF9E7D1-FB56-4FB4-9E49-85ACA0C938C9}"/>
              </a:ext>
            </a:extLst>
          </p:cNvPr>
          <p:cNvSpPr>
            <a:spLocks noGrp="1"/>
          </p:cNvSpPr>
          <p:nvPr>
            <p:ph type="dt" sz="half" idx="10"/>
          </p:nvPr>
        </p:nvSpPr>
        <p:spPr/>
        <p:txBody>
          <a:bodyPr/>
          <a:lstStyle/>
          <a:p>
            <a:fld id="{EFEDB05F-A29C-41D7-BF1B-EA48FB6299CB}" type="datetimeFigureOut">
              <a:rPr lang="en-US" smtClean="0"/>
              <a:t>12/16/2018</a:t>
            </a:fld>
            <a:endParaRPr lang="en-US"/>
          </a:p>
        </p:txBody>
      </p:sp>
      <p:sp>
        <p:nvSpPr>
          <p:cNvPr id="4" name="Footer Placeholder 3">
            <a:extLst>
              <a:ext uri="{FF2B5EF4-FFF2-40B4-BE49-F238E27FC236}">
                <a16:creationId xmlns:a16="http://schemas.microsoft.com/office/drawing/2014/main" id="{CF3C2040-AC63-4F71-81E3-35BA3F61E84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59E6864-71D2-421E-9712-2059C8CF85AD}"/>
              </a:ext>
            </a:extLst>
          </p:cNvPr>
          <p:cNvSpPr>
            <a:spLocks noGrp="1"/>
          </p:cNvSpPr>
          <p:nvPr>
            <p:ph type="sldNum" sz="quarter" idx="12"/>
          </p:nvPr>
        </p:nvSpPr>
        <p:spPr/>
        <p:txBody>
          <a:bodyPr/>
          <a:lstStyle/>
          <a:p>
            <a:fld id="{790B9D21-6B5B-4A68-B8ED-B99EAF58D38F}" type="slidenum">
              <a:rPr lang="en-US" smtClean="0"/>
              <a:t>‹#›</a:t>
            </a:fld>
            <a:endParaRPr lang="en-US"/>
          </a:p>
        </p:txBody>
      </p:sp>
    </p:spTree>
    <p:extLst>
      <p:ext uri="{BB962C8B-B14F-4D97-AF65-F5344CB8AC3E}">
        <p14:creationId xmlns:p14="http://schemas.microsoft.com/office/powerpoint/2010/main" val="21494325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CC9E7F3-C435-4CC6-B42E-DA90765BA3A0}"/>
              </a:ext>
            </a:extLst>
          </p:cNvPr>
          <p:cNvSpPr>
            <a:spLocks noGrp="1"/>
          </p:cNvSpPr>
          <p:nvPr>
            <p:ph type="dt" sz="half" idx="10"/>
          </p:nvPr>
        </p:nvSpPr>
        <p:spPr/>
        <p:txBody>
          <a:bodyPr/>
          <a:lstStyle/>
          <a:p>
            <a:fld id="{EFEDB05F-A29C-41D7-BF1B-EA48FB6299CB}" type="datetimeFigureOut">
              <a:rPr lang="en-US" smtClean="0"/>
              <a:t>12/16/2018</a:t>
            </a:fld>
            <a:endParaRPr lang="en-US"/>
          </a:p>
        </p:txBody>
      </p:sp>
      <p:sp>
        <p:nvSpPr>
          <p:cNvPr id="3" name="Footer Placeholder 2">
            <a:extLst>
              <a:ext uri="{FF2B5EF4-FFF2-40B4-BE49-F238E27FC236}">
                <a16:creationId xmlns:a16="http://schemas.microsoft.com/office/drawing/2014/main" id="{0295E4DC-E17C-4024-B399-A76958FC8B2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653CEA3-590D-4DC9-979E-BF62D817065B}"/>
              </a:ext>
            </a:extLst>
          </p:cNvPr>
          <p:cNvSpPr>
            <a:spLocks noGrp="1"/>
          </p:cNvSpPr>
          <p:nvPr>
            <p:ph type="sldNum" sz="quarter" idx="12"/>
          </p:nvPr>
        </p:nvSpPr>
        <p:spPr/>
        <p:txBody>
          <a:bodyPr/>
          <a:lstStyle/>
          <a:p>
            <a:fld id="{790B9D21-6B5B-4A68-B8ED-B99EAF58D38F}" type="slidenum">
              <a:rPr lang="en-US" smtClean="0"/>
              <a:t>‹#›</a:t>
            </a:fld>
            <a:endParaRPr lang="en-US"/>
          </a:p>
        </p:txBody>
      </p:sp>
    </p:spTree>
    <p:extLst>
      <p:ext uri="{BB962C8B-B14F-4D97-AF65-F5344CB8AC3E}">
        <p14:creationId xmlns:p14="http://schemas.microsoft.com/office/powerpoint/2010/main" val="41446144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E6C9E1-DAE6-4B5B-B016-48C53A5F5D1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865201A-1828-44B9-9BB7-9AF3A4A2C38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1A418AD-A47A-4E9C-8E9D-2D5539F363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B42DB6A-AE20-4B94-ADC9-2E5939171785}"/>
              </a:ext>
            </a:extLst>
          </p:cNvPr>
          <p:cNvSpPr>
            <a:spLocks noGrp="1"/>
          </p:cNvSpPr>
          <p:nvPr>
            <p:ph type="dt" sz="half" idx="10"/>
          </p:nvPr>
        </p:nvSpPr>
        <p:spPr/>
        <p:txBody>
          <a:bodyPr/>
          <a:lstStyle/>
          <a:p>
            <a:fld id="{EFEDB05F-A29C-41D7-BF1B-EA48FB6299CB}" type="datetimeFigureOut">
              <a:rPr lang="en-US" smtClean="0"/>
              <a:t>12/16/2018</a:t>
            </a:fld>
            <a:endParaRPr lang="en-US"/>
          </a:p>
        </p:txBody>
      </p:sp>
      <p:sp>
        <p:nvSpPr>
          <p:cNvPr id="6" name="Footer Placeholder 5">
            <a:extLst>
              <a:ext uri="{FF2B5EF4-FFF2-40B4-BE49-F238E27FC236}">
                <a16:creationId xmlns:a16="http://schemas.microsoft.com/office/drawing/2014/main" id="{30B47D69-4A2F-4CE1-8D29-07941B3752A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8CD357-EB52-47FC-A49E-BBFB71B1CA44}"/>
              </a:ext>
            </a:extLst>
          </p:cNvPr>
          <p:cNvSpPr>
            <a:spLocks noGrp="1"/>
          </p:cNvSpPr>
          <p:nvPr>
            <p:ph type="sldNum" sz="quarter" idx="12"/>
          </p:nvPr>
        </p:nvSpPr>
        <p:spPr/>
        <p:txBody>
          <a:bodyPr/>
          <a:lstStyle/>
          <a:p>
            <a:fld id="{790B9D21-6B5B-4A68-B8ED-B99EAF58D38F}" type="slidenum">
              <a:rPr lang="en-US" smtClean="0"/>
              <a:t>‹#›</a:t>
            </a:fld>
            <a:endParaRPr lang="en-US"/>
          </a:p>
        </p:txBody>
      </p:sp>
    </p:spTree>
    <p:extLst>
      <p:ext uri="{BB962C8B-B14F-4D97-AF65-F5344CB8AC3E}">
        <p14:creationId xmlns:p14="http://schemas.microsoft.com/office/powerpoint/2010/main" val="31479353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3D1817-E48A-4398-AF70-78381412CF4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8C26073-EB2D-4A8A-A9AE-B2C241CFC01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3D22ADD-FF46-40A5-92A5-FC8F8FC881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FE7EE92-EDE2-46EC-97B7-617D8A9512DB}"/>
              </a:ext>
            </a:extLst>
          </p:cNvPr>
          <p:cNvSpPr>
            <a:spLocks noGrp="1"/>
          </p:cNvSpPr>
          <p:nvPr>
            <p:ph type="dt" sz="half" idx="10"/>
          </p:nvPr>
        </p:nvSpPr>
        <p:spPr/>
        <p:txBody>
          <a:bodyPr/>
          <a:lstStyle/>
          <a:p>
            <a:fld id="{EFEDB05F-A29C-41D7-BF1B-EA48FB6299CB}" type="datetimeFigureOut">
              <a:rPr lang="en-US" smtClean="0"/>
              <a:t>12/16/2018</a:t>
            </a:fld>
            <a:endParaRPr lang="en-US"/>
          </a:p>
        </p:txBody>
      </p:sp>
      <p:sp>
        <p:nvSpPr>
          <p:cNvPr id="6" name="Footer Placeholder 5">
            <a:extLst>
              <a:ext uri="{FF2B5EF4-FFF2-40B4-BE49-F238E27FC236}">
                <a16:creationId xmlns:a16="http://schemas.microsoft.com/office/drawing/2014/main" id="{C42233A3-6ACE-40E6-9B52-AB11A83FADC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65BD4FB-17A9-4282-8F56-86E9A1712F4D}"/>
              </a:ext>
            </a:extLst>
          </p:cNvPr>
          <p:cNvSpPr>
            <a:spLocks noGrp="1"/>
          </p:cNvSpPr>
          <p:nvPr>
            <p:ph type="sldNum" sz="quarter" idx="12"/>
          </p:nvPr>
        </p:nvSpPr>
        <p:spPr/>
        <p:txBody>
          <a:bodyPr/>
          <a:lstStyle/>
          <a:p>
            <a:fld id="{790B9D21-6B5B-4A68-B8ED-B99EAF58D38F}" type="slidenum">
              <a:rPr lang="en-US" smtClean="0"/>
              <a:t>‹#›</a:t>
            </a:fld>
            <a:endParaRPr lang="en-US"/>
          </a:p>
        </p:txBody>
      </p:sp>
    </p:spTree>
    <p:extLst>
      <p:ext uri="{BB962C8B-B14F-4D97-AF65-F5344CB8AC3E}">
        <p14:creationId xmlns:p14="http://schemas.microsoft.com/office/powerpoint/2010/main" val="10561959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3DDA5AB-FA18-4DC1-944A-2E3D30036E9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0391E86-5512-4D35-88C5-99A422A5B41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3D8D20-D996-44A3-8DF9-C7DFD2A3200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EDB05F-A29C-41D7-BF1B-EA48FB6299CB}" type="datetimeFigureOut">
              <a:rPr lang="en-US" smtClean="0"/>
              <a:t>12/16/2018</a:t>
            </a:fld>
            <a:endParaRPr lang="en-US"/>
          </a:p>
        </p:txBody>
      </p:sp>
      <p:sp>
        <p:nvSpPr>
          <p:cNvPr id="5" name="Footer Placeholder 4">
            <a:extLst>
              <a:ext uri="{FF2B5EF4-FFF2-40B4-BE49-F238E27FC236}">
                <a16:creationId xmlns:a16="http://schemas.microsoft.com/office/drawing/2014/main" id="{267720BB-8524-4D4B-B9A2-42BD8F097B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D664FFD-4B98-4886-B910-BF40FDFD9BD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0B9D21-6B5B-4A68-B8ED-B99EAF58D38F}" type="slidenum">
              <a:rPr lang="en-US" smtClean="0"/>
              <a:t>‹#›</a:t>
            </a:fld>
            <a:endParaRPr lang="en-US"/>
          </a:p>
        </p:txBody>
      </p:sp>
    </p:spTree>
    <p:extLst>
      <p:ext uri="{BB962C8B-B14F-4D97-AF65-F5344CB8AC3E}">
        <p14:creationId xmlns:p14="http://schemas.microsoft.com/office/powerpoint/2010/main" val="30838836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www.goodreads.com/work/quotes/331755"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2285" y="179295"/>
            <a:ext cx="11228438" cy="4727001"/>
          </a:xfrm>
          <a:solidFill>
            <a:srgbClr val="FFFFCC"/>
          </a:solidFill>
        </p:spPr>
        <p:txBody>
          <a:bodyPr>
            <a:noAutofit/>
          </a:bodyPr>
          <a:lstStyle/>
          <a:p>
            <a:r>
              <a:rPr lang="en-US" b="1" dirty="0">
                <a:solidFill>
                  <a:srgbClr val="0070C0"/>
                </a:solidFill>
                <a:latin typeface="Arial" panose="020B0604020202020204" pitchFamily="34" charset="0"/>
                <a:cs typeface="Arial" panose="020B0604020202020204" pitchFamily="34" charset="0"/>
              </a:rPr>
              <a:t>Discipleship: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An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Introduction to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Systematic Theology and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Apologetics</a:t>
            </a:r>
          </a:p>
        </p:txBody>
      </p:sp>
      <p:sp>
        <p:nvSpPr>
          <p:cNvPr id="5" name="Subtitle 4"/>
          <p:cNvSpPr>
            <a:spLocks noGrp="1"/>
          </p:cNvSpPr>
          <p:nvPr>
            <p:ph type="subTitle" idx="1"/>
          </p:nvPr>
        </p:nvSpPr>
        <p:spPr>
          <a:xfrm>
            <a:off x="481781" y="5103760"/>
            <a:ext cx="11228438" cy="1655762"/>
          </a:xfrm>
          <a:solidFill>
            <a:srgbClr val="FFFFCC"/>
          </a:solidFill>
        </p:spPr>
        <p:txBody>
          <a:bodyPr>
            <a:normAutofit/>
          </a:bodyPr>
          <a:lstStyle/>
          <a:p>
            <a:r>
              <a:rPr lang="en-US" sz="3600" dirty="0"/>
              <a:t> </a:t>
            </a:r>
            <a:r>
              <a:rPr lang="en-US" sz="3600" b="1" dirty="0">
                <a:latin typeface="Arial" panose="020B0604020202020204" pitchFamily="34" charset="0"/>
                <a:cs typeface="Arial" panose="020B0604020202020204" pitchFamily="34" charset="0"/>
              </a:rPr>
              <a:t>Protestant Reformation Doctrines of Salvation</a:t>
            </a:r>
          </a:p>
          <a:p>
            <a:r>
              <a:rPr lang="en-US" sz="2800" b="1" dirty="0">
                <a:solidFill>
                  <a:srgbClr val="0070C0"/>
                </a:solidFill>
                <a:latin typeface="Arial" panose="020B0604020202020204" pitchFamily="34" charset="0"/>
                <a:cs typeface="Arial" panose="020B0604020202020204" pitchFamily="34" charset="0"/>
              </a:rPr>
              <a:t>The Heights Church December 16, 2018</a:t>
            </a:r>
          </a:p>
        </p:txBody>
      </p:sp>
    </p:spTree>
    <p:extLst>
      <p:ext uri="{BB962C8B-B14F-4D97-AF65-F5344CB8AC3E}">
        <p14:creationId xmlns:p14="http://schemas.microsoft.com/office/powerpoint/2010/main" val="38125499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Limited Atonement*</a:t>
            </a:r>
            <a:endParaRPr lang="en-US" sz="2800" b="1" dirty="0">
              <a:cs typeface="Arial" panose="020B0604020202020204" pitchFamily="34" charset="0"/>
            </a:endParaRPr>
          </a:p>
        </p:txBody>
      </p:sp>
      <p:sp>
        <p:nvSpPr>
          <p:cNvPr id="9" name="Content Placeholder 8"/>
          <p:cNvSpPr>
            <a:spLocks noGrp="1"/>
          </p:cNvSpPr>
          <p:nvPr>
            <p:ph idx="1"/>
          </p:nvPr>
        </p:nvSpPr>
        <p:spPr>
          <a:xfrm>
            <a:off x="142240" y="782516"/>
            <a:ext cx="11795760" cy="5925014"/>
          </a:xfrm>
          <a:solidFill>
            <a:srgbClr val="FFFFCC"/>
          </a:solidFill>
        </p:spPr>
        <p:txBody>
          <a:bodyPr>
            <a:normAutofit lnSpcReduction="10000"/>
          </a:bodyPr>
          <a:lstStyle/>
          <a:p>
            <a:pPr>
              <a:lnSpc>
                <a:spcPct val="150000"/>
              </a:lnSpc>
            </a:pPr>
            <a:r>
              <a:rPr lang="en-US" dirty="0">
                <a:solidFill>
                  <a:srgbClr val="0070C0"/>
                </a:solidFill>
                <a:cs typeface="Arial" panose="020B0604020202020204" pitchFamily="34" charset="0"/>
              </a:rPr>
              <a:t>The divide between </a:t>
            </a:r>
            <a:r>
              <a:rPr lang="en-US" dirty="0" err="1">
                <a:solidFill>
                  <a:srgbClr val="0070C0"/>
                </a:solidFill>
                <a:cs typeface="Arial" panose="020B0604020202020204" pitchFamily="34" charset="0"/>
              </a:rPr>
              <a:t>Arminians</a:t>
            </a:r>
            <a:r>
              <a:rPr lang="en-US" dirty="0">
                <a:solidFill>
                  <a:srgbClr val="0070C0"/>
                </a:solidFill>
                <a:cs typeface="Arial" panose="020B0604020202020204" pitchFamily="34" charset="0"/>
              </a:rPr>
              <a:t> and Calvinists is over: </a:t>
            </a:r>
          </a:p>
          <a:p>
            <a:pPr marL="914400" lvl="1" indent="-457200">
              <a:lnSpc>
                <a:spcPct val="150000"/>
              </a:lnSpc>
              <a:buFont typeface="+mj-lt"/>
              <a:buAutoNum type="arabicPeriod"/>
            </a:pPr>
            <a:r>
              <a:rPr lang="en-US" sz="2800" dirty="0">
                <a:solidFill>
                  <a:srgbClr val="0070C0"/>
                </a:solidFill>
                <a:cs typeface="Arial" panose="020B0604020202020204" pitchFamily="34" charset="0"/>
              </a:rPr>
              <a:t>The extent of the atonement (Who did Jesus die for?) </a:t>
            </a:r>
          </a:p>
          <a:p>
            <a:pPr marL="914400" lvl="1" indent="-457200">
              <a:lnSpc>
                <a:spcPct val="150000"/>
              </a:lnSpc>
              <a:buFont typeface="+mj-lt"/>
              <a:buAutoNum type="arabicPeriod"/>
            </a:pPr>
            <a:r>
              <a:rPr lang="en-US" sz="2800" dirty="0">
                <a:solidFill>
                  <a:srgbClr val="0070C0"/>
                </a:solidFill>
                <a:cs typeface="Arial" panose="020B0604020202020204" pitchFamily="34" charset="0"/>
              </a:rPr>
              <a:t>The nature of the atonement (What did Jesus achieve on the cross for those for whom he died?)</a:t>
            </a:r>
          </a:p>
          <a:p>
            <a:pPr>
              <a:lnSpc>
                <a:spcPct val="150000"/>
              </a:lnSpc>
            </a:pPr>
            <a:r>
              <a:rPr lang="en-US" dirty="0">
                <a:solidFill>
                  <a:srgbClr val="0070C0"/>
                </a:solidFill>
                <a:cs typeface="Arial" panose="020B0604020202020204" pitchFamily="34" charset="0"/>
              </a:rPr>
              <a:t>If Jesus died for every human in the </a:t>
            </a:r>
            <a:r>
              <a:rPr lang="en-US" dirty="0">
                <a:solidFill>
                  <a:srgbClr val="FF0000"/>
                </a:solidFill>
                <a:cs typeface="Arial" panose="020B0604020202020204" pitchFamily="34" charset="0"/>
              </a:rPr>
              <a:t>same way</a:t>
            </a:r>
            <a:r>
              <a:rPr lang="en-US" dirty="0">
                <a:solidFill>
                  <a:srgbClr val="0070C0"/>
                </a:solidFill>
                <a:cs typeface="Arial" panose="020B0604020202020204" pitchFamily="34" charset="0"/>
              </a:rPr>
              <a:t>, then the atonement did not decisively secure the salvation of anyone because not everyone believes. It only made everyone savable if some one chose to believe </a:t>
            </a:r>
            <a:r>
              <a:rPr lang="en-US" b="1" i="1" u="sng" dirty="0">
                <a:solidFill>
                  <a:srgbClr val="0070C0"/>
                </a:solidFill>
                <a:cs typeface="Arial" panose="020B0604020202020204" pitchFamily="34" charset="0"/>
              </a:rPr>
              <a:t>which was impossible for them to do because of moral inability</a:t>
            </a:r>
            <a:r>
              <a:rPr lang="en-US" b="1" u="sng" dirty="0">
                <a:solidFill>
                  <a:srgbClr val="0070C0"/>
                </a:solidFill>
                <a:cs typeface="Arial" panose="020B0604020202020204" pitchFamily="34" charset="0"/>
              </a:rPr>
              <a:t> </a:t>
            </a:r>
            <a:r>
              <a:rPr lang="en-US" dirty="0">
                <a:solidFill>
                  <a:srgbClr val="0070C0"/>
                </a:solidFill>
                <a:cs typeface="Arial" panose="020B0604020202020204" pitchFamily="34" charset="0"/>
              </a:rPr>
              <a:t>(Total Depravity).</a:t>
            </a:r>
          </a:p>
          <a:p>
            <a:pPr marL="0" indent="0">
              <a:lnSpc>
                <a:spcPct val="150000"/>
              </a:lnSpc>
              <a:buNone/>
            </a:pPr>
            <a:r>
              <a:rPr lang="en-US" dirty="0">
                <a:solidFill>
                  <a:srgbClr val="0070C0"/>
                </a:solidFill>
                <a:cs typeface="Arial" panose="020B0604020202020204" pitchFamily="34" charset="0"/>
              </a:rPr>
              <a:t>* Reference </a:t>
            </a:r>
            <a:r>
              <a:rPr lang="en-US" i="1" dirty="0">
                <a:solidFill>
                  <a:srgbClr val="0070C0"/>
                </a:solidFill>
                <a:cs typeface="Arial" panose="020B0604020202020204" pitchFamily="34" charset="0"/>
              </a:rPr>
              <a:t>Five Points </a:t>
            </a:r>
            <a:r>
              <a:rPr lang="en-US" dirty="0">
                <a:solidFill>
                  <a:srgbClr val="0070C0"/>
                </a:solidFill>
                <a:cs typeface="Arial" panose="020B0604020202020204" pitchFamily="34" charset="0"/>
              </a:rPr>
              <a:t>by John Piper</a:t>
            </a:r>
            <a:endParaRPr lang="en-US" i="1" dirty="0">
              <a:solidFill>
                <a:srgbClr val="0070C0"/>
              </a:solidFill>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2376253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Limited Atonement</a:t>
            </a:r>
            <a:endParaRPr lang="en-US" sz="2800" b="1" dirty="0">
              <a:cs typeface="Arial" panose="020B0604020202020204" pitchFamily="34" charset="0"/>
            </a:endParaRPr>
          </a:p>
        </p:txBody>
      </p:sp>
      <p:sp>
        <p:nvSpPr>
          <p:cNvPr id="9" name="Content Placeholder 8"/>
          <p:cNvSpPr>
            <a:spLocks noGrp="1"/>
          </p:cNvSpPr>
          <p:nvPr>
            <p:ph idx="1"/>
          </p:nvPr>
        </p:nvSpPr>
        <p:spPr>
          <a:xfrm>
            <a:off x="142240" y="782516"/>
            <a:ext cx="11795760" cy="5925014"/>
          </a:xfrm>
          <a:solidFill>
            <a:srgbClr val="FFFFCC"/>
          </a:solidFill>
        </p:spPr>
        <p:txBody>
          <a:bodyPr>
            <a:normAutofit/>
          </a:bodyPr>
          <a:lstStyle/>
          <a:p>
            <a:pPr>
              <a:lnSpc>
                <a:spcPct val="150000"/>
              </a:lnSpc>
            </a:pPr>
            <a:r>
              <a:rPr lang="en-US" dirty="0">
                <a:solidFill>
                  <a:srgbClr val="0070C0"/>
                </a:solidFill>
                <a:cs typeface="Arial" panose="020B0604020202020204" pitchFamily="34" charset="0"/>
              </a:rPr>
              <a:t>On the other hand if Jesus died only for the elect, then his death did not have to produce the same effect for everyone so that the cross could actually purchase irresistible grace, the new birth, faith and repentance for everyone of the elect.</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7351786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Limited Atonement – The New Covenant</a:t>
            </a:r>
            <a:endParaRPr lang="en-US" sz="2800" b="1" dirty="0">
              <a:cs typeface="Arial" panose="020B0604020202020204" pitchFamily="34" charset="0"/>
            </a:endParaRPr>
          </a:p>
        </p:txBody>
      </p:sp>
      <p:sp>
        <p:nvSpPr>
          <p:cNvPr id="9" name="Content Placeholder 8"/>
          <p:cNvSpPr>
            <a:spLocks noGrp="1"/>
          </p:cNvSpPr>
          <p:nvPr>
            <p:ph idx="1"/>
          </p:nvPr>
        </p:nvSpPr>
        <p:spPr>
          <a:xfrm>
            <a:off x="142240" y="782516"/>
            <a:ext cx="11795760" cy="5925014"/>
          </a:xfrm>
          <a:solidFill>
            <a:srgbClr val="FFFFCC"/>
          </a:solidFill>
        </p:spPr>
        <p:txBody>
          <a:bodyPr>
            <a:normAutofit fontScale="92500"/>
          </a:bodyPr>
          <a:lstStyle/>
          <a:p>
            <a:pPr>
              <a:lnSpc>
                <a:spcPct val="110000"/>
              </a:lnSpc>
            </a:pPr>
            <a:r>
              <a:rPr lang="en-US" dirty="0">
                <a:solidFill>
                  <a:srgbClr val="0070C0"/>
                </a:solidFill>
                <a:cs typeface="Arial" panose="020B0604020202020204" pitchFamily="34" charset="0"/>
              </a:rPr>
              <a:t>The </a:t>
            </a:r>
            <a:r>
              <a:rPr lang="en-US" i="1" dirty="0">
                <a:solidFill>
                  <a:srgbClr val="0070C0"/>
                </a:solidFill>
                <a:cs typeface="Arial" panose="020B0604020202020204" pitchFamily="34" charset="0"/>
              </a:rPr>
              <a:t>New Covenant </a:t>
            </a:r>
            <a:r>
              <a:rPr lang="en-US" dirty="0">
                <a:solidFill>
                  <a:srgbClr val="0070C0"/>
                </a:solidFill>
                <a:cs typeface="Arial" panose="020B0604020202020204" pitchFamily="34" charset="0"/>
              </a:rPr>
              <a:t>(Jeremiah 31 ) teaches that the conditions of the </a:t>
            </a:r>
            <a:r>
              <a:rPr lang="en-US" i="1" dirty="0">
                <a:solidFill>
                  <a:srgbClr val="0070C0"/>
                </a:solidFill>
                <a:cs typeface="Arial" panose="020B0604020202020204" pitchFamily="34" charset="0"/>
              </a:rPr>
              <a:t>Old Covenant </a:t>
            </a:r>
            <a:r>
              <a:rPr lang="en-US" dirty="0">
                <a:solidFill>
                  <a:srgbClr val="0070C0"/>
                </a:solidFill>
                <a:cs typeface="Arial" panose="020B0604020202020204" pitchFamily="34" charset="0"/>
              </a:rPr>
              <a:t>will be secured by God’s sovereign initiative. It cannot be broken by the recipients.</a:t>
            </a:r>
          </a:p>
          <a:p>
            <a:pPr marL="0" indent="0">
              <a:buNone/>
            </a:pPr>
            <a:r>
              <a:rPr lang="en-US" b="1" dirty="0"/>
              <a:t>31</a:t>
            </a:r>
            <a:r>
              <a:rPr lang="en-US" dirty="0"/>
              <a:t> "Behold, the days are coming, declares the LORD, when I will make a </a:t>
            </a:r>
            <a:r>
              <a:rPr lang="en-US" dirty="0">
                <a:solidFill>
                  <a:srgbClr val="FF0000"/>
                </a:solidFill>
              </a:rPr>
              <a:t>new covenant </a:t>
            </a:r>
            <a:r>
              <a:rPr lang="en-US" dirty="0"/>
              <a:t>with the house of Israel and the house of Judah, </a:t>
            </a:r>
          </a:p>
          <a:p>
            <a:pPr marL="0" indent="0">
              <a:buNone/>
            </a:pPr>
            <a:r>
              <a:rPr lang="en-US" b="1" dirty="0"/>
              <a:t>32</a:t>
            </a:r>
            <a:r>
              <a:rPr lang="en-US" dirty="0"/>
              <a:t> </a:t>
            </a:r>
            <a:r>
              <a:rPr lang="en-US" dirty="0">
                <a:solidFill>
                  <a:srgbClr val="FF0000"/>
                </a:solidFill>
              </a:rPr>
              <a:t>not like the covenant that I made with their fathers </a:t>
            </a:r>
            <a:r>
              <a:rPr lang="en-US" dirty="0"/>
              <a:t>on the day when I took them by the hand to bring them out of the land of Egypt, </a:t>
            </a:r>
            <a:r>
              <a:rPr lang="en-US" dirty="0">
                <a:solidFill>
                  <a:srgbClr val="FF0000"/>
                </a:solidFill>
              </a:rPr>
              <a:t>my covenant that they broke</a:t>
            </a:r>
            <a:r>
              <a:rPr lang="en-US" dirty="0"/>
              <a:t>, though I was their husband, declares the LORD. </a:t>
            </a:r>
          </a:p>
          <a:p>
            <a:pPr marL="0" indent="0">
              <a:buNone/>
            </a:pPr>
            <a:r>
              <a:rPr lang="en-US" b="1" dirty="0"/>
              <a:t>33</a:t>
            </a:r>
            <a:r>
              <a:rPr lang="en-US" dirty="0"/>
              <a:t> But this is the covenant that I will make with the house of Israel after those days, declares the LORD: </a:t>
            </a:r>
            <a:r>
              <a:rPr lang="en-US" dirty="0">
                <a:solidFill>
                  <a:srgbClr val="FF0000"/>
                </a:solidFill>
              </a:rPr>
              <a:t>I will put my law within them, and I will write it on their hearts. And I will be their God, and they shall be my people. </a:t>
            </a:r>
          </a:p>
          <a:p>
            <a:pPr marL="0" indent="0">
              <a:buNone/>
            </a:pPr>
            <a:r>
              <a:rPr lang="en-US" b="1" dirty="0"/>
              <a:t>34</a:t>
            </a:r>
            <a:r>
              <a:rPr lang="en-US" dirty="0"/>
              <a:t> And no longer shall each one teach his neighbor and each his brother, saying, 'Know the </a:t>
            </a:r>
            <a:r>
              <a:rPr lang="en-US" dirty="0" err="1"/>
              <a:t>LORD,for</a:t>
            </a:r>
            <a:r>
              <a:rPr lang="en-US" dirty="0"/>
              <a:t> </a:t>
            </a:r>
            <a:r>
              <a:rPr lang="en-US" dirty="0">
                <a:solidFill>
                  <a:srgbClr val="FF0000"/>
                </a:solidFill>
              </a:rPr>
              <a:t>they shall all know me,</a:t>
            </a:r>
            <a:r>
              <a:rPr lang="en-US" dirty="0"/>
              <a:t> from the least of them to the greatest, declares the LORD. For</a:t>
            </a:r>
            <a:r>
              <a:rPr lang="en-US" dirty="0">
                <a:solidFill>
                  <a:srgbClr val="FF0000"/>
                </a:solidFill>
              </a:rPr>
              <a:t> I will forgive their iniquity, and I will remember their sin no more." </a:t>
            </a:r>
          </a:p>
          <a:p>
            <a:pPr marL="0" indent="0">
              <a:lnSpc>
                <a:spcPct val="150000"/>
              </a:lnSpc>
              <a:buNone/>
            </a:pPr>
            <a:endParaRPr lang="en-US" i="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1630280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Limited Atonement -  The New Covenant</a:t>
            </a:r>
            <a:endParaRPr lang="en-US" sz="2800" b="1" dirty="0">
              <a:cs typeface="Arial" panose="020B0604020202020204" pitchFamily="34" charset="0"/>
            </a:endParaRPr>
          </a:p>
        </p:txBody>
      </p:sp>
      <p:sp>
        <p:nvSpPr>
          <p:cNvPr id="9" name="Content Placeholder 8"/>
          <p:cNvSpPr>
            <a:spLocks noGrp="1"/>
          </p:cNvSpPr>
          <p:nvPr>
            <p:ph idx="1"/>
          </p:nvPr>
        </p:nvSpPr>
        <p:spPr>
          <a:xfrm>
            <a:off x="142240" y="782516"/>
            <a:ext cx="11795760" cy="5925014"/>
          </a:xfrm>
          <a:solidFill>
            <a:srgbClr val="FFFFCC"/>
          </a:solidFill>
        </p:spPr>
        <p:txBody>
          <a:bodyPr>
            <a:normAutofit lnSpcReduction="10000"/>
          </a:bodyPr>
          <a:lstStyle/>
          <a:p>
            <a:pPr>
              <a:lnSpc>
                <a:spcPct val="110000"/>
              </a:lnSpc>
            </a:pPr>
            <a:r>
              <a:rPr lang="en-US" dirty="0">
                <a:solidFill>
                  <a:srgbClr val="0070C0"/>
                </a:solidFill>
                <a:cs typeface="Arial" panose="020B0604020202020204" pitchFamily="34" charset="0"/>
              </a:rPr>
              <a:t>Ezekiel makes a similar point in 11:19 - 20.</a:t>
            </a:r>
          </a:p>
          <a:p>
            <a:pPr marL="0" indent="0">
              <a:buNone/>
            </a:pPr>
            <a:r>
              <a:rPr lang="en-US" b="1" dirty="0"/>
              <a:t>19 </a:t>
            </a:r>
            <a:r>
              <a:rPr lang="en-US" dirty="0"/>
              <a:t>And I will give them one heart, and a new spirit I will put within them. I will remove the heart of stone from their flesh and give them a heart of flesh, </a:t>
            </a:r>
          </a:p>
          <a:p>
            <a:pPr marL="0" indent="0">
              <a:buNone/>
            </a:pPr>
            <a:r>
              <a:rPr lang="en-US" b="1" dirty="0"/>
              <a:t>20</a:t>
            </a:r>
            <a:r>
              <a:rPr lang="en-US" dirty="0"/>
              <a:t> that they may walk in my statutes and keep my rules and obey them. And they shall be my people, and I will be their God. </a:t>
            </a:r>
          </a:p>
          <a:p>
            <a:r>
              <a:rPr lang="en-US" dirty="0">
                <a:solidFill>
                  <a:srgbClr val="0070C0"/>
                </a:solidFill>
              </a:rPr>
              <a:t> and in 36:26 - 27</a:t>
            </a:r>
          </a:p>
          <a:p>
            <a:r>
              <a:rPr lang="en-US" b="1" dirty="0"/>
              <a:t>26</a:t>
            </a:r>
            <a:r>
              <a:rPr lang="en-US" dirty="0"/>
              <a:t> And I will give you a new heart, and a new spirit I will put within you. And I will remove the heart of stone from your flesh and give you a heart of flesh. </a:t>
            </a:r>
          </a:p>
          <a:p>
            <a:r>
              <a:rPr lang="en-US" b="1" dirty="0"/>
              <a:t>27</a:t>
            </a:r>
            <a:r>
              <a:rPr lang="en-US" dirty="0"/>
              <a:t> And I will put my Spirit within you, and cause you to walk in my statutes and be careful to obey my rules. </a:t>
            </a:r>
          </a:p>
          <a:p>
            <a:r>
              <a:rPr lang="en-US" dirty="0">
                <a:solidFill>
                  <a:srgbClr val="0070C0"/>
                </a:solidFill>
              </a:rPr>
              <a:t>Moses had previously made a similar point in Deuteronomy 30:6.</a:t>
            </a:r>
            <a:r>
              <a:rPr lang="en-US" dirty="0"/>
              <a:t> </a:t>
            </a:r>
          </a:p>
          <a:p>
            <a:pPr marL="0" indent="0">
              <a:buNone/>
            </a:pPr>
            <a:r>
              <a:rPr lang="en-US" dirty="0"/>
              <a:t>And the LORD your God will circumcise your heart and the heart of your offspring, so that you will love the LORD your God with all your heart and with all your soul, that you may live. </a:t>
            </a:r>
            <a:endParaRPr lang="en-US" dirty="0">
              <a:solidFill>
                <a:srgbClr val="0070C0"/>
              </a:solidFill>
            </a:endParaRPr>
          </a:p>
          <a:p>
            <a:pPr marL="0" indent="0">
              <a:lnSpc>
                <a:spcPct val="150000"/>
              </a:lnSpc>
              <a:buNone/>
            </a:pPr>
            <a:endParaRPr lang="en-US" i="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6258830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Limited Atonement - The New Covenant</a:t>
            </a:r>
            <a:endParaRPr lang="en-US" sz="2800" b="1" dirty="0">
              <a:cs typeface="Arial" panose="020B0604020202020204" pitchFamily="34" charset="0"/>
            </a:endParaRPr>
          </a:p>
        </p:txBody>
      </p:sp>
      <p:sp>
        <p:nvSpPr>
          <p:cNvPr id="9" name="Content Placeholder 8"/>
          <p:cNvSpPr>
            <a:spLocks noGrp="1"/>
          </p:cNvSpPr>
          <p:nvPr>
            <p:ph idx="1"/>
          </p:nvPr>
        </p:nvSpPr>
        <p:spPr>
          <a:xfrm>
            <a:off x="142240" y="714703"/>
            <a:ext cx="11795760" cy="6143297"/>
          </a:xfrm>
          <a:solidFill>
            <a:srgbClr val="FFFFCC"/>
          </a:solidFill>
        </p:spPr>
        <p:txBody>
          <a:bodyPr>
            <a:normAutofit lnSpcReduction="10000"/>
          </a:bodyPr>
          <a:lstStyle/>
          <a:p>
            <a:pPr>
              <a:lnSpc>
                <a:spcPct val="150000"/>
              </a:lnSpc>
            </a:pPr>
            <a:r>
              <a:rPr lang="en-US" dirty="0">
                <a:solidFill>
                  <a:srgbClr val="0070C0"/>
                </a:solidFill>
                <a:cs typeface="Arial" panose="020B0604020202020204" pitchFamily="34" charset="0"/>
              </a:rPr>
              <a:t>What had been promised in the OT becomes a reality in the NT.</a:t>
            </a:r>
          </a:p>
          <a:p>
            <a:pPr marL="0" indent="0">
              <a:lnSpc>
                <a:spcPct val="100000"/>
              </a:lnSpc>
              <a:buNone/>
            </a:pPr>
            <a:r>
              <a:rPr lang="en-US" dirty="0"/>
              <a:t>And likewise the cup after they had eaten, saying, "This cup that is poured out for you is the new covenant in my blood. (Luke 22:20)</a:t>
            </a:r>
          </a:p>
          <a:p>
            <a:pPr marL="0" indent="0">
              <a:lnSpc>
                <a:spcPct val="100000"/>
              </a:lnSpc>
              <a:buNone/>
            </a:pPr>
            <a:r>
              <a:rPr lang="en-US" dirty="0"/>
              <a:t>In the same way also he took the cup, after supper, saying, "This cup is the new covenant in my blood… (1 Corinthians 11:25)</a:t>
            </a:r>
          </a:p>
          <a:p>
            <a:pPr marL="0" indent="0">
              <a:lnSpc>
                <a:spcPct val="100000"/>
              </a:lnSpc>
              <a:buNone/>
            </a:pPr>
            <a:r>
              <a:rPr lang="en-US" dirty="0"/>
              <a:t>This makes Jesus the guarantor of a better covenant.  (Hebrews 7:22) </a:t>
            </a:r>
          </a:p>
          <a:p>
            <a:pPr marL="0" indent="0">
              <a:lnSpc>
                <a:spcPct val="100000"/>
              </a:lnSpc>
              <a:buNone/>
            </a:pPr>
            <a:r>
              <a:rPr lang="en-US" dirty="0"/>
              <a:t>Therefore, he is the mediator of a new covenant, so that </a:t>
            </a:r>
            <a:r>
              <a:rPr lang="en-US" dirty="0">
                <a:solidFill>
                  <a:srgbClr val="FF0000"/>
                </a:solidFill>
              </a:rPr>
              <a:t>those who are called </a:t>
            </a:r>
            <a:r>
              <a:rPr lang="en-US" dirty="0"/>
              <a:t>may receive the promised eternal inheritance, since </a:t>
            </a:r>
            <a:r>
              <a:rPr lang="en-US" dirty="0">
                <a:solidFill>
                  <a:srgbClr val="FF0000"/>
                </a:solidFill>
              </a:rPr>
              <a:t>a death has occurred that redeems them </a:t>
            </a:r>
            <a:r>
              <a:rPr lang="en-US" dirty="0"/>
              <a:t>from the transgressions committed under the first covenant. (Hebrews 9:15)</a:t>
            </a:r>
          </a:p>
          <a:p>
            <a:pPr>
              <a:lnSpc>
                <a:spcPct val="100000"/>
              </a:lnSpc>
            </a:pPr>
            <a:r>
              <a:rPr lang="en-US" dirty="0">
                <a:solidFill>
                  <a:srgbClr val="0070C0"/>
                </a:solidFill>
              </a:rPr>
              <a:t>The promises of the New Covenant are blood bought. The promises to create and keep a people for God are what Jesus died for. So there is a definite atonement for a definite group of people that is secured by Jesus’ shed blood.</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7968457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812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the essential differences </a:t>
            </a: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graphicFrame>
        <p:nvGraphicFramePr>
          <p:cNvPr id="6" name="Table 5">
            <a:extLst>
              <a:ext uri="{FF2B5EF4-FFF2-40B4-BE49-F238E27FC236}">
                <a16:creationId xmlns:a16="http://schemas.microsoft.com/office/drawing/2014/main" id="{3A2DD08E-0571-4847-A670-70F980A2DFE0}"/>
              </a:ext>
            </a:extLst>
          </p:cNvPr>
          <p:cNvGraphicFramePr>
            <a:graphicFrameLocks noGrp="1"/>
          </p:cNvGraphicFramePr>
          <p:nvPr>
            <p:extLst/>
          </p:nvPr>
        </p:nvGraphicFramePr>
        <p:xfrm>
          <a:off x="142239" y="719666"/>
          <a:ext cx="11853116" cy="6035040"/>
        </p:xfrm>
        <a:graphic>
          <a:graphicData uri="http://schemas.openxmlformats.org/drawingml/2006/table">
            <a:tbl>
              <a:tblPr firstRow="1" bandRow="1">
                <a:tableStyleId>{5C22544A-7EE6-4342-B048-85BDC9FD1C3A}</a:tableStyleId>
              </a:tblPr>
              <a:tblGrid>
                <a:gridCol w="2001193">
                  <a:extLst>
                    <a:ext uri="{9D8B030D-6E8A-4147-A177-3AD203B41FA5}">
                      <a16:colId xmlns:a16="http://schemas.microsoft.com/office/drawing/2014/main" val="3835738432"/>
                    </a:ext>
                  </a:extLst>
                </a:gridCol>
                <a:gridCol w="5613202">
                  <a:extLst>
                    <a:ext uri="{9D8B030D-6E8A-4147-A177-3AD203B41FA5}">
                      <a16:colId xmlns:a16="http://schemas.microsoft.com/office/drawing/2014/main" val="4039246529"/>
                    </a:ext>
                  </a:extLst>
                </a:gridCol>
                <a:gridCol w="4238721">
                  <a:extLst>
                    <a:ext uri="{9D8B030D-6E8A-4147-A177-3AD203B41FA5}">
                      <a16:colId xmlns:a16="http://schemas.microsoft.com/office/drawing/2014/main" val="2383582761"/>
                    </a:ext>
                  </a:extLst>
                </a:gridCol>
              </a:tblGrid>
              <a:tr h="370840">
                <a:tc>
                  <a:txBody>
                    <a:bodyPr/>
                    <a:lstStyle/>
                    <a:p>
                      <a:r>
                        <a:rPr lang="en-US" sz="2400" dirty="0">
                          <a:solidFill>
                            <a:schemeClr val="tx1"/>
                          </a:solidFill>
                        </a:rPr>
                        <a:t>Five Points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r>
                        <a:rPr lang="en-US" sz="2400" dirty="0">
                          <a:solidFill>
                            <a:schemeClr val="tx1"/>
                          </a:solidFill>
                        </a:rPr>
                        <a:t>Calvinists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err="1">
                          <a:solidFill>
                            <a:schemeClr val="tx1"/>
                          </a:solidFill>
                        </a:rPr>
                        <a:t>Arminians</a:t>
                      </a:r>
                      <a:endParaRPr lang="en-US" sz="2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936601440"/>
                  </a:ext>
                </a:extLst>
              </a:tr>
              <a:tr h="370840">
                <a:tc>
                  <a:txBody>
                    <a:bodyPr/>
                    <a:lstStyle/>
                    <a:p>
                      <a:r>
                        <a:rPr lang="en-US" sz="2400" dirty="0">
                          <a:solidFill>
                            <a:schemeClr val="tx1"/>
                          </a:solidFill>
                        </a:rPr>
                        <a:t>Total Depravity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r>
                        <a:rPr lang="en-US" sz="2400" dirty="0">
                          <a:solidFill>
                            <a:srgbClr val="FF0000"/>
                          </a:solidFill>
                        </a:rPr>
                        <a:t>Free Will was lost </a:t>
                      </a:r>
                      <a:r>
                        <a:rPr lang="en-US" sz="2400" dirty="0">
                          <a:solidFill>
                            <a:schemeClr val="tx1"/>
                          </a:solidFill>
                        </a:rPr>
                        <a:t>in the Fall.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r>
                        <a:rPr lang="en-US" sz="2400" dirty="0">
                          <a:solidFill>
                            <a:schemeClr val="tx1"/>
                          </a:solidFill>
                        </a:rPr>
                        <a:t>Every natural born person was corrupted by the Fall but </a:t>
                      </a:r>
                      <a:r>
                        <a:rPr lang="en-US" sz="2400" dirty="0">
                          <a:solidFill>
                            <a:srgbClr val="FF0000"/>
                          </a:solidFill>
                        </a:rPr>
                        <a:t>Free Will was not lost</a:t>
                      </a:r>
                      <a:r>
                        <a:rPr lang="en-US" sz="2400" dirty="0">
                          <a:solidFill>
                            <a:schemeClr val="tx1"/>
                          </a:solidFill>
                        </a:rPr>
                        <a:t> in the Fall.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2626148208"/>
                  </a:ext>
                </a:extLst>
              </a:tr>
              <a:tr h="370840">
                <a:tc>
                  <a:txBody>
                    <a:bodyPr/>
                    <a:lstStyle/>
                    <a:p>
                      <a:r>
                        <a:rPr lang="en-US" sz="2400" dirty="0">
                          <a:solidFill>
                            <a:schemeClr val="tx1"/>
                          </a:solidFill>
                        </a:rPr>
                        <a:t>Unconditional Election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r>
                        <a:rPr lang="en-US" sz="2400" b="1" dirty="0">
                          <a:solidFill>
                            <a:schemeClr val="tx1"/>
                          </a:solidFill>
                        </a:rPr>
                        <a:t>God the Father </a:t>
                      </a:r>
                      <a:r>
                        <a:rPr lang="en-US" sz="2400" dirty="0">
                          <a:solidFill>
                            <a:schemeClr val="tx1"/>
                          </a:solidFill>
                        </a:rPr>
                        <a:t>chose a remnant of  people based on his love/grace/mercy and not on  the merits of each individual elect person.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r>
                        <a:rPr lang="en-US" sz="2400" dirty="0">
                          <a:solidFill>
                            <a:schemeClr val="tx1"/>
                          </a:solidFill>
                        </a:rPr>
                        <a:t>God the Father elects those he omnisciently knew would come to faith by their own Free Will.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337771133"/>
                  </a:ext>
                </a:extLst>
              </a:tr>
              <a:tr h="370840">
                <a:tc>
                  <a:txBody>
                    <a:bodyPr/>
                    <a:lstStyle/>
                    <a:p>
                      <a:r>
                        <a:rPr lang="en-US" sz="2400" dirty="0">
                          <a:solidFill>
                            <a:schemeClr val="tx1"/>
                          </a:solidFill>
                        </a:rPr>
                        <a:t>Limited Atonement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r>
                        <a:rPr lang="en-US" sz="2400" b="1" dirty="0">
                          <a:solidFill>
                            <a:schemeClr val="tx1"/>
                          </a:solidFill>
                        </a:rPr>
                        <a:t>Jesus’</a:t>
                      </a:r>
                      <a:r>
                        <a:rPr lang="en-US" sz="2400" dirty="0">
                          <a:solidFill>
                            <a:schemeClr val="tx1"/>
                          </a:solidFill>
                        </a:rPr>
                        <a:t> atonement was only for the elect.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r>
                        <a:rPr lang="en-US" sz="2400" dirty="0">
                          <a:solidFill>
                            <a:schemeClr val="tx1"/>
                          </a:solidFill>
                        </a:rPr>
                        <a:t>Jesus’ atonement was for every person.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3270051082"/>
                  </a:ext>
                </a:extLst>
              </a:tr>
              <a:tr h="370840">
                <a:tc>
                  <a:txBody>
                    <a:bodyPr/>
                    <a:lstStyle/>
                    <a:p>
                      <a:r>
                        <a:rPr lang="en-US" sz="2400" dirty="0">
                          <a:solidFill>
                            <a:schemeClr val="tx1"/>
                          </a:solidFill>
                        </a:rPr>
                        <a:t>Irresistible Grace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r>
                        <a:rPr lang="en-US" sz="2400" dirty="0">
                          <a:solidFill>
                            <a:schemeClr val="tx1"/>
                          </a:solidFill>
                        </a:rPr>
                        <a:t>The </a:t>
                      </a:r>
                      <a:r>
                        <a:rPr lang="en-US" sz="2400" b="1" dirty="0">
                          <a:solidFill>
                            <a:schemeClr val="tx1"/>
                          </a:solidFill>
                        </a:rPr>
                        <a:t>Holy Spirit </a:t>
                      </a:r>
                      <a:r>
                        <a:rPr lang="en-US" sz="2400" dirty="0">
                          <a:solidFill>
                            <a:schemeClr val="tx1"/>
                          </a:solidFill>
                        </a:rPr>
                        <a:t>changes the heart of the elect so that it is impossible for them to not believe in Christ.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r>
                        <a:rPr lang="en-US" sz="2400" dirty="0">
                          <a:solidFill>
                            <a:schemeClr val="tx1"/>
                          </a:solidFill>
                        </a:rPr>
                        <a:t>The Holy Spirit tries to woo every person to believe in Christ but leaves the final choice up to each person’s Free Will.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26578701"/>
                  </a:ext>
                </a:extLst>
              </a:tr>
              <a:tr h="370840">
                <a:tc>
                  <a:txBody>
                    <a:bodyPr/>
                    <a:lstStyle/>
                    <a:p>
                      <a:r>
                        <a:rPr lang="en-US" sz="2400" dirty="0">
                          <a:solidFill>
                            <a:schemeClr val="tx1"/>
                          </a:solidFill>
                        </a:rPr>
                        <a:t>Perseverance of the Saints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r>
                        <a:rPr lang="en-US" sz="2400" dirty="0">
                          <a:solidFill>
                            <a:schemeClr val="tx1"/>
                          </a:solidFill>
                        </a:rPr>
                        <a:t>The elect cannot lose their salvation.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r>
                        <a:rPr lang="en-US" sz="2400" dirty="0">
                          <a:solidFill>
                            <a:schemeClr val="tx1"/>
                          </a:solidFill>
                        </a:rPr>
                        <a:t>A true believer can lose their salvation because of Free Will.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334167847"/>
                  </a:ext>
                </a:extLst>
              </a:tr>
            </a:tbl>
          </a:graphicData>
        </a:graphic>
      </p:graphicFrame>
    </p:spTree>
    <p:extLst>
      <p:ext uri="{BB962C8B-B14F-4D97-AF65-F5344CB8AC3E}">
        <p14:creationId xmlns:p14="http://schemas.microsoft.com/office/powerpoint/2010/main" val="7064243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812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the essential differences </a:t>
            </a: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BB9BA58D-2740-457A-A3A1-FAA19F9AD197}"/>
              </a:ext>
            </a:extLst>
          </p:cNvPr>
          <p:cNvSpPr/>
          <p:nvPr/>
        </p:nvSpPr>
        <p:spPr>
          <a:xfrm>
            <a:off x="196541" y="941756"/>
            <a:ext cx="11795759" cy="2610843"/>
          </a:xfrm>
          <a:prstGeom prst="rect">
            <a:avLst/>
          </a:prstGeom>
          <a:solidFill>
            <a:srgbClr val="FFFFCC"/>
          </a:solidFill>
        </p:spPr>
        <p:txBody>
          <a:bodyPr wrap="square">
            <a:spAutoFit/>
          </a:bodyPr>
          <a:lstStyle/>
          <a:p>
            <a:pPr marL="457200" indent="-457200">
              <a:lnSpc>
                <a:spcPct val="150000"/>
              </a:lnSpc>
              <a:buFont typeface="Arial" panose="020B0604020202020204" pitchFamily="34" charset="0"/>
              <a:buChar char="•"/>
            </a:pPr>
            <a:r>
              <a:rPr lang="en-US" sz="2800" b="1" dirty="0" err="1">
                <a:solidFill>
                  <a:srgbClr val="0070C0"/>
                </a:solidFill>
              </a:rPr>
              <a:t>Arminians</a:t>
            </a:r>
            <a:r>
              <a:rPr lang="en-US" sz="2800" b="1" dirty="0">
                <a:solidFill>
                  <a:srgbClr val="0070C0"/>
                </a:solidFill>
              </a:rPr>
              <a:t> and Roman Catholics think Salvation and Sanctification are both cooperative efforts of God and humans. </a:t>
            </a:r>
          </a:p>
          <a:p>
            <a:pPr marL="457200" indent="-457200">
              <a:lnSpc>
                <a:spcPct val="150000"/>
              </a:lnSpc>
              <a:buFont typeface="Arial" panose="020B0604020202020204" pitchFamily="34" charset="0"/>
              <a:buChar char="•"/>
            </a:pPr>
            <a:r>
              <a:rPr lang="en-US" sz="2800" b="1" dirty="0">
                <a:solidFill>
                  <a:srgbClr val="0070C0"/>
                </a:solidFill>
              </a:rPr>
              <a:t>Reformed people understand the Bible to say salvation is the work of God alone but Sanctification is a cooperative effort of God and humans</a:t>
            </a:r>
          </a:p>
        </p:txBody>
      </p:sp>
    </p:spTree>
    <p:extLst>
      <p:ext uri="{BB962C8B-B14F-4D97-AF65-F5344CB8AC3E}">
        <p14:creationId xmlns:p14="http://schemas.microsoft.com/office/powerpoint/2010/main" val="8756091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03200" y="0"/>
            <a:ext cx="11846560" cy="656493"/>
          </a:xfrm>
          <a:solidFill>
            <a:srgbClr val="FFFFCC"/>
          </a:solidFill>
        </p:spPr>
        <p:txBody>
          <a:bodyPr>
            <a:noAutofit/>
          </a:bodyPr>
          <a:lstStyle/>
          <a:p>
            <a:br>
              <a:rPr lang="en-US" sz="2800" b="1" dirty="0">
                <a:cs typeface="Arial" panose="020B0604020202020204" pitchFamily="34" charset="0"/>
              </a:rPr>
            </a:br>
            <a:r>
              <a:rPr lang="en-US" sz="2800" b="1" dirty="0">
                <a:solidFill>
                  <a:srgbClr val="0070C0"/>
                </a:solidFill>
                <a:latin typeface="Arial" panose="020B0604020202020204" pitchFamily="34" charset="0"/>
                <a:cs typeface="Arial" panose="020B0604020202020204" pitchFamily="34" charset="0"/>
              </a:rPr>
              <a:t>Reformed vs Arminian Soteriology - Total Depravity </a:t>
            </a:r>
            <a:r>
              <a:rPr lang="en-US" sz="2800" b="1" dirty="0">
                <a:solidFill>
                  <a:srgbClr val="0070C0"/>
                </a:solidFill>
                <a:cs typeface="Arial" panose="020B0604020202020204" pitchFamily="34" charset="0"/>
              </a:rPr>
              <a:t>(Review)</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203200" y="732692"/>
            <a:ext cx="11846560" cy="5974837"/>
          </a:xfrm>
          <a:solidFill>
            <a:srgbClr val="FFFFCC"/>
          </a:solidFill>
        </p:spPr>
        <p:txBody>
          <a:bodyPr>
            <a:normAutofit/>
          </a:bodyPr>
          <a:lstStyle/>
          <a:p>
            <a:pPr marL="0" indent="0">
              <a:lnSpc>
                <a:spcPct val="150000"/>
              </a:lnSpc>
              <a:buNone/>
            </a:pPr>
            <a:r>
              <a:rPr lang="en-US" dirty="0">
                <a:cs typeface="Arial" panose="020B0604020202020204" pitchFamily="34" charset="0"/>
              </a:rPr>
              <a:t>For the mind that is set on the </a:t>
            </a:r>
            <a:r>
              <a:rPr lang="en-US" dirty="0">
                <a:solidFill>
                  <a:srgbClr val="FF0000"/>
                </a:solidFill>
                <a:cs typeface="Arial" panose="020B0604020202020204" pitchFamily="34" charset="0"/>
              </a:rPr>
              <a:t>flesh is hostile to God</a:t>
            </a:r>
            <a:r>
              <a:rPr lang="en-US" dirty="0">
                <a:cs typeface="Arial" panose="020B0604020202020204" pitchFamily="34" charset="0"/>
              </a:rPr>
              <a:t>, for it does not submit to God's law; indeed, </a:t>
            </a:r>
            <a:r>
              <a:rPr lang="en-US" dirty="0">
                <a:solidFill>
                  <a:srgbClr val="FF0000"/>
                </a:solidFill>
                <a:cs typeface="Arial" panose="020B0604020202020204" pitchFamily="34" charset="0"/>
              </a:rPr>
              <a:t>it cannot</a:t>
            </a:r>
            <a:r>
              <a:rPr lang="en-US" dirty="0">
                <a:cs typeface="Arial" panose="020B0604020202020204" pitchFamily="34" charset="0"/>
              </a:rPr>
              <a:t>. Those who are in the flesh cannot please God. (Romans 8:7-8)</a:t>
            </a:r>
            <a:endParaRPr lang="en-US" dirty="0">
              <a:solidFill>
                <a:srgbClr val="0070C0"/>
              </a:solidFill>
              <a:cs typeface="Arial" panose="020B0604020202020204" pitchFamily="34" charset="0"/>
            </a:endParaRPr>
          </a:p>
          <a:p>
            <a:pPr marL="0" indent="0">
              <a:lnSpc>
                <a:spcPct val="150000"/>
              </a:lnSpc>
              <a:buNone/>
            </a:pPr>
            <a:r>
              <a:rPr lang="en-US" dirty="0">
                <a:cs typeface="Arial" panose="020B0604020202020204" pitchFamily="34" charset="0"/>
              </a:rPr>
              <a:t>For the word of </a:t>
            </a:r>
            <a:r>
              <a:rPr lang="en-US" dirty="0">
                <a:solidFill>
                  <a:srgbClr val="FF0000"/>
                </a:solidFill>
                <a:cs typeface="Arial" panose="020B0604020202020204" pitchFamily="34" charset="0"/>
              </a:rPr>
              <a:t>the cross is folly to those who are perishing</a:t>
            </a:r>
            <a:r>
              <a:rPr lang="en-US" dirty="0">
                <a:cs typeface="Arial" panose="020B0604020202020204" pitchFamily="34" charset="0"/>
              </a:rPr>
              <a:t>, but to us who are being saved it is the power of God. (1 Corinthians 1:18)</a:t>
            </a:r>
          </a:p>
          <a:p>
            <a:pPr marL="0" indent="0">
              <a:lnSpc>
                <a:spcPct val="150000"/>
              </a:lnSpc>
              <a:buNone/>
            </a:pPr>
            <a:r>
              <a:rPr lang="en-US" dirty="0">
                <a:cs typeface="Arial" panose="020B0604020202020204" pitchFamily="34" charset="0"/>
              </a:rPr>
              <a:t>The natural person does not accept the things of the Spirit of God, for they are folly to him, and </a:t>
            </a:r>
            <a:r>
              <a:rPr lang="en-US" dirty="0">
                <a:solidFill>
                  <a:srgbClr val="FF0000"/>
                </a:solidFill>
                <a:cs typeface="Arial" panose="020B0604020202020204" pitchFamily="34" charset="0"/>
              </a:rPr>
              <a:t>he is not able to understand them </a:t>
            </a:r>
            <a:r>
              <a:rPr lang="en-US" dirty="0">
                <a:cs typeface="Arial" panose="020B0604020202020204" pitchFamily="34" charset="0"/>
              </a:rPr>
              <a:t>because they are spiritually discerned. (1 Corinthians 2:14)</a:t>
            </a:r>
          </a:p>
          <a:p>
            <a:pPr marL="457200" lvl="1" indent="0">
              <a:buNone/>
            </a:pPr>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2127003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Unconditional Election </a:t>
            </a:r>
            <a:r>
              <a:rPr lang="en-US" sz="2800" b="1" dirty="0">
                <a:solidFill>
                  <a:srgbClr val="0070C0"/>
                </a:solidFill>
                <a:cs typeface="Arial" panose="020B0604020202020204" pitchFamily="34" charset="0"/>
              </a:rPr>
              <a:t>(Review)</a:t>
            </a:r>
            <a:endParaRPr lang="en-US" sz="2800" b="1" dirty="0">
              <a:latin typeface="+mn-lt"/>
              <a:cs typeface="Arial" panose="020B0604020202020204" pitchFamily="34" charset="0"/>
            </a:endParaRPr>
          </a:p>
        </p:txBody>
      </p:sp>
      <p:sp>
        <p:nvSpPr>
          <p:cNvPr id="9" name="Content Placeholder 8"/>
          <p:cNvSpPr>
            <a:spLocks noGrp="1"/>
          </p:cNvSpPr>
          <p:nvPr>
            <p:ph idx="1"/>
          </p:nvPr>
        </p:nvSpPr>
        <p:spPr>
          <a:xfrm>
            <a:off x="142240" y="782516"/>
            <a:ext cx="11795760" cy="5925014"/>
          </a:xfrm>
          <a:solidFill>
            <a:srgbClr val="FFFFCC"/>
          </a:solidFill>
        </p:spPr>
        <p:txBody>
          <a:bodyPr>
            <a:noAutofit/>
          </a:bodyPr>
          <a:lstStyle/>
          <a:p>
            <a:pPr marL="0" indent="0">
              <a:lnSpc>
                <a:spcPct val="150000"/>
              </a:lnSpc>
              <a:buNone/>
            </a:pPr>
            <a:r>
              <a:rPr lang="en-US" dirty="0"/>
              <a:t>And not only so, but also when </a:t>
            </a:r>
            <a:r>
              <a:rPr lang="en-US" dirty="0">
                <a:solidFill>
                  <a:srgbClr val="FF0000"/>
                </a:solidFill>
              </a:rPr>
              <a:t>Rebekah had conceived children by one man</a:t>
            </a:r>
            <a:r>
              <a:rPr lang="en-US" dirty="0"/>
              <a:t>, our forefather Isaac, though they were </a:t>
            </a:r>
            <a:r>
              <a:rPr lang="en-US" dirty="0">
                <a:solidFill>
                  <a:srgbClr val="FF0000"/>
                </a:solidFill>
              </a:rPr>
              <a:t>not yet born </a:t>
            </a:r>
            <a:r>
              <a:rPr lang="en-US" dirty="0"/>
              <a:t>and </a:t>
            </a:r>
            <a:r>
              <a:rPr lang="en-US" dirty="0">
                <a:solidFill>
                  <a:srgbClr val="FF0000"/>
                </a:solidFill>
              </a:rPr>
              <a:t>had done nothing either good or bad-</a:t>
            </a:r>
            <a:r>
              <a:rPr lang="en-US" dirty="0"/>
              <a:t>-in order that </a:t>
            </a:r>
            <a:r>
              <a:rPr lang="en-US" dirty="0">
                <a:solidFill>
                  <a:srgbClr val="FF0000"/>
                </a:solidFill>
              </a:rPr>
              <a:t>God's purpose of election might continue</a:t>
            </a:r>
            <a:r>
              <a:rPr lang="en-US" dirty="0"/>
              <a:t>, not </a:t>
            </a:r>
            <a:r>
              <a:rPr lang="en-US" dirty="0">
                <a:solidFill>
                  <a:srgbClr val="FF0000"/>
                </a:solidFill>
              </a:rPr>
              <a:t>because of works but because of him who calls</a:t>
            </a:r>
            <a:r>
              <a:rPr lang="en-US" dirty="0"/>
              <a:t>-she was told, "The older will serve the younger. "As it is written, "</a:t>
            </a:r>
            <a:r>
              <a:rPr lang="en-US" dirty="0">
                <a:solidFill>
                  <a:srgbClr val="FF0000"/>
                </a:solidFill>
              </a:rPr>
              <a:t>Jacob I loved, but Esau I hated</a:t>
            </a:r>
            <a:r>
              <a:rPr lang="en-US" dirty="0"/>
              <a:t>." What shall we say then? </a:t>
            </a:r>
            <a:r>
              <a:rPr lang="en-US" b="1" dirty="0">
                <a:solidFill>
                  <a:srgbClr val="0070C0"/>
                </a:solidFill>
              </a:rPr>
              <a:t>Is there injustice on God's part?</a:t>
            </a:r>
            <a:r>
              <a:rPr lang="en-US" dirty="0">
                <a:solidFill>
                  <a:srgbClr val="0070C0"/>
                </a:solidFill>
              </a:rPr>
              <a:t> </a:t>
            </a:r>
            <a:r>
              <a:rPr lang="en-US" dirty="0">
                <a:solidFill>
                  <a:srgbClr val="FF0000"/>
                </a:solidFill>
              </a:rPr>
              <a:t>By no means</a:t>
            </a:r>
            <a:r>
              <a:rPr lang="en-US" dirty="0"/>
              <a:t>! For he says to Moses, "I will have mercy on whom I have mercy, and I will have compassion on whom I have compassion."  So then </a:t>
            </a:r>
            <a:r>
              <a:rPr lang="en-US" dirty="0">
                <a:solidFill>
                  <a:srgbClr val="FF0000"/>
                </a:solidFill>
              </a:rPr>
              <a:t>it depends not on human will or exertion, but on God, who has mercy</a:t>
            </a:r>
            <a:r>
              <a:rPr lang="en-US" dirty="0"/>
              <a:t>.    (Romans 9:10 – 16)</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9868494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Unconditional Election </a:t>
            </a:r>
            <a:r>
              <a:rPr lang="en-US" sz="2800" b="1" dirty="0">
                <a:solidFill>
                  <a:srgbClr val="0070C0"/>
                </a:solidFill>
                <a:cs typeface="Arial" panose="020B0604020202020204" pitchFamily="34" charset="0"/>
              </a:rPr>
              <a:t>(Review)</a:t>
            </a:r>
            <a:endParaRPr lang="en-US" sz="2800" b="1" dirty="0">
              <a:cs typeface="Arial" panose="020B0604020202020204" pitchFamily="34" charset="0"/>
            </a:endParaRPr>
          </a:p>
        </p:txBody>
      </p:sp>
      <p:sp>
        <p:nvSpPr>
          <p:cNvPr id="9" name="Content Placeholder 8"/>
          <p:cNvSpPr>
            <a:spLocks noGrp="1"/>
          </p:cNvSpPr>
          <p:nvPr>
            <p:ph idx="1"/>
          </p:nvPr>
        </p:nvSpPr>
        <p:spPr>
          <a:xfrm>
            <a:off x="142240" y="782516"/>
            <a:ext cx="11795760" cy="5925014"/>
          </a:xfrm>
          <a:solidFill>
            <a:srgbClr val="FFFFCC"/>
          </a:solidFill>
        </p:spPr>
        <p:txBody>
          <a:bodyPr>
            <a:noAutofit/>
          </a:bodyPr>
          <a:lstStyle/>
          <a:p>
            <a:pPr>
              <a:lnSpc>
                <a:spcPct val="150000"/>
              </a:lnSpc>
            </a:pPr>
            <a:r>
              <a:rPr lang="en-US" dirty="0">
                <a:solidFill>
                  <a:srgbClr val="0070C0"/>
                </a:solidFill>
              </a:rPr>
              <a:t>The burning question Paul wrestles with in Romans 9-11 is why don’t the Jews believe Jesus is the </a:t>
            </a:r>
            <a:r>
              <a:rPr lang="en-US" dirty="0" err="1">
                <a:solidFill>
                  <a:srgbClr val="0070C0"/>
                </a:solidFill>
              </a:rPr>
              <a:t>Mesiah</a:t>
            </a:r>
            <a:r>
              <a:rPr lang="en-US" dirty="0">
                <a:solidFill>
                  <a:srgbClr val="0070C0"/>
                </a:solidFill>
              </a:rPr>
              <a:t>? So can Romans 9 be written off as </a:t>
            </a:r>
            <a:r>
              <a:rPr lang="en-US" dirty="0" err="1">
                <a:solidFill>
                  <a:srgbClr val="0070C0"/>
                </a:solidFill>
              </a:rPr>
              <a:t>Arminians</a:t>
            </a:r>
            <a:r>
              <a:rPr lang="en-US" dirty="0">
                <a:solidFill>
                  <a:srgbClr val="0070C0"/>
                </a:solidFill>
              </a:rPr>
              <a:t> attempt to do by saying it refers to nations and not individuals?</a:t>
            </a:r>
          </a:p>
          <a:p>
            <a:pPr>
              <a:lnSpc>
                <a:spcPct val="150000"/>
              </a:lnSpc>
            </a:pPr>
            <a:r>
              <a:rPr lang="en-US" dirty="0">
                <a:solidFill>
                  <a:srgbClr val="0070C0"/>
                </a:solidFill>
              </a:rPr>
              <a:t>No, because: </a:t>
            </a:r>
            <a:r>
              <a:rPr lang="en-US" dirty="0"/>
              <a:t> But it is not as though the word of God has failed. For not all who are descended from Israel belong to Israel, and not all are children of Abraham because they are his offspring, but "Through Isaac shall your offspring be named." This means that it is not the children of the flesh who are the </a:t>
            </a:r>
            <a:r>
              <a:rPr lang="en-US" dirty="0">
                <a:solidFill>
                  <a:srgbClr val="FF0000"/>
                </a:solidFill>
              </a:rPr>
              <a:t>children of God</a:t>
            </a:r>
            <a:r>
              <a:rPr lang="en-US" dirty="0"/>
              <a:t>, but the children of the promise are counted as offspring. (Romans 9:6 – 9)</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768134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Limited Atonement*</a:t>
            </a:r>
            <a:endParaRPr lang="en-US" sz="2800" b="1" dirty="0">
              <a:cs typeface="Arial" panose="020B0604020202020204" pitchFamily="34" charset="0"/>
            </a:endParaRPr>
          </a:p>
        </p:txBody>
      </p:sp>
      <p:sp>
        <p:nvSpPr>
          <p:cNvPr id="9" name="Content Placeholder 8"/>
          <p:cNvSpPr>
            <a:spLocks noGrp="1"/>
          </p:cNvSpPr>
          <p:nvPr>
            <p:ph idx="1"/>
          </p:nvPr>
        </p:nvSpPr>
        <p:spPr>
          <a:xfrm>
            <a:off x="142240" y="782516"/>
            <a:ext cx="11795760" cy="6075484"/>
          </a:xfrm>
          <a:solidFill>
            <a:srgbClr val="FFFFCC"/>
          </a:solidFill>
        </p:spPr>
        <p:txBody>
          <a:bodyPr>
            <a:normAutofit fontScale="25000" lnSpcReduction="20000"/>
          </a:bodyPr>
          <a:lstStyle/>
          <a:p>
            <a:pPr>
              <a:lnSpc>
                <a:spcPct val="170000"/>
              </a:lnSpc>
            </a:pPr>
            <a:r>
              <a:rPr lang="en-US" sz="11200" b="1" dirty="0">
                <a:solidFill>
                  <a:srgbClr val="0070C0"/>
                </a:solidFill>
                <a:cs typeface="Arial" panose="020B0604020202020204" pitchFamily="34" charset="0"/>
              </a:rPr>
              <a:t>Article 2 of the Remonstrance: </a:t>
            </a:r>
            <a:r>
              <a:rPr lang="en-US" sz="11200" dirty="0"/>
              <a:t>That, accordingly, Jesus Christ the Savior of the </a:t>
            </a:r>
            <a:r>
              <a:rPr lang="en-US" sz="11200" b="1" dirty="0">
                <a:solidFill>
                  <a:srgbClr val="FF0000"/>
                </a:solidFill>
              </a:rPr>
              <a:t>world</a:t>
            </a:r>
            <a:r>
              <a:rPr lang="en-US" sz="11200" dirty="0"/>
              <a:t>, died for </a:t>
            </a:r>
            <a:r>
              <a:rPr lang="en-US" sz="11200" dirty="0">
                <a:solidFill>
                  <a:srgbClr val="FF0000"/>
                </a:solidFill>
              </a:rPr>
              <a:t>all men </a:t>
            </a:r>
            <a:r>
              <a:rPr lang="en-US" sz="11200" dirty="0"/>
              <a:t>and for </a:t>
            </a:r>
            <a:r>
              <a:rPr lang="en-US" sz="11200" dirty="0">
                <a:solidFill>
                  <a:srgbClr val="FF0000"/>
                </a:solidFill>
              </a:rPr>
              <a:t>every man</a:t>
            </a:r>
            <a:r>
              <a:rPr lang="en-US" sz="11200" dirty="0"/>
              <a:t>, so that </a:t>
            </a:r>
            <a:r>
              <a:rPr lang="en-US" sz="11200" dirty="0">
                <a:solidFill>
                  <a:srgbClr val="FF0000"/>
                </a:solidFill>
              </a:rPr>
              <a:t>he has obtained for them all, by his death on the cross, redemption </a:t>
            </a:r>
            <a:r>
              <a:rPr lang="en-US" sz="11200" dirty="0"/>
              <a:t>and the </a:t>
            </a:r>
            <a:r>
              <a:rPr lang="en-US" sz="11200" dirty="0">
                <a:solidFill>
                  <a:srgbClr val="FF0000"/>
                </a:solidFill>
              </a:rPr>
              <a:t>forgiveness of sins</a:t>
            </a:r>
            <a:r>
              <a:rPr lang="en-US" sz="11200" dirty="0"/>
              <a:t>; yet that </a:t>
            </a:r>
            <a:r>
              <a:rPr lang="en-US" sz="11200" dirty="0">
                <a:solidFill>
                  <a:srgbClr val="FF0000"/>
                </a:solidFill>
              </a:rPr>
              <a:t>no one actually enjoys this forgiveness of sins except the believer,</a:t>
            </a:r>
            <a:r>
              <a:rPr lang="en-US" sz="11200" dirty="0"/>
              <a:t> according to the word of the Gospel of John 3:16, “For God so loved the </a:t>
            </a:r>
            <a:r>
              <a:rPr lang="en-US" sz="11200" b="1" dirty="0">
                <a:solidFill>
                  <a:srgbClr val="FF0000"/>
                </a:solidFill>
              </a:rPr>
              <a:t>world</a:t>
            </a:r>
            <a:r>
              <a:rPr lang="en-US" sz="11200" dirty="0"/>
              <a:t>, that he gave his only begotten Son, that whosoever believes in him should not perish, but have everlasting life.”  And in 1 John 2:2: “And he is the propitiation for our sins: and not for ours only, but also for </a:t>
            </a:r>
            <a:r>
              <a:rPr lang="en-US" sz="11200" i="1" dirty="0"/>
              <a:t>the sins of </a:t>
            </a:r>
            <a:r>
              <a:rPr lang="en-US" sz="11200" dirty="0"/>
              <a:t>the whole </a:t>
            </a:r>
            <a:r>
              <a:rPr lang="en-US" sz="11200" b="1" dirty="0">
                <a:solidFill>
                  <a:srgbClr val="FF0000"/>
                </a:solidFill>
              </a:rPr>
              <a:t>world</a:t>
            </a:r>
            <a:r>
              <a:rPr lang="en-US" sz="11200" dirty="0"/>
              <a:t>.”</a:t>
            </a:r>
          </a:p>
          <a:p>
            <a:pPr marL="0" indent="0">
              <a:lnSpc>
                <a:spcPct val="170000"/>
              </a:lnSpc>
              <a:buNone/>
            </a:pPr>
            <a:r>
              <a:rPr lang="en-US" sz="11200" b="1" dirty="0">
                <a:solidFill>
                  <a:srgbClr val="0070C0"/>
                </a:solidFill>
                <a:cs typeface="Arial" panose="020B0604020202020204" pitchFamily="34" charset="0"/>
              </a:rPr>
              <a:t>*</a:t>
            </a:r>
            <a:r>
              <a:rPr lang="en-US" sz="11200" i="1" dirty="0">
                <a:solidFill>
                  <a:srgbClr val="0070C0"/>
                </a:solidFill>
                <a:cs typeface="Arial" panose="020B0604020202020204" pitchFamily="34" charset="0"/>
              </a:rPr>
              <a:t> The atonement is the</a:t>
            </a:r>
            <a:r>
              <a:rPr lang="en-US" sz="11200" i="1" dirty="0">
                <a:solidFill>
                  <a:srgbClr val="FF0000"/>
                </a:solidFill>
                <a:cs typeface="Arial" panose="020B0604020202020204" pitchFamily="34" charset="0"/>
              </a:rPr>
              <a:t> work </a:t>
            </a:r>
            <a:r>
              <a:rPr lang="en-US" sz="11200" i="1" dirty="0">
                <a:solidFill>
                  <a:srgbClr val="0070C0"/>
                </a:solidFill>
                <a:cs typeface="Arial" panose="020B0604020202020204" pitchFamily="34" charset="0"/>
              </a:rPr>
              <a:t>Christ did in his</a:t>
            </a:r>
            <a:r>
              <a:rPr lang="en-US" sz="11200" i="1" dirty="0">
                <a:solidFill>
                  <a:srgbClr val="FF0000"/>
                </a:solidFill>
                <a:cs typeface="Arial" panose="020B0604020202020204" pitchFamily="34" charset="0"/>
              </a:rPr>
              <a:t> life </a:t>
            </a:r>
            <a:r>
              <a:rPr lang="en-US" sz="11200" i="1" dirty="0">
                <a:solidFill>
                  <a:srgbClr val="0070C0"/>
                </a:solidFill>
                <a:cs typeface="Arial" panose="020B0604020202020204" pitchFamily="34" charset="0"/>
              </a:rPr>
              <a:t>and </a:t>
            </a:r>
            <a:r>
              <a:rPr lang="en-US" sz="11200" i="1" dirty="0">
                <a:solidFill>
                  <a:srgbClr val="FF0000"/>
                </a:solidFill>
                <a:cs typeface="Arial" panose="020B0604020202020204" pitchFamily="34" charset="0"/>
              </a:rPr>
              <a:t>death</a:t>
            </a:r>
            <a:r>
              <a:rPr lang="en-US" sz="11200" i="1" dirty="0">
                <a:solidFill>
                  <a:srgbClr val="0070C0"/>
                </a:solidFill>
                <a:cs typeface="Arial" panose="020B0604020202020204" pitchFamily="34" charset="0"/>
              </a:rPr>
              <a:t> to </a:t>
            </a:r>
            <a:r>
              <a:rPr lang="en-US" sz="11200" i="1" dirty="0">
                <a:solidFill>
                  <a:srgbClr val="FF0000"/>
                </a:solidFill>
                <a:cs typeface="Arial" panose="020B0604020202020204" pitchFamily="34" charset="0"/>
              </a:rPr>
              <a:t>earn</a:t>
            </a:r>
            <a:r>
              <a:rPr lang="en-US" sz="11200" i="1" dirty="0">
                <a:solidFill>
                  <a:srgbClr val="0070C0"/>
                </a:solidFill>
                <a:cs typeface="Arial" panose="020B0604020202020204" pitchFamily="34" charset="0"/>
              </a:rPr>
              <a:t> our salvation. </a:t>
            </a:r>
            <a:endParaRPr lang="en-US" sz="11200" b="1" dirty="0">
              <a:solidFill>
                <a:srgbClr val="0070C0"/>
              </a:solidFill>
              <a:cs typeface="Arial" panose="020B0604020202020204" pitchFamily="34" charset="0"/>
            </a:endParaRPr>
          </a:p>
          <a:p>
            <a:pPr marL="0" indent="0">
              <a:lnSpc>
                <a:spcPct val="170000"/>
              </a:lnSpc>
              <a:buNone/>
            </a:pPr>
            <a:endParaRPr lang="en-US" sz="11200" b="1" dirty="0"/>
          </a:p>
          <a:p>
            <a:pPr marL="0" indent="0">
              <a:buNone/>
            </a:pPr>
            <a:endParaRPr lang="en-US" sz="3800" b="1" dirty="0">
              <a:solidFill>
                <a:srgbClr val="0070C0"/>
              </a:solidFill>
              <a:cs typeface="Arial" panose="020B0604020202020204" pitchFamily="34" charset="0"/>
            </a:endParaRPr>
          </a:p>
          <a:p>
            <a:pPr marL="0" indent="0">
              <a:buNone/>
            </a:pPr>
            <a:endParaRPr lang="en-US" b="1"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196920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Limited Atonement</a:t>
            </a:r>
            <a:endParaRPr lang="en-US" sz="2800" b="1" dirty="0">
              <a:cs typeface="Arial" panose="020B0604020202020204" pitchFamily="34" charset="0"/>
            </a:endParaRPr>
          </a:p>
        </p:txBody>
      </p:sp>
      <p:sp>
        <p:nvSpPr>
          <p:cNvPr id="2" name="Rectangle 1"/>
          <p:cNvSpPr/>
          <p:nvPr/>
        </p:nvSpPr>
        <p:spPr>
          <a:xfrm>
            <a:off x="7836290" y="6125496"/>
            <a:ext cx="4101710" cy="541513"/>
          </a:xfrm>
          <a:prstGeom prst="rect">
            <a:avLst/>
          </a:prstGeom>
          <a:solidFill>
            <a:srgbClr val="FFFFCC"/>
          </a:solidFill>
        </p:spPr>
        <p:txBody>
          <a:bodyPr wrap="square">
            <a:spAutoFit/>
          </a:bodyPr>
          <a:lstStyle/>
          <a:p>
            <a:r>
              <a:rPr lang="en-US" sz="2800" dirty="0">
                <a:solidFill>
                  <a:srgbClr val="0070C0"/>
                </a:solidFill>
              </a:rPr>
              <a:t>John Owen 1616 - 1683</a:t>
            </a:r>
          </a:p>
        </p:txBody>
      </p:sp>
      <p:pic>
        <p:nvPicPr>
          <p:cNvPr id="1026" name="Picture 2" descr="Related image">
            <a:extLst>
              <a:ext uri="{FF2B5EF4-FFF2-40B4-BE49-F238E27FC236}">
                <a16:creationId xmlns:a16="http://schemas.microsoft.com/office/drawing/2014/main" id="{B02FD174-AB64-4360-A88C-DA4906130DB5}"/>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7836290" y="783626"/>
            <a:ext cx="4101710" cy="5214737"/>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3E27A3B8-2E8D-4909-A466-F827701AB129}"/>
              </a:ext>
            </a:extLst>
          </p:cNvPr>
          <p:cNvSpPr txBox="1"/>
          <p:nvPr/>
        </p:nvSpPr>
        <p:spPr>
          <a:xfrm rot="10800000" flipV="1">
            <a:off x="142240" y="445071"/>
            <a:ext cx="7487593" cy="6309420"/>
          </a:xfrm>
          <a:prstGeom prst="rect">
            <a:avLst/>
          </a:prstGeom>
          <a:solidFill>
            <a:srgbClr val="FFFFCC"/>
          </a:solidFill>
        </p:spPr>
        <p:txBody>
          <a:bodyPr wrap="square" rtlCol="0">
            <a:spAutoFit/>
          </a:bodyPr>
          <a:lstStyle/>
          <a:p>
            <a:pPr marL="285750" indent="-285750">
              <a:buFont typeface="Arial" panose="020B0604020202020204" pitchFamily="34" charset="0"/>
              <a:buChar char="•"/>
            </a:pPr>
            <a:r>
              <a:rPr lang="en-US" sz="2800" dirty="0">
                <a:solidFill>
                  <a:srgbClr val="0070C0"/>
                </a:solidFill>
                <a:cs typeface="Arial" panose="020B0604020202020204" pitchFamily="34" charset="0"/>
              </a:rPr>
              <a:t>John Owen is generally regarded as the greatest Puritan theologian and the author of the best book ever written explaining/defending Limited Atonement: </a:t>
            </a:r>
            <a:r>
              <a:rPr lang="en-US" sz="2800" b="1" i="1" dirty="0">
                <a:solidFill>
                  <a:srgbClr val="0070C0"/>
                </a:solidFill>
                <a:cs typeface="Arial" panose="020B0604020202020204" pitchFamily="34" charset="0"/>
              </a:rPr>
              <a:t>The</a:t>
            </a:r>
            <a:r>
              <a:rPr lang="en-US" sz="2800" b="1" dirty="0">
                <a:solidFill>
                  <a:srgbClr val="0070C0"/>
                </a:solidFill>
                <a:cs typeface="Arial" panose="020B0604020202020204" pitchFamily="34" charset="0"/>
              </a:rPr>
              <a:t> </a:t>
            </a:r>
            <a:r>
              <a:rPr lang="en-US" sz="2800" b="1" i="1" dirty="0">
                <a:solidFill>
                  <a:srgbClr val="0070C0"/>
                </a:solidFill>
                <a:cs typeface="Arial" panose="020B0604020202020204" pitchFamily="34" charset="0"/>
              </a:rPr>
              <a:t>Death of Death in the Death of Christ </a:t>
            </a:r>
            <a:r>
              <a:rPr lang="en-US" sz="2800" dirty="0">
                <a:solidFill>
                  <a:srgbClr val="0070C0"/>
                </a:solidFill>
                <a:cs typeface="Arial" panose="020B0604020202020204" pitchFamily="34" charset="0"/>
              </a:rPr>
              <a:t>(1647). His basic argument was:</a:t>
            </a:r>
          </a:p>
          <a:p>
            <a:r>
              <a:rPr lang="en-US" sz="2800" dirty="0">
                <a:cs typeface="Arial" panose="020B0604020202020204" pitchFamily="34" charset="0"/>
              </a:rPr>
              <a:t>If Jesus </a:t>
            </a:r>
            <a:r>
              <a:rPr lang="en-US" sz="2800" dirty="0">
                <a:solidFill>
                  <a:srgbClr val="FF0000"/>
                </a:solidFill>
                <a:cs typeface="Arial" panose="020B0604020202020204" pitchFamily="34" charset="0"/>
              </a:rPr>
              <a:t>died </a:t>
            </a:r>
            <a:r>
              <a:rPr lang="en-US" sz="2800" dirty="0">
                <a:cs typeface="Arial" panose="020B0604020202020204" pitchFamily="34" charset="0"/>
              </a:rPr>
              <a:t>for </a:t>
            </a:r>
            <a:r>
              <a:rPr lang="en-US" sz="2800" dirty="0">
                <a:solidFill>
                  <a:srgbClr val="FF0000"/>
                </a:solidFill>
                <a:cs typeface="Arial" panose="020B0604020202020204" pitchFamily="34" charset="0"/>
              </a:rPr>
              <a:t>all</a:t>
            </a:r>
            <a:r>
              <a:rPr lang="en-US" sz="2800" dirty="0">
                <a:cs typeface="Arial" panose="020B0604020202020204" pitchFamily="34" charset="0"/>
              </a:rPr>
              <a:t> men and for </a:t>
            </a:r>
            <a:r>
              <a:rPr lang="en-US" sz="2800" dirty="0">
                <a:solidFill>
                  <a:srgbClr val="FF0000"/>
                </a:solidFill>
                <a:cs typeface="Arial" panose="020B0604020202020204" pitchFamily="34" charset="0"/>
              </a:rPr>
              <a:t>every</a:t>
            </a:r>
            <a:r>
              <a:rPr lang="en-US" sz="2800" dirty="0">
                <a:cs typeface="Arial" panose="020B0604020202020204" pitchFamily="34" charset="0"/>
              </a:rPr>
              <a:t> man, so that he has </a:t>
            </a:r>
            <a:r>
              <a:rPr lang="en-US" sz="2800" dirty="0">
                <a:solidFill>
                  <a:srgbClr val="FF0000"/>
                </a:solidFill>
                <a:cs typeface="Arial" panose="020B0604020202020204" pitchFamily="34" charset="0"/>
              </a:rPr>
              <a:t>obtained for them all</a:t>
            </a:r>
            <a:r>
              <a:rPr lang="en-US" sz="2800" dirty="0">
                <a:cs typeface="Arial" panose="020B0604020202020204" pitchFamily="34" charset="0"/>
              </a:rPr>
              <a:t>, by his death on the cross, </a:t>
            </a:r>
            <a:r>
              <a:rPr lang="en-US" sz="2800" dirty="0">
                <a:solidFill>
                  <a:srgbClr val="FF0000"/>
                </a:solidFill>
                <a:cs typeface="Arial" panose="020B0604020202020204" pitchFamily="34" charset="0"/>
              </a:rPr>
              <a:t>redemption. Why are not all people saved</a:t>
            </a:r>
            <a:r>
              <a:rPr lang="en-US" sz="2800" dirty="0">
                <a:cs typeface="Arial" panose="020B0604020202020204" pitchFamily="34" charset="0"/>
              </a:rPr>
              <a:t>?</a:t>
            </a:r>
          </a:p>
          <a:p>
            <a:pPr marL="285750" indent="-285750">
              <a:buFont typeface="Arial" panose="020B0604020202020204" pitchFamily="34" charset="0"/>
              <a:buChar char="•"/>
            </a:pPr>
            <a:r>
              <a:rPr lang="en-US" sz="2800" dirty="0"/>
              <a:t>“</a:t>
            </a:r>
            <a:r>
              <a:rPr lang="en-US" sz="2800" dirty="0" err="1"/>
              <a:t>Arminians</a:t>
            </a:r>
            <a:r>
              <a:rPr lang="en-US" sz="2800" dirty="0"/>
              <a:t> pretend, very speciously*, that Christ died for all men, yet, in effect, they make him die for no one man at all.” </a:t>
            </a:r>
            <a:br>
              <a:rPr lang="en-US" sz="2800" dirty="0"/>
            </a:br>
            <a:r>
              <a:rPr lang="en-US" sz="2400" dirty="0"/>
              <a:t>― </a:t>
            </a:r>
            <a:r>
              <a:rPr lang="en-US" sz="2400" b="1" dirty="0"/>
              <a:t>John Owen, </a:t>
            </a:r>
            <a:r>
              <a:rPr lang="en-US" sz="2400" b="1" dirty="0">
                <a:hlinkClick r:id="rId4"/>
              </a:rPr>
              <a:t>The Death of Christ</a:t>
            </a:r>
            <a:endParaRPr lang="en-US" sz="2400" b="1" dirty="0"/>
          </a:p>
          <a:p>
            <a:r>
              <a:rPr lang="en-US" sz="2400" dirty="0"/>
              <a:t>*apparently good or right though lacking real merit; superficially pleasing or plausible: </a:t>
            </a:r>
            <a:r>
              <a:rPr lang="en-US" sz="2400" b="1" dirty="0"/>
              <a:t>Specious</a:t>
            </a:r>
            <a:r>
              <a:rPr lang="en-US" sz="2400" dirty="0"/>
              <a:t> arguments are pleasing to the eye but deceptive. </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716831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Limited Atonement</a:t>
            </a:r>
            <a:endParaRPr lang="en-US" sz="2800" b="1" dirty="0">
              <a:cs typeface="Arial" panose="020B0604020202020204" pitchFamily="34" charset="0"/>
            </a:endParaRPr>
          </a:p>
        </p:txBody>
      </p:sp>
      <p:sp>
        <p:nvSpPr>
          <p:cNvPr id="9" name="Content Placeholder 8"/>
          <p:cNvSpPr>
            <a:spLocks noGrp="1"/>
          </p:cNvSpPr>
          <p:nvPr>
            <p:ph idx="1"/>
          </p:nvPr>
        </p:nvSpPr>
        <p:spPr>
          <a:xfrm>
            <a:off x="142240" y="782516"/>
            <a:ext cx="11795760" cy="5925014"/>
          </a:xfrm>
          <a:solidFill>
            <a:srgbClr val="FFFFCC"/>
          </a:solidFill>
        </p:spPr>
        <p:txBody>
          <a:bodyPr>
            <a:normAutofit lnSpcReduction="10000"/>
          </a:bodyPr>
          <a:lstStyle/>
          <a:p>
            <a:pPr>
              <a:lnSpc>
                <a:spcPct val="150000"/>
              </a:lnSpc>
            </a:pPr>
            <a:r>
              <a:rPr lang="en-US" dirty="0">
                <a:solidFill>
                  <a:srgbClr val="0070C0"/>
                </a:solidFill>
                <a:cs typeface="Arial" panose="020B0604020202020204" pitchFamily="34" charset="0"/>
              </a:rPr>
              <a:t>Limited Atonement gives us the “L” in Tulip but it is not the best name. </a:t>
            </a:r>
            <a:r>
              <a:rPr lang="en-US" dirty="0" err="1">
                <a:solidFill>
                  <a:srgbClr val="0070C0"/>
                </a:solidFill>
                <a:cs typeface="Arial" panose="020B0604020202020204" pitchFamily="34" charset="0"/>
              </a:rPr>
              <a:t>Arminians</a:t>
            </a:r>
            <a:r>
              <a:rPr lang="en-US" dirty="0">
                <a:solidFill>
                  <a:srgbClr val="0070C0"/>
                </a:solidFill>
                <a:cs typeface="Arial" panose="020B0604020202020204" pitchFamily="34" charset="0"/>
              </a:rPr>
              <a:t> usually prefer </a:t>
            </a:r>
            <a:r>
              <a:rPr lang="en-US" b="1" i="1" dirty="0">
                <a:solidFill>
                  <a:srgbClr val="0070C0"/>
                </a:solidFill>
                <a:cs typeface="Arial" panose="020B0604020202020204" pitchFamily="34" charset="0"/>
              </a:rPr>
              <a:t>General</a:t>
            </a:r>
            <a:r>
              <a:rPr lang="en-US" dirty="0">
                <a:solidFill>
                  <a:srgbClr val="0070C0"/>
                </a:solidFill>
                <a:cs typeface="Arial" panose="020B0604020202020204" pitchFamily="34" charset="0"/>
              </a:rPr>
              <a:t> or </a:t>
            </a:r>
            <a:r>
              <a:rPr lang="en-US" b="1" i="1" dirty="0">
                <a:solidFill>
                  <a:srgbClr val="0070C0"/>
                </a:solidFill>
                <a:cs typeface="Arial" panose="020B0604020202020204" pitchFamily="34" charset="0"/>
              </a:rPr>
              <a:t>Universal</a:t>
            </a:r>
            <a:r>
              <a:rPr lang="en-US" dirty="0">
                <a:solidFill>
                  <a:srgbClr val="0070C0"/>
                </a:solidFill>
                <a:cs typeface="Arial" panose="020B0604020202020204" pitchFamily="34" charset="0"/>
              </a:rPr>
              <a:t> </a:t>
            </a:r>
            <a:r>
              <a:rPr lang="en-US" b="1" i="1" dirty="0">
                <a:solidFill>
                  <a:srgbClr val="0070C0"/>
                </a:solidFill>
                <a:cs typeface="Arial" panose="020B0604020202020204" pitchFamily="34" charset="0"/>
              </a:rPr>
              <a:t>Atonement</a:t>
            </a:r>
            <a:r>
              <a:rPr lang="en-US" dirty="0">
                <a:solidFill>
                  <a:srgbClr val="0070C0"/>
                </a:solidFill>
                <a:cs typeface="Arial" panose="020B0604020202020204" pitchFamily="34" charset="0"/>
              </a:rPr>
              <a:t> to describe their position while Reformed theologians have usually preferred </a:t>
            </a:r>
            <a:r>
              <a:rPr lang="en-US" b="1" i="1" dirty="0">
                <a:solidFill>
                  <a:srgbClr val="0070C0"/>
                </a:solidFill>
                <a:cs typeface="Arial" panose="020B0604020202020204" pitchFamily="34" charset="0"/>
              </a:rPr>
              <a:t>Definite Atonement</a:t>
            </a:r>
            <a:r>
              <a:rPr lang="en-US" dirty="0">
                <a:solidFill>
                  <a:srgbClr val="0070C0"/>
                </a:solidFill>
                <a:cs typeface="Arial" panose="020B0604020202020204" pitchFamily="34" charset="0"/>
              </a:rPr>
              <a:t>.</a:t>
            </a:r>
          </a:p>
          <a:p>
            <a:pPr>
              <a:lnSpc>
                <a:spcPct val="150000"/>
              </a:lnSpc>
            </a:pPr>
            <a:r>
              <a:rPr lang="en-US" dirty="0">
                <a:solidFill>
                  <a:srgbClr val="0070C0"/>
                </a:solidFill>
                <a:cs typeface="Arial" panose="020B0604020202020204" pitchFamily="34" charset="0"/>
              </a:rPr>
              <a:t>Reformed theologians are either “Four Point Calvinists” (reject Limited Atonement but embrace the other four points) or “Five Point Calvinists.</a:t>
            </a:r>
          </a:p>
          <a:p>
            <a:pPr>
              <a:lnSpc>
                <a:spcPct val="150000"/>
              </a:lnSpc>
            </a:pPr>
            <a:r>
              <a:rPr lang="en-US" dirty="0">
                <a:solidFill>
                  <a:srgbClr val="0070C0"/>
                </a:solidFill>
                <a:cs typeface="Arial" panose="020B0604020202020204" pitchFamily="34" charset="0"/>
              </a:rPr>
              <a:t>Except for Universalists the vast majority of “Evangelicals” agree that the atonement is limited in its efficacy to “True Believers” but was sufficient to cover the sins of everyone who ever lived.</a:t>
            </a:r>
            <a:endParaRPr lang="en-US" dirty="0">
              <a:solidFill>
                <a:srgbClr val="FF000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2327235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931</Words>
  <Application>Microsoft Office PowerPoint</Application>
  <PresentationFormat>Widescreen</PresentationFormat>
  <Paragraphs>90</Paragraphs>
  <Slides>14</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Discipleship:  An  Introduction to  Systematic Theology and  Apologetics</vt:lpstr>
      <vt:lpstr>Reformed vs Arminian Soteriology – the essential differences </vt:lpstr>
      <vt:lpstr>Reformed vs Arminian Soteriology – the essential differences </vt:lpstr>
      <vt:lpstr> Reformed vs Arminian Soteriology - Total Depravity (Review) </vt:lpstr>
      <vt:lpstr>Reformed vs Arminian Soteriology – Unconditional Election (Review)</vt:lpstr>
      <vt:lpstr>Reformed vs Arminian Soteriology – Unconditional Election (Review)</vt:lpstr>
      <vt:lpstr>Reformed vs Arminian Soteriology – Limited Atonement*</vt:lpstr>
      <vt:lpstr>Reformed vs Arminian Soteriology – Limited Atonement</vt:lpstr>
      <vt:lpstr>Reformed vs Arminian Soteriology – Limited Atonement</vt:lpstr>
      <vt:lpstr>Reformed vs Arminian Soteriology – Limited Atonement*</vt:lpstr>
      <vt:lpstr>Reformed vs Arminian Soteriology – Limited Atonement</vt:lpstr>
      <vt:lpstr>Limited Atonement – The New Covenant</vt:lpstr>
      <vt:lpstr>Limited Atonement -  The New Covenant</vt:lpstr>
      <vt:lpstr>Limited Atonement - The New Covenant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Owner</cp:lastModifiedBy>
  <cp:revision>2</cp:revision>
  <dcterms:created xsi:type="dcterms:W3CDTF">2018-12-16T22:08:14Z</dcterms:created>
  <dcterms:modified xsi:type="dcterms:W3CDTF">2018-12-16T22:14:13Z</dcterms:modified>
</cp:coreProperties>
</file>