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472" r:id="rId2"/>
    <p:sldId id="295" r:id="rId3"/>
    <p:sldId id="425" r:id="rId4"/>
    <p:sldId id="427" r:id="rId5"/>
    <p:sldId id="434" r:id="rId6"/>
    <p:sldId id="435" r:id="rId7"/>
    <p:sldId id="458" r:id="rId8"/>
    <p:sldId id="437" r:id="rId9"/>
    <p:sldId id="436" r:id="rId10"/>
    <p:sldId id="43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303DF3-E901-4F13-ADE6-336CDCAC069A}" type="datetimeFigureOut">
              <a:rPr lang="en-US" smtClean="0"/>
              <a:t>8/26/2018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A7B6AA-3470-4A26-AB2D-2185BE01B5B3}" type="slidenum">
              <a:rPr lang="en-US" smtClean="0"/>
              <a:t>‹#›</a:t>
            </a:fld>
            <a:endParaRPr lang="en-US"/>
          </a:p>
        </p:txBody>
      </p:sp>
    </p:spTree>
    <p:extLst>
      <p:ext uri="{BB962C8B-B14F-4D97-AF65-F5344CB8AC3E}">
        <p14:creationId xmlns:p14="http://schemas.microsoft.com/office/powerpoint/2010/main" val="34614085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4</a:t>
            </a:fld>
            <a:endParaRPr lang="en-US" dirty="0"/>
          </a:p>
        </p:txBody>
      </p:sp>
    </p:spTree>
    <p:extLst>
      <p:ext uri="{BB962C8B-B14F-4D97-AF65-F5344CB8AC3E}">
        <p14:creationId xmlns:p14="http://schemas.microsoft.com/office/powerpoint/2010/main" val="224794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10</a:t>
            </a:fld>
            <a:endParaRPr lang="en-US"/>
          </a:p>
        </p:txBody>
      </p:sp>
    </p:spTree>
    <p:extLst>
      <p:ext uri="{BB962C8B-B14F-4D97-AF65-F5344CB8AC3E}">
        <p14:creationId xmlns:p14="http://schemas.microsoft.com/office/powerpoint/2010/main" val="2146026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AACAA-AE2E-4DC9-B48C-D5B1F6E374D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C51C41A-A180-494D-B1E8-2FE5397DEC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DD5E835-5871-468C-877C-C0FE06579122}"/>
              </a:ext>
            </a:extLst>
          </p:cNvPr>
          <p:cNvSpPr>
            <a:spLocks noGrp="1"/>
          </p:cNvSpPr>
          <p:nvPr>
            <p:ph type="dt" sz="half" idx="10"/>
          </p:nvPr>
        </p:nvSpPr>
        <p:spPr/>
        <p:txBody>
          <a:bodyPr/>
          <a:lstStyle/>
          <a:p>
            <a:fld id="{8F4F3A14-5CCF-44CA-A7D4-C9D64B56F3BA}" type="datetimeFigureOut">
              <a:rPr lang="en-US" smtClean="0"/>
              <a:t>8/26/2018</a:t>
            </a:fld>
            <a:endParaRPr lang="en-US"/>
          </a:p>
        </p:txBody>
      </p:sp>
      <p:sp>
        <p:nvSpPr>
          <p:cNvPr id="5" name="Footer Placeholder 4">
            <a:extLst>
              <a:ext uri="{FF2B5EF4-FFF2-40B4-BE49-F238E27FC236}">
                <a16:creationId xmlns:a16="http://schemas.microsoft.com/office/drawing/2014/main" id="{FC42ED97-8EB8-46B4-B2B8-E405634766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9AAA9F-32E5-4B9B-BD59-AC652D5F1689}"/>
              </a:ext>
            </a:extLst>
          </p:cNvPr>
          <p:cNvSpPr>
            <a:spLocks noGrp="1"/>
          </p:cNvSpPr>
          <p:nvPr>
            <p:ph type="sldNum" sz="quarter" idx="12"/>
          </p:nvPr>
        </p:nvSpPr>
        <p:spPr/>
        <p:txBody>
          <a:bodyPr/>
          <a:lstStyle/>
          <a:p>
            <a:fld id="{1E3435B8-042C-4B8E-A3B8-35343058D813}" type="slidenum">
              <a:rPr lang="en-US" smtClean="0"/>
              <a:t>‹#›</a:t>
            </a:fld>
            <a:endParaRPr lang="en-US"/>
          </a:p>
        </p:txBody>
      </p:sp>
    </p:spTree>
    <p:extLst>
      <p:ext uri="{BB962C8B-B14F-4D97-AF65-F5344CB8AC3E}">
        <p14:creationId xmlns:p14="http://schemas.microsoft.com/office/powerpoint/2010/main" val="355046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783CC7-F852-438B-84B9-7AE25845F41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006FAEC-8E69-48D1-AC35-E94507EED21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72E66A-D65A-48D4-ADEC-1E8BEADE2EF5}"/>
              </a:ext>
            </a:extLst>
          </p:cNvPr>
          <p:cNvSpPr>
            <a:spLocks noGrp="1"/>
          </p:cNvSpPr>
          <p:nvPr>
            <p:ph type="dt" sz="half" idx="10"/>
          </p:nvPr>
        </p:nvSpPr>
        <p:spPr/>
        <p:txBody>
          <a:bodyPr/>
          <a:lstStyle/>
          <a:p>
            <a:fld id="{8F4F3A14-5CCF-44CA-A7D4-C9D64B56F3BA}" type="datetimeFigureOut">
              <a:rPr lang="en-US" smtClean="0"/>
              <a:t>8/26/2018</a:t>
            </a:fld>
            <a:endParaRPr lang="en-US"/>
          </a:p>
        </p:txBody>
      </p:sp>
      <p:sp>
        <p:nvSpPr>
          <p:cNvPr id="5" name="Footer Placeholder 4">
            <a:extLst>
              <a:ext uri="{FF2B5EF4-FFF2-40B4-BE49-F238E27FC236}">
                <a16:creationId xmlns:a16="http://schemas.microsoft.com/office/drawing/2014/main" id="{4A930893-B64D-437B-82D4-971534ABD0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722662-270A-4FBC-A128-843CEAAD16B1}"/>
              </a:ext>
            </a:extLst>
          </p:cNvPr>
          <p:cNvSpPr>
            <a:spLocks noGrp="1"/>
          </p:cNvSpPr>
          <p:nvPr>
            <p:ph type="sldNum" sz="quarter" idx="12"/>
          </p:nvPr>
        </p:nvSpPr>
        <p:spPr/>
        <p:txBody>
          <a:bodyPr/>
          <a:lstStyle/>
          <a:p>
            <a:fld id="{1E3435B8-042C-4B8E-A3B8-35343058D813}" type="slidenum">
              <a:rPr lang="en-US" smtClean="0"/>
              <a:t>‹#›</a:t>
            </a:fld>
            <a:endParaRPr lang="en-US"/>
          </a:p>
        </p:txBody>
      </p:sp>
    </p:spTree>
    <p:extLst>
      <p:ext uri="{BB962C8B-B14F-4D97-AF65-F5344CB8AC3E}">
        <p14:creationId xmlns:p14="http://schemas.microsoft.com/office/powerpoint/2010/main" val="1601256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1F3E321-6BC9-4E9F-9EF4-3F70E61E720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7E967AC-BD14-4883-AF66-417B85CD52E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054C20-D46B-46DA-9944-A59F17FBB48A}"/>
              </a:ext>
            </a:extLst>
          </p:cNvPr>
          <p:cNvSpPr>
            <a:spLocks noGrp="1"/>
          </p:cNvSpPr>
          <p:nvPr>
            <p:ph type="dt" sz="half" idx="10"/>
          </p:nvPr>
        </p:nvSpPr>
        <p:spPr/>
        <p:txBody>
          <a:bodyPr/>
          <a:lstStyle/>
          <a:p>
            <a:fld id="{8F4F3A14-5CCF-44CA-A7D4-C9D64B56F3BA}" type="datetimeFigureOut">
              <a:rPr lang="en-US" smtClean="0"/>
              <a:t>8/26/2018</a:t>
            </a:fld>
            <a:endParaRPr lang="en-US"/>
          </a:p>
        </p:txBody>
      </p:sp>
      <p:sp>
        <p:nvSpPr>
          <p:cNvPr id="5" name="Footer Placeholder 4">
            <a:extLst>
              <a:ext uri="{FF2B5EF4-FFF2-40B4-BE49-F238E27FC236}">
                <a16:creationId xmlns:a16="http://schemas.microsoft.com/office/drawing/2014/main" id="{EB9F19F1-2E5A-4041-9CC6-BEC40D045E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FD5330-58CA-44B9-8493-01720E642468}"/>
              </a:ext>
            </a:extLst>
          </p:cNvPr>
          <p:cNvSpPr>
            <a:spLocks noGrp="1"/>
          </p:cNvSpPr>
          <p:nvPr>
            <p:ph type="sldNum" sz="quarter" idx="12"/>
          </p:nvPr>
        </p:nvSpPr>
        <p:spPr/>
        <p:txBody>
          <a:bodyPr/>
          <a:lstStyle/>
          <a:p>
            <a:fld id="{1E3435B8-042C-4B8E-A3B8-35343058D813}" type="slidenum">
              <a:rPr lang="en-US" smtClean="0"/>
              <a:t>‹#›</a:t>
            </a:fld>
            <a:endParaRPr lang="en-US"/>
          </a:p>
        </p:txBody>
      </p:sp>
    </p:spTree>
    <p:extLst>
      <p:ext uri="{BB962C8B-B14F-4D97-AF65-F5344CB8AC3E}">
        <p14:creationId xmlns:p14="http://schemas.microsoft.com/office/powerpoint/2010/main" val="1881102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0F404-82E4-4397-86EF-DF7ECE5FEEC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12B7B86-7DB9-4A82-878A-DFA1974DAA2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44F6C3-37EF-4C9F-B70C-5460B6319603}"/>
              </a:ext>
            </a:extLst>
          </p:cNvPr>
          <p:cNvSpPr>
            <a:spLocks noGrp="1"/>
          </p:cNvSpPr>
          <p:nvPr>
            <p:ph type="dt" sz="half" idx="10"/>
          </p:nvPr>
        </p:nvSpPr>
        <p:spPr/>
        <p:txBody>
          <a:bodyPr/>
          <a:lstStyle/>
          <a:p>
            <a:fld id="{8F4F3A14-5CCF-44CA-A7D4-C9D64B56F3BA}" type="datetimeFigureOut">
              <a:rPr lang="en-US" smtClean="0"/>
              <a:t>8/26/2018</a:t>
            </a:fld>
            <a:endParaRPr lang="en-US"/>
          </a:p>
        </p:txBody>
      </p:sp>
      <p:sp>
        <p:nvSpPr>
          <p:cNvPr id="5" name="Footer Placeholder 4">
            <a:extLst>
              <a:ext uri="{FF2B5EF4-FFF2-40B4-BE49-F238E27FC236}">
                <a16:creationId xmlns:a16="http://schemas.microsoft.com/office/drawing/2014/main" id="{084F07B6-FE2A-40E0-9BF7-A0D64111B9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E07788-599F-4633-A620-2759CD95E484}"/>
              </a:ext>
            </a:extLst>
          </p:cNvPr>
          <p:cNvSpPr>
            <a:spLocks noGrp="1"/>
          </p:cNvSpPr>
          <p:nvPr>
            <p:ph type="sldNum" sz="quarter" idx="12"/>
          </p:nvPr>
        </p:nvSpPr>
        <p:spPr/>
        <p:txBody>
          <a:bodyPr/>
          <a:lstStyle/>
          <a:p>
            <a:fld id="{1E3435B8-042C-4B8E-A3B8-35343058D813}" type="slidenum">
              <a:rPr lang="en-US" smtClean="0"/>
              <a:t>‹#›</a:t>
            </a:fld>
            <a:endParaRPr lang="en-US"/>
          </a:p>
        </p:txBody>
      </p:sp>
    </p:spTree>
    <p:extLst>
      <p:ext uri="{BB962C8B-B14F-4D97-AF65-F5344CB8AC3E}">
        <p14:creationId xmlns:p14="http://schemas.microsoft.com/office/powerpoint/2010/main" val="2915196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3F050-09B3-4D2C-AD9F-A0610A6316F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BFEE782-5E2B-461D-BA7C-542FF5EFB4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5FEF3E9-ADF0-4F31-B783-CF1439BED920}"/>
              </a:ext>
            </a:extLst>
          </p:cNvPr>
          <p:cNvSpPr>
            <a:spLocks noGrp="1"/>
          </p:cNvSpPr>
          <p:nvPr>
            <p:ph type="dt" sz="half" idx="10"/>
          </p:nvPr>
        </p:nvSpPr>
        <p:spPr/>
        <p:txBody>
          <a:bodyPr/>
          <a:lstStyle/>
          <a:p>
            <a:fld id="{8F4F3A14-5CCF-44CA-A7D4-C9D64B56F3BA}" type="datetimeFigureOut">
              <a:rPr lang="en-US" smtClean="0"/>
              <a:t>8/26/2018</a:t>
            </a:fld>
            <a:endParaRPr lang="en-US"/>
          </a:p>
        </p:txBody>
      </p:sp>
      <p:sp>
        <p:nvSpPr>
          <p:cNvPr id="5" name="Footer Placeholder 4">
            <a:extLst>
              <a:ext uri="{FF2B5EF4-FFF2-40B4-BE49-F238E27FC236}">
                <a16:creationId xmlns:a16="http://schemas.microsoft.com/office/drawing/2014/main" id="{517184E7-5476-4C2D-83B9-C739ACD335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35DC53-CCFC-4BD6-BBA1-15BB7B6C5F00}"/>
              </a:ext>
            </a:extLst>
          </p:cNvPr>
          <p:cNvSpPr>
            <a:spLocks noGrp="1"/>
          </p:cNvSpPr>
          <p:nvPr>
            <p:ph type="sldNum" sz="quarter" idx="12"/>
          </p:nvPr>
        </p:nvSpPr>
        <p:spPr/>
        <p:txBody>
          <a:bodyPr/>
          <a:lstStyle/>
          <a:p>
            <a:fld id="{1E3435B8-042C-4B8E-A3B8-35343058D813}" type="slidenum">
              <a:rPr lang="en-US" smtClean="0"/>
              <a:t>‹#›</a:t>
            </a:fld>
            <a:endParaRPr lang="en-US"/>
          </a:p>
        </p:txBody>
      </p:sp>
    </p:spTree>
    <p:extLst>
      <p:ext uri="{BB962C8B-B14F-4D97-AF65-F5344CB8AC3E}">
        <p14:creationId xmlns:p14="http://schemas.microsoft.com/office/powerpoint/2010/main" val="2727129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C3F28-F92E-45D7-A672-AC0BF1ABE6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E847455-FE6D-46EE-82E8-57A65EAF583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92EF477-9060-460C-8EEB-508536C4BFF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3D6608F-50F9-46E9-91D4-460A6AB0BB6A}"/>
              </a:ext>
            </a:extLst>
          </p:cNvPr>
          <p:cNvSpPr>
            <a:spLocks noGrp="1"/>
          </p:cNvSpPr>
          <p:nvPr>
            <p:ph type="dt" sz="half" idx="10"/>
          </p:nvPr>
        </p:nvSpPr>
        <p:spPr/>
        <p:txBody>
          <a:bodyPr/>
          <a:lstStyle/>
          <a:p>
            <a:fld id="{8F4F3A14-5CCF-44CA-A7D4-C9D64B56F3BA}" type="datetimeFigureOut">
              <a:rPr lang="en-US" smtClean="0"/>
              <a:t>8/26/2018</a:t>
            </a:fld>
            <a:endParaRPr lang="en-US"/>
          </a:p>
        </p:txBody>
      </p:sp>
      <p:sp>
        <p:nvSpPr>
          <p:cNvPr id="6" name="Footer Placeholder 5">
            <a:extLst>
              <a:ext uri="{FF2B5EF4-FFF2-40B4-BE49-F238E27FC236}">
                <a16:creationId xmlns:a16="http://schemas.microsoft.com/office/drawing/2014/main" id="{5F1D3CCD-2519-4F67-A685-78A1F628A3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BA3612-D8F1-457C-A1F2-2554917D27F5}"/>
              </a:ext>
            </a:extLst>
          </p:cNvPr>
          <p:cNvSpPr>
            <a:spLocks noGrp="1"/>
          </p:cNvSpPr>
          <p:nvPr>
            <p:ph type="sldNum" sz="quarter" idx="12"/>
          </p:nvPr>
        </p:nvSpPr>
        <p:spPr/>
        <p:txBody>
          <a:bodyPr/>
          <a:lstStyle/>
          <a:p>
            <a:fld id="{1E3435B8-042C-4B8E-A3B8-35343058D813}" type="slidenum">
              <a:rPr lang="en-US" smtClean="0"/>
              <a:t>‹#›</a:t>
            </a:fld>
            <a:endParaRPr lang="en-US"/>
          </a:p>
        </p:txBody>
      </p:sp>
    </p:spTree>
    <p:extLst>
      <p:ext uri="{BB962C8B-B14F-4D97-AF65-F5344CB8AC3E}">
        <p14:creationId xmlns:p14="http://schemas.microsoft.com/office/powerpoint/2010/main" val="1549596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585A9-244F-463E-B9ED-5CEF61EFED7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FDB958F-940A-4AB2-BF7A-5C81741A9F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D41AD01-D3FD-48FD-A9E6-59EA363F713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8C1443F-7246-4CFC-9812-E935670F9E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D85489A-7425-4C89-A54C-0E316F712E0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A623250-9136-4A4D-9902-793F5CBC3712}"/>
              </a:ext>
            </a:extLst>
          </p:cNvPr>
          <p:cNvSpPr>
            <a:spLocks noGrp="1"/>
          </p:cNvSpPr>
          <p:nvPr>
            <p:ph type="dt" sz="half" idx="10"/>
          </p:nvPr>
        </p:nvSpPr>
        <p:spPr/>
        <p:txBody>
          <a:bodyPr/>
          <a:lstStyle/>
          <a:p>
            <a:fld id="{8F4F3A14-5CCF-44CA-A7D4-C9D64B56F3BA}" type="datetimeFigureOut">
              <a:rPr lang="en-US" smtClean="0"/>
              <a:t>8/26/2018</a:t>
            </a:fld>
            <a:endParaRPr lang="en-US"/>
          </a:p>
        </p:txBody>
      </p:sp>
      <p:sp>
        <p:nvSpPr>
          <p:cNvPr id="8" name="Footer Placeholder 7">
            <a:extLst>
              <a:ext uri="{FF2B5EF4-FFF2-40B4-BE49-F238E27FC236}">
                <a16:creationId xmlns:a16="http://schemas.microsoft.com/office/drawing/2014/main" id="{BAE83DF0-CEF1-4E91-8DAA-6D2A0A03F5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5A2516C-6B60-40A0-A49E-EADFDFC8BEFB}"/>
              </a:ext>
            </a:extLst>
          </p:cNvPr>
          <p:cNvSpPr>
            <a:spLocks noGrp="1"/>
          </p:cNvSpPr>
          <p:nvPr>
            <p:ph type="sldNum" sz="quarter" idx="12"/>
          </p:nvPr>
        </p:nvSpPr>
        <p:spPr/>
        <p:txBody>
          <a:bodyPr/>
          <a:lstStyle/>
          <a:p>
            <a:fld id="{1E3435B8-042C-4B8E-A3B8-35343058D813}" type="slidenum">
              <a:rPr lang="en-US" smtClean="0"/>
              <a:t>‹#›</a:t>
            </a:fld>
            <a:endParaRPr lang="en-US"/>
          </a:p>
        </p:txBody>
      </p:sp>
    </p:spTree>
    <p:extLst>
      <p:ext uri="{BB962C8B-B14F-4D97-AF65-F5344CB8AC3E}">
        <p14:creationId xmlns:p14="http://schemas.microsoft.com/office/powerpoint/2010/main" val="1132313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57794-62DB-44DC-9D04-F7D30C99BB1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E1FCC3-FFBC-45FF-B6D0-D45258144B07}"/>
              </a:ext>
            </a:extLst>
          </p:cNvPr>
          <p:cNvSpPr>
            <a:spLocks noGrp="1"/>
          </p:cNvSpPr>
          <p:nvPr>
            <p:ph type="dt" sz="half" idx="10"/>
          </p:nvPr>
        </p:nvSpPr>
        <p:spPr/>
        <p:txBody>
          <a:bodyPr/>
          <a:lstStyle/>
          <a:p>
            <a:fld id="{8F4F3A14-5CCF-44CA-A7D4-C9D64B56F3BA}" type="datetimeFigureOut">
              <a:rPr lang="en-US" smtClean="0"/>
              <a:t>8/26/2018</a:t>
            </a:fld>
            <a:endParaRPr lang="en-US"/>
          </a:p>
        </p:txBody>
      </p:sp>
      <p:sp>
        <p:nvSpPr>
          <p:cNvPr id="4" name="Footer Placeholder 3">
            <a:extLst>
              <a:ext uri="{FF2B5EF4-FFF2-40B4-BE49-F238E27FC236}">
                <a16:creationId xmlns:a16="http://schemas.microsoft.com/office/drawing/2014/main" id="{527590E7-5ABF-4739-8E85-DBF1B65B5D4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AA0E048-8D31-45DB-9398-E19436F161A3}"/>
              </a:ext>
            </a:extLst>
          </p:cNvPr>
          <p:cNvSpPr>
            <a:spLocks noGrp="1"/>
          </p:cNvSpPr>
          <p:nvPr>
            <p:ph type="sldNum" sz="quarter" idx="12"/>
          </p:nvPr>
        </p:nvSpPr>
        <p:spPr/>
        <p:txBody>
          <a:bodyPr/>
          <a:lstStyle/>
          <a:p>
            <a:fld id="{1E3435B8-042C-4B8E-A3B8-35343058D813}" type="slidenum">
              <a:rPr lang="en-US" smtClean="0"/>
              <a:t>‹#›</a:t>
            </a:fld>
            <a:endParaRPr lang="en-US"/>
          </a:p>
        </p:txBody>
      </p:sp>
    </p:spTree>
    <p:extLst>
      <p:ext uri="{BB962C8B-B14F-4D97-AF65-F5344CB8AC3E}">
        <p14:creationId xmlns:p14="http://schemas.microsoft.com/office/powerpoint/2010/main" val="2032599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7C1DF4-3A92-492A-9AA8-5F482EEB62DA}"/>
              </a:ext>
            </a:extLst>
          </p:cNvPr>
          <p:cNvSpPr>
            <a:spLocks noGrp="1"/>
          </p:cNvSpPr>
          <p:nvPr>
            <p:ph type="dt" sz="half" idx="10"/>
          </p:nvPr>
        </p:nvSpPr>
        <p:spPr/>
        <p:txBody>
          <a:bodyPr/>
          <a:lstStyle/>
          <a:p>
            <a:fld id="{8F4F3A14-5CCF-44CA-A7D4-C9D64B56F3BA}" type="datetimeFigureOut">
              <a:rPr lang="en-US" smtClean="0"/>
              <a:t>8/26/2018</a:t>
            </a:fld>
            <a:endParaRPr lang="en-US"/>
          </a:p>
        </p:txBody>
      </p:sp>
      <p:sp>
        <p:nvSpPr>
          <p:cNvPr id="3" name="Footer Placeholder 2">
            <a:extLst>
              <a:ext uri="{FF2B5EF4-FFF2-40B4-BE49-F238E27FC236}">
                <a16:creationId xmlns:a16="http://schemas.microsoft.com/office/drawing/2014/main" id="{EBD4588B-7DDD-4BEC-A7A0-A07A722CE8A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11DABF2-A0CB-43B0-A52F-B080A2A7C6EF}"/>
              </a:ext>
            </a:extLst>
          </p:cNvPr>
          <p:cNvSpPr>
            <a:spLocks noGrp="1"/>
          </p:cNvSpPr>
          <p:nvPr>
            <p:ph type="sldNum" sz="quarter" idx="12"/>
          </p:nvPr>
        </p:nvSpPr>
        <p:spPr/>
        <p:txBody>
          <a:bodyPr/>
          <a:lstStyle/>
          <a:p>
            <a:fld id="{1E3435B8-042C-4B8E-A3B8-35343058D813}" type="slidenum">
              <a:rPr lang="en-US" smtClean="0"/>
              <a:t>‹#›</a:t>
            </a:fld>
            <a:endParaRPr lang="en-US"/>
          </a:p>
        </p:txBody>
      </p:sp>
    </p:spTree>
    <p:extLst>
      <p:ext uri="{BB962C8B-B14F-4D97-AF65-F5344CB8AC3E}">
        <p14:creationId xmlns:p14="http://schemas.microsoft.com/office/powerpoint/2010/main" val="1825150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784C7-B8E6-43CD-AA37-1A694EB9F3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D81DFF1-5727-4401-8D42-3AC477E910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BFE3E2A-02E6-41DD-AAED-249B3C7743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4086CD5-BD20-4B6A-89B8-41F3C41FF268}"/>
              </a:ext>
            </a:extLst>
          </p:cNvPr>
          <p:cNvSpPr>
            <a:spLocks noGrp="1"/>
          </p:cNvSpPr>
          <p:nvPr>
            <p:ph type="dt" sz="half" idx="10"/>
          </p:nvPr>
        </p:nvSpPr>
        <p:spPr/>
        <p:txBody>
          <a:bodyPr/>
          <a:lstStyle/>
          <a:p>
            <a:fld id="{8F4F3A14-5CCF-44CA-A7D4-C9D64B56F3BA}" type="datetimeFigureOut">
              <a:rPr lang="en-US" smtClean="0"/>
              <a:t>8/26/2018</a:t>
            </a:fld>
            <a:endParaRPr lang="en-US"/>
          </a:p>
        </p:txBody>
      </p:sp>
      <p:sp>
        <p:nvSpPr>
          <p:cNvPr id="6" name="Footer Placeholder 5">
            <a:extLst>
              <a:ext uri="{FF2B5EF4-FFF2-40B4-BE49-F238E27FC236}">
                <a16:creationId xmlns:a16="http://schemas.microsoft.com/office/drawing/2014/main" id="{1BE70F60-A396-4EF9-9A31-8EABF64C929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356DDF-DFA7-477C-9000-247F23DAA630}"/>
              </a:ext>
            </a:extLst>
          </p:cNvPr>
          <p:cNvSpPr>
            <a:spLocks noGrp="1"/>
          </p:cNvSpPr>
          <p:nvPr>
            <p:ph type="sldNum" sz="quarter" idx="12"/>
          </p:nvPr>
        </p:nvSpPr>
        <p:spPr/>
        <p:txBody>
          <a:bodyPr/>
          <a:lstStyle/>
          <a:p>
            <a:fld id="{1E3435B8-042C-4B8E-A3B8-35343058D813}" type="slidenum">
              <a:rPr lang="en-US" smtClean="0"/>
              <a:t>‹#›</a:t>
            </a:fld>
            <a:endParaRPr lang="en-US"/>
          </a:p>
        </p:txBody>
      </p:sp>
    </p:spTree>
    <p:extLst>
      <p:ext uri="{BB962C8B-B14F-4D97-AF65-F5344CB8AC3E}">
        <p14:creationId xmlns:p14="http://schemas.microsoft.com/office/powerpoint/2010/main" val="3532798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A29D7-4F8F-48A2-A131-9D19D739AB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3E6B157-10D6-4C1A-AF98-D4BBF0BFC92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215CB66-6CB3-48BB-9C2B-65BC7E6DB9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9964495-0E36-478A-8C78-978E8662768C}"/>
              </a:ext>
            </a:extLst>
          </p:cNvPr>
          <p:cNvSpPr>
            <a:spLocks noGrp="1"/>
          </p:cNvSpPr>
          <p:nvPr>
            <p:ph type="dt" sz="half" idx="10"/>
          </p:nvPr>
        </p:nvSpPr>
        <p:spPr/>
        <p:txBody>
          <a:bodyPr/>
          <a:lstStyle/>
          <a:p>
            <a:fld id="{8F4F3A14-5CCF-44CA-A7D4-C9D64B56F3BA}" type="datetimeFigureOut">
              <a:rPr lang="en-US" smtClean="0"/>
              <a:t>8/26/2018</a:t>
            </a:fld>
            <a:endParaRPr lang="en-US"/>
          </a:p>
        </p:txBody>
      </p:sp>
      <p:sp>
        <p:nvSpPr>
          <p:cNvPr id="6" name="Footer Placeholder 5">
            <a:extLst>
              <a:ext uri="{FF2B5EF4-FFF2-40B4-BE49-F238E27FC236}">
                <a16:creationId xmlns:a16="http://schemas.microsoft.com/office/drawing/2014/main" id="{1A837B12-962B-4D0F-AA76-C8A415B077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839F93-CBD2-4E1E-A823-4C01F81FFE6B}"/>
              </a:ext>
            </a:extLst>
          </p:cNvPr>
          <p:cNvSpPr>
            <a:spLocks noGrp="1"/>
          </p:cNvSpPr>
          <p:nvPr>
            <p:ph type="sldNum" sz="quarter" idx="12"/>
          </p:nvPr>
        </p:nvSpPr>
        <p:spPr/>
        <p:txBody>
          <a:bodyPr/>
          <a:lstStyle/>
          <a:p>
            <a:fld id="{1E3435B8-042C-4B8E-A3B8-35343058D813}" type="slidenum">
              <a:rPr lang="en-US" smtClean="0"/>
              <a:t>‹#›</a:t>
            </a:fld>
            <a:endParaRPr lang="en-US"/>
          </a:p>
        </p:txBody>
      </p:sp>
    </p:spTree>
    <p:extLst>
      <p:ext uri="{BB962C8B-B14F-4D97-AF65-F5344CB8AC3E}">
        <p14:creationId xmlns:p14="http://schemas.microsoft.com/office/powerpoint/2010/main" val="810080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7147C54-B2D4-48FE-AE2A-0B39F3FD0C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62DC20A-9489-432D-9D7C-2CABB007D2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302BE8-05D3-4A52-BAEE-BD86F22C53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4F3A14-5CCF-44CA-A7D4-C9D64B56F3BA}" type="datetimeFigureOut">
              <a:rPr lang="en-US" smtClean="0"/>
              <a:t>8/26/2018</a:t>
            </a:fld>
            <a:endParaRPr lang="en-US"/>
          </a:p>
        </p:txBody>
      </p:sp>
      <p:sp>
        <p:nvSpPr>
          <p:cNvPr id="5" name="Footer Placeholder 4">
            <a:extLst>
              <a:ext uri="{FF2B5EF4-FFF2-40B4-BE49-F238E27FC236}">
                <a16:creationId xmlns:a16="http://schemas.microsoft.com/office/drawing/2014/main" id="{ED380FC9-ED62-4902-8C6C-E9BC582C62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F865C5D-3151-4FC7-AF08-88E7A519B2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3435B8-042C-4B8E-A3B8-35343058D813}" type="slidenum">
              <a:rPr lang="en-US" smtClean="0"/>
              <a:t>‹#›</a:t>
            </a:fld>
            <a:endParaRPr lang="en-US"/>
          </a:p>
        </p:txBody>
      </p:sp>
    </p:spTree>
    <p:extLst>
      <p:ext uri="{BB962C8B-B14F-4D97-AF65-F5344CB8AC3E}">
        <p14:creationId xmlns:p14="http://schemas.microsoft.com/office/powerpoint/2010/main" val="1890101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August 26, 2018</a:t>
            </a:r>
          </a:p>
        </p:txBody>
      </p:sp>
    </p:spTree>
    <p:extLst>
      <p:ext uri="{BB962C8B-B14F-4D97-AF65-F5344CB8AC3E}">
        <p14:creationId xmlns:p14="http://schemas.microsoft.com/office/powerpoint/2010/main" val="10757200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77281" y="0"/>
            <a:ext cx="11784563" cy="656493"/>
          </a:xfrm>
          <a:solidFill>
            <a:srgbClr val="FFFFCC"/>
          </a:solidFill>
        </p:spPr>
        <p:txBody>
          <a:bodyPr>
            <a:noAutofit/>
          </a:bodyPr>
          <a:lstStyle/>
          <a:p>
            <a:br>
              <a:rPr lang="en-US" sz="2800" b="1" dirty="0">
                <a:cs typeface="Arial" panose="020B0604020202020204" pitchFamily="34" charset="0"/>
              </a:rPr>
            </a:br>
            <a:r>
              <a:rPr lang="en-US" sz="2800" b="1" dirty="0">
                <a:latin typeface="Arial" panose="020B0604020202020204" pitchFamily="34" charset="0"/>
                <a:cs typeface="Arial" panose="020B0604020202020204" pitchFamily="34" charset="0"/>
              </a:rPr>
              <a:t> Protestant Reformation </a:t>
            </a:r>
            <a:r>
              <a:rPr lang="en-US" sz="2800" b="1" dirty="0">
                <a:solidFill>
                  <a:srgbClr val="002060"/>
                </a:solidFill>
                <a:latin typeface="Arial" panose="020B0604020202020204" pitchFamily="34" charset="0"/>
                <a:cs typeface="Arial" panose="020B0604020202020204" pitchFamily="34" charset="0"/>
              </a:rPr>
              <a:t>Soteriology</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177282" y="719556"/>
            <a:ext cx="11784563" cy="5995876"/>
          </a:xfrm>
          <a:solidFill>
            <a:srgbClr val="FFFFCC"/>
          </a:solidFill>
        </p:spPr>
        <p:txBody>
          <a:bodyPr numCol="1">
            <a:noAutofit/>
          </a:bodyPr>
          <a:lstStyle/>
          <a:p>
            <a:r>
              <a:rPr lang="en-US" b="1" dirty="0">
                <a:solidFill>
                  <a:srgbClr val="0070C0"/>
                </a:solidFill>
                <a:latin typeface="Arial" panose="020B0604020202020204" pitchFamily="34" charset="0"/>
                <a:cs typeface="Arial" panose="020B0604020202020204" pitchFamily="34" charset="0"/>
              </a:rPr>
              <a:t>Rome also saw works as the path to salvation by baptizing infants and requiring attendance at mass, partaking in the Eucharist, making confessions, and doing penance just as Israel did works to maintain their salvation because they were the “chosen people” (nation) in a world where each country had its own god(s). . </a:t>
            </a:r>
          </a:p>
          <a:p>
            <a:pPr marL="0" indent="0">
              <a:buNone/>
            </a:pPr>
            <a:r>
              <a:rPr lang="en-US" dirty="0">
                <a:latin typeface="Arial" panose="020B0604020202020204" pitchFamily="34" charset="0"/>
                <a:cs typeface="Arial" panose="020B0604020202020204" pitchFamily="34" charset="0"/>
              </a:rPr>
              <a:t>The LORD your </a:t>
            </a:r>
            <a:r>
              <a:rPr lang="en-US" dirty="0">
                <a:solidFill>
                  <a:srgbClr val="FF0000"/>
                </a:solidFill>
                <a:latin typeface="Arial" panose="020B0604020202020204" pitchFamily="34" charset="0"/>
                <a:cs typeface="Arial" panose="020B0604020202020204" pitchFamily="34" charset="0"/>
              </a:rPr>
              <a:t>God has chosen</a:t>
            </a:r>
            <a:r>
              <a:rPr lang="en-US" dirty="0">
                <a:latin typeface="Arial" panose="020B0604020202020204" pitchFamily="34" charset="0"/>
                <a:cs typeface="Arial" panose="020B0604020202020204" pitchFamily="34" charset="0"/>
              </a:rPr>
              <a:t> </a:t>
            </a:r>
            <a:r>
              <a:rPr lang="en-US" dirty="0">
                <a:solidFill>
                  <a:srgbClr val="FF0000"/>
                </a:solidFill>
                <a:latin typeface="Arial" panose="020B0604020202020204" pitchFamily="34" charset="0"/>
                <a:cs typeface="Arial" panose="020B0604020202020204" pitchFamily="34" charset="0"/>
              </a:rPr>
              <a:t>you</a:t>
            </a:r>
            <a:r>
              <a:rPr lang="en-US" dirty="0">
                <a:latin typeface="Arial" panose="020B0604020202020204" pitchFamily="34" charset="0"/>
                <a:cs typeface="Arial" panose="020B0604020202020204" pitchFamily="34" charset="0"/>
              </a:rPr>
              <a:t> to be a people for his treasured possession, out of all the peoples who are on the face of the earth. It was </a:t>
            </a:r>
            <a:r>
              <a:rPr lang="en-US" dirty="0">
                <a:solidFill>
                  <a:srgbClr val="FF0000"/>
                </a:solidFill>
                <a:latin typeface="Arial" panose="020B0604020202020204" pitchFamily="34" charset="0"/>
                <a:cs typeface="Arial" panose="020B0604020202020204" pitchFamily="34" charset="0"/>
              </a:rPr>
              <a:t>not because you were more in number </a:t>
            </a:r>
            <a:r>
              <a:rPr lang="en-US" dirty="0">
                <a:latin typeface="Arial" panose="020B0604020202020204" pitchFamily="34" charset="0"/>
                <a:cs typeface="Arial" panose="020B0604020202020204" pitchFamily="34" charset="0"/>
              </a:rPr>
              <a:t>than any other people that </a:t>
            </a:r>
            <a:r>
              <a:rPr lang="en-US" dirty="0">
                <a:solidFill>
                  <a:srgbClr val="FF0000"/>
                </a:solidFill>
                <a:latin typeface="Arial" panose="020B0604020202020204" pitchFamily="34" charset="0"/>
                <a:cs typeface="Arial" panose="020B0604020202020204" pitchFamily="34" charset="0"/>
              </a:rPr>
              <a:t>the LORD set his love on you and chose you</a:t>
            </a:r>
            <a:r>
              <a:rPr lang="en-US" dirty="0">
                <a:latin typeface="Arial" panose="020B0604020202020204" pitchFamily="34" charset="0"/>
                <a:cs typeface="Arial" panose="020B0604020202020204" pitchFamily="34" charset="0"/>
              </a:rPr>
              <a:t>, for you were the fewest of all peoples,  but it is because the LORD loves you and is keeping the oath that he swore to your fathers, that the LORD has brought you out with a mighty hand and redeemed you from the house of slavery, from the hand of Pharaoh king of Egypt. (Deuteronomy 7:6b – 8)</a:t>
            </a:r>
          </a:p>
          <a:p>
            <a:pPr marL="914400" lvl="2" indent="0">
              <a:buNone/>
            </a:pPr>
            <a:endParaRPr lang="en-US" sz="2400" dirty="0">
              <a:latin typeface="Arial" panose="020B0604020202020204" pitchFamily="34" charset="0"/>
              <a:cs typeface="Arial" panose="020B0604020202020204" pitchFamily="34" charset="0"/>
            </a:endParaRPr>
          </a:p>
          <a:p>
            <a:pPr lvl="2"/>
            <a:endParaRPr lang="en-US" sz="2400" dirty="0">
              <a:latin typeface="Arial" panose="020B0604020202020204" pitchFamily="34" charset="0"/>
              <a:cs typeface="Arial" panose="020B0604020202020204" pitchFamily="34" charset="0"/>
            </a:endParaRPr>
          </a:p>
          <a:p>
            <a:pPr marL="914400" lvl="2" indent="0">
              <a:buNone/>
            </a:pPr>
            <a:endParaRPr lang="en-US" sz="2400" dirty="0">
              <a:latin typeface="Arial" panose="020B0604020202020204" pitchFamily="34" charset="0"/>
              <a:cs typeface="Arial" panose="020B0604020202020204" pitchFamily="34" charset="0"/>
            </a:endParaRPr>
          </a:p>
          <a:p>
            <a:pPr marL="914400" lvl="2" indent="0">
              <a:buNone/>
            </a:pPr>
            <a:endParaRPr lang="en-US" sz="2400" dirty="0">
              <a:latin typeface="Arial" panose="020B0604020202020204" pitchFamily="34" charset="0"/>
              <a:cs typeface="Arial" panose="020B0604020202020204" pitchFamily="34" charset="0"/>
            </a:endParaRPr>
          </a:p>
          <a:p>
            <a:pPr marL="914400" lvl="2" indent="0">
              <a:buNone/>
            </a:pPr>
            <a:endParaRPr lang="en-US" sz="2400" dirty="0">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204551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147" y="105634"/>
            <a:ext cx="11847871" cy="827302"/>
          </a:xfrm>
          <a:solidFill>
            <a:srgbClr val="FFFFCC"/>
          </a:solidFill>
        </p:spPr>
        <p:txBody>
          <a:bodyPr/>
          <a:lstStyle/>
          <a:p>
            <a:r>
              <a:rPr lang="en-US" b="1" dirty="0"/>
              <a:t>The Big Picture</a:t>
            </a:r>
          </a:p>
        </p:txBody>
      </p:sp>
      <p:sp>
        <p:nvSpPr>
          <p:cNvPr id="3" name="Content Placeholder 2"/>
          <p:cNvSpPr>
            <a:spLocks noGrp="1"/>
          </p:cNvSpPr>
          <p:nvPr>
            <p:ph idx="1"/>
          </p:nvPr>
        </p:nvSpPr>
        <p:spPr>
          <a:xfrm>
            <a:off x="167147" y="1173892"/>
            <a:ext cx="11847871" cy="5566719"/>
          </a:xfrm>
          <a:solidFill>
            <a:srgbClr val="FFFFCC"/>
          </a:solidFill>
        </p:spPr>
        <p:txBody>
          <a:bodyPr>
            <a:normAutofit/>
          </a:bodyPr>
          <a:lstStyle/>
          <a:p>
            <a:r>
              <a:rPr lang="en-US" b="1" dirty="0">
                <a:solidFill>
                  <a:srgbClr val="0070C0"/>
                </a:solidFill>
                <a:latin typeface="Arial" panose="020B0604020202020204" pitchFamily="34" charset="0"/>
                <a:cs typeface="Arial" panose="020B0604020202020204" pitchFamily="34" charset="0"/>
              </a:rPr>
              <a:t>We seek to </a:t>
            </a:r>
            <a:r>
              <a:rPr lang="en-US" b="1" dirty="0">
                <a:solidFill>
                  <a:srgbClr val="FF0000"/>
                </a:solidFill>
                <a:latin typeface="Arial" panose="020B0604020202020204" pitchFamily="34" charset="0"/>
                <a:cs typeface="Arial" panose="020B0604020202020204" pitchFamily="34" charset="0"/>
              </a:rPr>
              <a:t>become</a:t>
            </a:r>
            <a:r>
              <a:rPr lang="en-US" b="1" dirty="0">
                <a:solidFill>
                  <a:srgbClr val="0070C0"/>
                </a:solidFill>
                <a:latin typeface="Arial" panose="020B0604020202020204" pitchFamily="34" charset="0"/>
                <a:cs typeface="Arial" panose="020B0604020202020204" pitchFamily="34" charset="0"/>
              </a:rPr>
              <a:t> and </a:t>
            </a:r>
            <a:r>
              <a:rPr lang="en-US" b="1" dirty="0">
                <a:solidFill>
                  <a:srgbClr val="FF0000"/>
                </a:solidFill>
                <a:latin typeface="Arial" panose="020B0604020202020204" pitchFamily="34" charset="0"/>
                <a:cs typeface="Arial" panose="020B0604020202020204" pitchFamily="34" charset="0"/>
              </a:rPr>
              <a:t>make</a:t>
            </a:r>
            <a:r>
              <a:rPr lang="en-US" b="1" dirty="0">
                <a:solidFill>
                  <a:srgbClr val="0070C0"/>
                </a:solidFill>
                <a:latin typeface="Arial" panose="020B0604020202020204" pitchFamily="34" charset="0"/>
                <a:cs typeface="Arial" panose="020B0604020202020204" pitchFamily="34" charset="0"/>
              </a:rPr>
              <a:t> disciples (believing learners) by:</a:t>
            </a:r>
          </a:p>
          <a:p>
            <a:r>
              <a:rPr lang="en-US" b="1" dirty="0">
                <a:solidFill>
                  <a:srgbClr val="0070C0"/>
                </a:solidFill>
                <a:latin typeface="Arial" panose="020B0604020202020204" pitchFamily="34" charset="0"/>
                <a:cs typeface="Arial" panose="020B0604020202020204" pitchFamily="34" charset="0"/>
              </a:rPr>
              <a:t>Knowing  what we believe. </a:t>
            </a:r>
          </a:p>
          <a:p>
            <a:r>
              <a:rPr lang="en-US" b="1" dirty="0">
                <a:solidFill>
                  <a:srgbClr val="0070C0"/>
                </a:solidFill>
                <a:latin typeface="Arial" panose="020B0604020202020204" pitchFamily="34" charset="0"/>
                <a:cs typeface="Arial" panose="020B0604020202020204" pitchFamily="34" charset="0"/>
              </a:rPr>
              <a:t>Why we believe it. </a:t>
            </a:r>
          </a:p>
          <a:p>
            <a:r>
              <a:rPr lang="en-US" b="1" dirty="0">
                <a:solidFill>
                  <a:srgbClr val="0070C0"/>
                </a:solidFill>
                <a:latin typeface="Arial" panose="020B0604020202020204" pitchFamily="34" charset="0"/>
                <a:cs typeface="Arial" panose="020B0604020202020204" pitchFamily="34" charset="0"/>
              </a:rPr>
              <a:t>And by becoming increasingly able to communicate what we believe and why in an effective, winsome manner to fulfill the commands for all Christians in Matthew 28:18-20 </a:t>
            </a:r>
            <a:r>
              <a:rPr lang="en-US" dirty="0"/>
              <a:t>And Jesus came and said to them, "All authority in heaven and on earth has been given to me. Go therefore and make disciples of all nations, baptizing them in the name of the Father and of the Son and of the Holy Spirit, teaching them to observe all that I have commanded you. And behold, I am with you always, to the end of the age.”  </a:t>
            </a:r>
            <a:r>
              <a:rPr lang="en-US" sz="2800" b="1" dirty="0">
                <a:solidFill>
                  <a:srgbClr val="0070C0"/>
                </a:solidFill>
                <a:latin typeface="Arial" panose="020B0604020202020204" pitchFamily="34" charset="0"/>
                <a:cs typeface="Arial" panose="020B0604020202020204" pitchFamily="34" charset="0"/>
              </a:rPr>
              <a:t>and 1 Peter 3:15.</a:t>
            </a:r>
            <a:r>
              <a:rPr lang="en-US" sz="2800" dirty="0"/>
              <a:t>  but in your hearts honor Christ the Lord as holy, always being prepared to make a defense to anyone who asks you for a reason for the hope that is in you; yet do it with gentleness and respect, </a:t>
            </a:r>
            <a:endParaRPr lang="en-US" sz="2800" b="1" dirty="0">
              <a:solidFill>
                <a:srgbClr val="0070C0"/>
              </a:solidFill>
              <a:latin typeface="Arial" panose="020B0604020202020204" pitchFamily="34" charset="0"/>
              <a:cs typeface="Arial" panose="020B0604020202020204" pitchFamily="34" charset="0"/>
            </a:endParaRPr>
          </a:p>
          <a:p>
            <a:endParaRPr lang="en-US" sz="4000" b="1" dirty="0">
              <a:solidFill>
                <a:srgbClr val="0070C0"/>
              </a:solidFill>
            </a:endParaRPr>
          </a:p>
          <a:p>
            <a:endParaRPr lang="en-US" sz="4000" b="1" dirty="0">
              <a:solidFill>
                <a:srgbClr val="0070C0"/>
              </a:solidFill>
            </a:endParaRPr>
          </a:p>
          <a:p>
            <a:endParaRPr lang="en-US" sz="4000" b="1" dirty="0">
              <a:solidFill>
                <a:srgbClr val="0070C0"/>
              </a:solidFill>
            </a:endParaRPr>
          </a:p>
          <a:p>
            <a:endParaRPr lang="en-US" sz="4000" b="1" dirty="0">
              <a:solidFill>
                <a:srgbClr val="0070C0"/>
              </a:solidFill>
            </a:endParaRPr>
          </a:p>
          <a:p>
            <a:pPr marL="0" indent="0">
              <a:buNone/>
            </a:pPr>
            <a:endParaRPr lang="en-US" b="1" dirty="0"/>
          </a:p>
          <a:p>
            <a:pPr marL="0" indent="0">
              <a:buNone/>
            </a:pPr>
            <a:endParaRPr lang="en-US" dirty="0"/>
          </a:p>
          <a:p>
            <a:pPr marL="0" indent="0">
              <a:buNone/>
            </a:pPr>
            <a:endParaRPr lang="en-US" dirty="0"/>
          </a:p>
          <a:p>
            <a:pPr marL="0" indent="0">
              <a:buNone/>
            </a:pPr>
            <a:endParaRPr lang="en-US" b="1" dirty="0"/>
          </a:p>
          <a:p>
            <a:pPr marL="0" indent="0">
              <a:buNone/>
            </a:pPr>
            <a:endParaRPr lang="en-US" b="1" dirty="0"/>
          </a:p>
        </p:txBody>
      </p:sp>
    </p:spTree>
    <p:extLst>
      <p:ext uri="{BB962C8B-B14F-4D97-AF65-F5344CB8AC3E}">
        <p14:creationId xmlns:p14="http://schemas.microsoft.com/office/powerpoint/2010/main" val="454049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43840" y="365125"/>
            <a:ext cx="11785600" cy="676275"/>
          </a:xfrm>
          <a:solidFill>
            <a:srgbClr val="FFFFCC"/>
          </a:solidFill>
        </p:spPr>
        <p:txBody>
          <a:bodyPr>
            <a:noAutofit/>
          </a:bodyPr>
          <a:lstStyle/>
          <a:p>
            <a:r>
              <a:rPr lang="en-US" sz="4800" b="1" dirty="0">
                <a:latin typeface="Arial" panose="020B0604020202020204" pitchFamily="34" charset="0"/>
                <a:cs typeface="Arial" panose="020B0604020202020204" pitchFamily="34" charset="0"/>
              </a:rPr>
              <a:t>            </a:t>
            </a:r>
            <a:r>
              <a:rPr lang="en-US" sz="3600" b="1" dirty="0">
                <a:latin typeface="Arial" panose="020B0604020202020204" pitchFamily="34" charset="0"/>
                <a:cs typeface="Arial" panose="020B0604020202020204" pitchFamily="34" charset="0"/>
              </a:rPr>
              <a:t>Systematic Theology Syllabus</a:t>
            </a:r>
          </a:p>
        </p:txBody>
      </p:sp>
      <p:sp>
        <p:nvSpPr>
          <p:cNvPr id="9" name="Content Placeholder 8"/>
          <p:cNvSpPr>
            <a:spLocks noGrp="1"/>
          </p:cNvSpPr>
          <p:nvPr>
            <p:ph idx="1"/>
          </p:nvPr>
        </p:nvSpPr>
        <p:spPr>
          <a:xfrm>
            <a:off x="243840" y="1117600"/>
            <a:ext cx="11785600" cy="5589929"/>
          </a:xfrm>
          <a:solidFill>
            <a:srgbClr val="FFFFCC"/>
          </a:solidFill>
        </p:spPr>
        <p:txBody>
          <a:bodyPr>
            <a:normAutofit/>
          </a:bodyPr>
          <a:lstStyle/>
          <a:p>
            <a:r>
              <a:rPr lang="en-US" b="1" dirty="0">
                <a:solidFill>
                  <a:srgbClr val="0070C0"/>
                </a:solidFill>
                <a:latin typeface="Arial" panose="020B0604020202020204" pitchFamily="34" charset="0"/>
                <a:cs typeface="Arial" panose="020B0604020202020204" pitchFamily="34" charset="0"/>
              </a:rPr>
              <a:t>The Doctrines of the Bible </a:t>
            </a:r>
            <a:r>
              <a:rPr lang="en-US" dirty="0">
                <a:solidFill>
                  <a:srgbClr val="0070C0"/>
                </a:solidFill>
                <a:latin typeface="Arial" panose="020B0604020202020204" pitchFamily="34" charset="0"/>
                <a:cs typeface="Arial" panose="020B0604020202020204" pitchFamily="34" charset="0"/>
              </a:rPr>
              <a:t>(Completed 2015/2016)</a:t>
            </a:r>
          </a:p>
          <a:p>
            <a:r>
              <a:rPr lang="en-US" b="1" dirty="0">
                <a:solidFill>
                  <a:srgbClr val="0070C0"/>
                </a:solidFill>
                <a:latin typeface="Arial" panose="020B0604020202020204" pitchFamily="34" charset="0"/>
                <a:cs typeface="Arial" panose="020B0604020202020204" pitchFamily="34" charset="0"/>
              </a:rPr>
              <a:t>The Doctrines of God </a:t>
            </a:r>
            <a:r>
              <a:rPr lang="en-US" dirty="0">
                <a:solidFill>
                  <a:srgbClr val="0070C0"/>
                </a:solidFill>
                <a:latin typeface="Arial" panose="020B0604020202020204" pitchFamily="34" charset="0"/>
                <a:cs typeface="Arial" panose="020B0604020202020204" pitchFamily="34" charset="0"/>
              </a:rPr>
              <a:t>(Completed 2015/2016)</a:t>
            </a:r>
          </a:p>
          <a:p>
            <a:r>
              <a:rPr lang="en-US" b="1" dirty="0">
                <a:solidFill>
                  <a:srgbClr val="0070C0"/>
                </a:solidFill>
                <a:latin typeface="Arial" panose="020B0604020202020204" pitchFamily="34" charset="0"/>
                <a:cs typeface="Arial" panose="020B0604020202020204" pitchFamily="34" charset="0"/>
              </a:rPr>
              <a:t>The Doctrines of Creation </a:t>
            </a:r>
            <a:r>
              <a:rPr lang="en-US" dirty="0">
                <a:solidFill>
                  <a:srgbClr val="0070C0"/>
                </a:solidFill>
                <a:latin typeface="Arial" panose="020B0604020202020204" pitchFamily="34" charset="0"/>
                <a:cs typeface="Arial" panose="020B0604020202020204" pitchFamily="34" charset="0"/>
              </a:rPr>
              <a:t>(2015/2016)</a:t>
            </a:r>
          </a:p>
          <a:p>
            <a:r>
              <a:rPr lang="en-US" b="1" dirty="0">
                <a:solidFill>
                  <a:srgbClr val="FF0000"/>
                </a:solidFill>
                <a:latin typeface="Arial" panose="020B0604020202020204" pitchFamily="34" charset="0"/>
                <a:cs typeface="Arial" panose="020B0604020202020204" pitchFamily="34" charset="0"/>
              </a:rPr>
              <a:t>The Doctrines of Redemption</a:t>
            </a:r>
          </a:p>
          <a:p>
            <a:r>
              <a:rPr lang="en-US" b="1" dirty="0">
                <a:latin typeface="Arial" panose="020B0604020202020204" pitchFamily="34" charset="0"/>
                <a:cs typeface="Arial" panose="020B0604020202020204" pitchFamily="34" charset="0"/>
              </a:rPr>
              <a:t>The Doctrines of the Church</a:t>
            </a:r>
          </a:p>
          <a:p>
            <a:r>
              <a:rPr lang="en-US" b="1" dirty="0">
                <a:latin typeface="Arial" panose="020B0604020202020204" pitchFamily="34" charset="0"/>
                <a:cs typeface="Arial" panose="020B0604020202020204" pitchFamily="34" charset="0"/>
              </a:rPr>
              <a:t>The Doctrines of the Future</a:t>
            </a:r>
          </a:p>
          <a:p>
            <a:pPr marL="0" indent="0">
              <a:buNone/>
            </a:pPr>
            <a:endParaRPr lang="en-US" sz="4000" dirty="0"/>
          </a:p>
        </p:txBody>
      </p:sp>
    </p:spTree>
    <p:extLst>
      <p:ext uri="{BB962C8B-B14F-4D97-AF65-F5344CB8AC3E}">
        <p14:creationId xmlns:p14="http://schemas.microsoft.com/office/powerpoint/2010/main" val="2152995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84480" y="365125"/>
            <a:ext cx="11724640" cy="610235"/>
          </a:xfrm>
          <a:solidFill>
            <a:srgbClr val="FFFFCC"/>
          </a:solidFill>
        </p:spPr>
        <p:txBody>
          <a:bodyPr>
            <a:noAutofit/>
          </a:bodyPr>
          <a:lstStyle/>
          <a:p>
            <a:r>
              <a:rPr lang="en-US" sz="3600" b="1" dirty="0">
                <a:cs typeface="Arial" panose="020B0604020202020204" pitchFamily="34" charset="0"/>
              </a:rPr>
              <a:t>Redemptive History/Doctrines of Redemption Syllabus</a:t>
            </a:r>
          </a:p>
        </p:txBody>
      </p:sp>
      <p:sp>
        <p:nvSpPr>
          <p:cNvPr id="9" name="Content Placeholder 8"/>
          <p:cNvSpPr>
            <a:spLocks noGrp="1"/>
          </p:cNvSpPr>
          <p:nvPr>
            <p:ph idx="1"/>
          </p:nvPr>
        </p:nvSpPr>
        <p:spPr>
          <a:xfrm>
            <a:off x="284480" y="1131277"/>
            <a:ext cx="11836400" cy="5726723"/>
          </a:xfrm>
          <a:solidFill>
            <a:srgbClr val="FFFFCC"/>
          </a:solidFill>
        </p:spPr>
        <p:txBody>
          <a:bodyPr>
            <a:normAutofit/>
          </a:bodyPr>
          <a:lstStyle/>
          <a:p>
            <a:r>
              <a:rPr lang="en-US" b="1" dirty="0">
                <a:solidFill>
                  <a:schemeClr val="bg1">
                    <a:lumMod val="50000"/>
                  </a:schemeClr>
                </a:solidFill>
                <a:latin typeface="Arial" panose="020B0604020202020204" pitchFamily="34" charset="0"/>
                <a:cs typeface="Arial" panose="020B0604020202020204" pitchFamily="34" charset="0"/>
              </a:rPr>
              <a:t>The Fall</a:t>
            </a:r>
          </a:p>
          <a:p>
            <a:r>
              <a:rPr lang="en-US" b="1" dirty="0">
                <a:solidFill>
                  <a:schemeClr val="bg1">
                    <a:lumMod val="50000"/>
                  </a:schemeClr>
                </a:solidFill>
                <a:latin typeface="Arial" panose="020B0604020202020204" pitchFamily="34" charset="0"/>
                <a:cs typeface="Arial" panose="020B0604020202020204" pitchFamily="34" charset="0"/>
              </a:rPr>
              <a:t>The Covenants </a:t>
            </a:r>
          </a:p>
          <a:p>
            <a:r>
              <a:rPr lang="en-US" b="1" dirty="0">
                <a:solidFill>
                  <a:schemeClr val="bg1">
                    <a:lumMod val="50000"/>
                  </a:schemeClr>
                </a:solidFill>
                <a:latin typeface="Arial" panose="020B0604020202020204" pitchFamily="34" charset="0"/>
                <a:cs typeface="Arial" panose="020B0604020202020204" pitchFamily="34" charset="0"/>
              </a:rPr>
              <a:t>The Law</a:t>
            </a:r>
          </a:p>
          <a:p>
            <a:r>
              <a:rPr lang="en-US" b="1" dirty="0">
                <a:solidFill>
                  <a:schemeClr val="bg1">
                    <a:lumMod val="50000"/>
                  </a:schemeClr>
                </a:solidFill>
                <a:latin typeface="Arial" panose="020B0604020202020204" pitchFamily="34" charset="0"/>
                <a:cs typeface="Arial" panose="020B0604020202020204" pitchFamily="34" charset="0"/>
              </a:rPr>
              <a:t>The Old Testament Sacrificial System</a:t>
            </a:r>
          </a:p>
          <a:p>
            <a:pPr marL="0" indent="0">
              <a:buNone/>
            </a:pPr>
            <a:endParaRPr lang="en-US" b="1" dirty="0">
              <a:solidFill>
                <a:schemeClr val="bg1">
                  <a:lumMod val="50000"/>
                </a:schemeClr>
              </a:solidFill>
              <a:latin typeface="Arial" panose="020B0604020202020204" pitchFamily="34" charset="0"/>
              <a:cs typeface="Arial" panose="020B0604020202020204" pitchFamily="34" charset="0"/>
            </a:endParaRPr>
          </a:p>
          <a:p>
            <a:r>
              <a:rPr lang="en-US" b="1" dirty="0">
                <a:solidFill>
                  <a:schemeClr val="bg1">
                    <a:lumMod val="50000"/>
                  </a:schemeClr>
                </a:solidFill>
                <a:latin typeface="Arial" panose="020B0604020202020204" pitchFamily="34" charset="0"/>
                <a:cs typeface="Arial" panose="020B0604020202020204" pitchFamily="34" charset="0"/>
              </a:rPr>
              <a:t>Pre-Reformation Roman Catholicism </a:t>
            </a:r>
          </a:p>
          <a:p>
            <a:r>
              <a:rPr lang="en-US" b="1" dirty="0">
                <a:solidFill>
                  <a:schemeClr val="bg1">
                    <a:lumMod val="50000"/>
                  </a:schemeClr>
                </a:solidFill>
                <a:latin typeface="Arial" panose="020B0604020202020204" pitchFamily="34" charset="0"/>
                <a:cs typeface="Arial" panose="020B0604020202020204" pitchFamily="34" charset="0"/>
              </a:rPr>
              <a:t>The Reformers</a:t>
            </a:r>
          </a:p>
          <a:p>
            <a:r>
              <a:rPr lang="en-US" b="1" dirty="0">
                <a:solidFill>
                  <a:srgbClr val="0070C0"/>
                </a:solidFill>
                <a:latin typeface="Arial" panose="020B0604020202020204" pitchFamily="34" charset="0"/>
                <a:cs typeface="Arial" panose="020B0604020202020204" pitchFamily="34" charset="0"/>
              </a:rPr>
              <a:t>Protestant Reformation Doctrines </a:t>
            </a:r>
          </a:p>
          <a:p>
            <a:pPr marL="0" indent="0">
              <a:buNone/>
            </a:pPr>
            <a:r>
              <a:rPr lang="en-US" b="1" dirty="0">
                <a:solidFill>
                  <a:srgbClr val="0070C0"/>
                </a:solidFill>
              </a:rPr>
              <a:t>   </a:t>
            </a:r>
            <a:endParaRPr lang="en-US" b="1" dirty="0"/>
          </a:p>
        </p:txBody>
      </p:sp>
      <p:cxnSp>
        <p:nvCxnSpPr>
          <p:cNvPr id="3" name="Straight Connector 2"/>
          <p:cNvCxnSpPr/>
          <p:nvPr/>
        </p:nvCxnSpPr>
        <p:spPr>
          <a:xfrm flipV="1">
            <a:off x="921327" y="3336673"/>
            <a:ext cx="9022080" cy="5543"/>
          </a:xfrm>
          <a:prstGeom prst="line">
            <a:avLst/>
          </a:prstGeom>
          <a:ln w="5715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8971280" y="1318258"/>
            <a:ext cx="2489199" cy="1815882"/>
          </a:xfrm>
          <a:prstGeom prst="rect">
            <a:avLst/>
          </a:prstGeom>
          <a:noFill/>
        </p:spPr>
        <p:txBody>
          <a:bodyPr wrap="square" rtlCol="0">
            <a:spAutoFit/>
          </a:bodyPr>
          <a:lstStyle/>
          <a:p>
            <a:r>
              <a:rPr lang="en-US" sz="2800" b="1" dirty="0">
                <a:latin typeface="Arial" panose="020B0604020202020204" pitchFamily="34" charset="0"/>
                <a:cs typeface="Arial" panose="020B0604020202020204" pitchFamily="34" charset="0"/>
              </a:rPr>
              <a:t>The Old Testament Era</a:t>
            </a:r>
          </a:p>
          <a:p>
            <a:r>
              <a:rPr lang="en-US" sz="2800" b="1" dirty="0">
                <a:latin typeface="Arial" panose="020B0604020202020204" pitchFamily="34" charset="0"/>
                <a:cs typeface="Arial" panose="020B0604020202020204" pitchFamily="34" charset="0"/>
              </a:rPr>
              <a:t>(BC)</a:t>
            </a:r>
          </a:p>
        </p:txBody>
      </p:sp>
      <p:sp>
        <p:nvSpPr>
          <p:cNvPr id="4" name="Right Brace 3"/>
          <p:cNvSpPr/>
          <p:nvPr/>
        </p:nvSpPr>
        <p:spPr>
          <a:xfrm>
            <a:off x="7216975" y="3759200"/>
            <a:ext cx="1130808" cy="1444741"/>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1" name="Right Brace 10"/>
          <p:cNvSpPr/>
          <p:nvPr/>
        </p:nvSpPr>
        <p:spPr>
          <a:xfrm>
            <a:off x="7444872" y="1253938"/>
            <a:ext cx="1181359" cy="1980629"/>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3" name="TextBox 12"/>
          <p:cNvSpPr txBox="1"/>
          <p:nvPr/>
        </p:nvSpPr>
        <p:spPr>
          <a:xfrm>
            <a:off x="8732910" y="3974944"/>
            <a:ext cx="3174609" cy="1384995"/>
          </a:xfrm>
          <a:prstGeom prst="rect">
            <a:avLst/>
          </a:prstGeom>
          <a:noFill/>
        </p:spPr>
        <p:txBody>
          <a:bodyPr wrap="square" rtlCol="0">
            <a:spAutoFit/>
          </a:bodyPr>
          <a:lstStyle/>
          <a:p>
            <a:r>
              <a:rPr lang="en-US" sz="2800" b="1" dirty="0">
                <a:latin typeface="Arial" panose="020B0604020202020204" pitchFamily="34" charset="0"/>
                <a:cs typeface="Arial" panose="020B0604020202020204" pitchFamily="34" charset="0"/>
              </a:rPr>
              <a:t>The Church Era (2</a:t>
            </a:r>
            <a:r>
              <a:rPr lang="en-US" sz="2800" b="1" baseline="30000" dirty="0">
                <a:latin typeface="Arial" panose="020B0604020202020204" pitchFamily="34" charset="0"/>
                <a:cs typeface="Arial" panose="020B0604020202020204" pitchFamily="34" charset="0"/>
              </a:rPr>
              <a:t>nd</a:t>
            </a:r>
            <a:r>
              <a:rPr lang="en-US" sz="2800" b="1" dirty="0">
                <a:latin typeface="Arial" panose="020B0604020202020204" pitchFamily="34" charset="0"/>
                <a:cs typeface="Arial" panose="020B0604020202020204" pitchFamily="34" charset="0"/>
              </a:rPr>
              <a:t> Century A.D. </a:t>
            </a:r>
          </a:p>
          <a:p>
            <a:r>
              <a:rPr lang="en-US" sz="2800" b="1" dirty="0">
                <a:latin typeface="Arial" panose="020B0604020202020204" pitchFamily="34" charset="0"/>
                <a:cs typeface="Arial" panose="020B0604020202020204" pitchFamily="34" charset="0"/>
              </a:rPr>
              <a:t>to present)</a:t>
            </a:r>
          </a:p>
        </p:txBody>
      </p:sp>
    </p:spTree>
    <p:extLst>
      <p:ext uri="{BB962C8B-B14F-4D97-AF65-F5344CB8AC3E}">
        <p14:creationId xmlns:p14="http://schemas.microsoft.com/office/powerpoint/2010/main" val="148768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77281" y="0"/>
            <a:ext cx="11784563" cy="656493"/>
          </a:xfrm>
          <a:solidFill>
            <a:srgbClr val="FFFFCC"/>
          </a:solidFill>
        </p:spPr>
        <p:txBody>
          <a:bodyPr>
            <a:noAutofit/>
          </a:bodyPr>
          <a:lstStyle/>
          <a:p>
            <a:br>
              <a:rPr lang="en-US" sz="2800" b="1" dirty="0">
                <a:cs typeface="Arial" panose="020B0604020202020204" pitchFamily="34" charset="0"/>
              </a:rPr>
            </a:br>
            <a:r>
              <a:rPr lang="en-US" sz="2800" b="1" dirty="0">
                <a:latin typeface="Arial" panose="020B0604020202020204" pitchFamily="34" charset="0"/>
                <a:cs typeface="Arial" panose="020B0604020202020204" pitchFamily="34" charset="0"/>
              </a:rPr>
              <a:t>Key Protestant Reformation Doctrines</a:t>
            </a:r>
            <a:r>
              <a:rPr lang="en-US" sz="2800" b="1" dirty="0">
                <a:cs typeface="Arial" panose="020B0604020202020204" pitchFamily="34" charset="0"/>
              </a:rPr>
              <a:t> </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177282" y="719556"/>
            <a:ext cx="11784563" cy="6138444"/>
          </a:xfrm>
          <a:solidFill>
            <a:srgbClr val="FFFFCC"/>
          </a:solidFill>
        </p:spPr>
        <p:txBody>
          <a:bodyPr numCol="2">
            <a:noAutofit/>
          </a:bodyPr>
          <a:lstStyle/>
          <a:p>
            <a:pPr marL="914400" lvl="1" indent="-457200">
              <a:buFont typeface="+mj-lt"/>
              <a:buAutoNum type="arabicPeriod"/>
            </a:pPr>
            <a:r>
              <a:rPr lang="en-US" sz="2800" b="1" dirty="0">
                <a:solidFill>
                  <a:schemeClr val="bg1">
                    <a:lumMod val="50000"/>
                  </a:schemeClr>
                </a:solidFill>
                <a:latin typeface="Arial" panose="020B0604020202020204" pitchFamily="34" charset="0"/>
                <a:cs typeface="Arial" panose="020B0604020202020204" pitchFamily="34" charset="0"/>
              </a:rPr>
              <a:t>Authority: </a:t>
            </a:r>
            <a:r>
              <a:rPr lang="en-US" sz="2800" dirty="0">
                <a:solidFill>
                  <a:schemeClr val="bg1">
                    <a:lumMod val="50000"/>
                  </a:schemeClr>
                </a:solidFill>
                <a:latin typeface="Arial" panose="020B0604020202020204" pitchFamily="34" charset="0"/>
                <a:cs typeface="Arial" panose="020B0604020202020204" pitchFamily="34" charset="0"/>
              </a:rPr>
              <a:t>Scripture </a:t>
            </a:r>
            <a:endParaRPr lang="en-US" sz="2800" i="1" dirty="0">
              <a:solidFill>
                <a:schemeClr val="bg1">
                  <a:lumMod val="50000"/>
                </a:schemeClr>
              </a:solidFill>
              <a:latin typeface="Arial" panose="020B0604020202020204" pitchFamily="34" charset="0"/>
              <a:cs typeface="Arial" panose="020B0604020202020204" pitchFamily="34" charset="0"/>
            </a:endParaRPr>
          </a:p>
          <a:p>
            <a:pPr marL="914400" lvl="1" indent="-457200">
              <a:buFont typeface="+mj-lt"/>
              <a:buAutoNum type="arabicPeriod"/>
            </a:pPr>
            <a:r>
              <a:rPr lang="en-US" sz="2800" b="1" dirty="0">
                <a:solidFill>
                  <a:schemeClr val="bg1">
                    <a:lumMod val="50000"/>
                  </a:schemeClr>
                </a:solidFill>
                <a:latin typeface="Arial" panose="020B0604020202020204" pitchFamily="34" charset="0"/>
                <a:cs typeface="Arial" panose="020B0604020202020204" pitchFamily="34" charset="0"/>
              </a:rPr>
              <a:t>Sacraments: </a:t>
            </a:r>
          </a:p>
          <a:p>
            <a:pPr lvl="2"/>
            <a:r>
              <a:rPr lang="en-US" sz="2800" dirty="0">
                <a:solidFill>
                  <a:schemeClr val="bg1">
                    <a:lumMod val="50000"/>
                  </a:schemeClr>
                </a:solidFill>
                <a:latin typeface="Arial" panose="020B0604020202020204" pitchFamily="34" charset="0"/>
                <a:cs typeface="Arial" panose="020B0604020202020204" pitchFamily="34" charset="0"/>
              </a:rPr>
              <a:t>2 vs 7 </a:t>
            </a:r>
          </a:p>
          <a:p>
            <a:pPr lvl="2"/>
            <a:r>
              <a:rPr lang="en-US" sz="2800" dirty="0">
                <a:solidFill>
                  <a:schemeClr val="bg1">
                    <a:lumMod val="50000"/>
                  </a:schemeClr>
                </a:solidFill>
                <a:latin typeface="Arial" panose="020B0604020202020204" pitchFamily="34" charset="0"/>
                <a:cs typeface="Arial" panose="020B0604020202020204" pitchFamily="34" charset="0"/>
              </a:rPr>
              <a:t>Protestant division over the LORD’S Supper and Baptism</a:t>
            </a:r>
          </a:p>
          <a:p>
            <a:pPr marL="914400" lvl="1" indent="-457200">
              <a:buFont typeface="+mj-lt"/>
              <a:buAutoNum type="arabicPeriod"/>
            </a:pPr>
            <a:r>
              <a:rPr lang="en-US" sz="2800" b="1" dirty="0">
                <a:solidFill>
                  <a:srgbClr val="0070C0"/>
                </a:solidFill>
                <a:latin typeface="Arial" panose="020B0604020202020204" pitchFamily="34" charset="0"/>
                <a:cs typeface="Arial" panose="020B0604020202020204" pitchFamily="34" charset="0"/>
              </a:rPr>
              <a:t>Salvation: </a:t>
            </a:r>
          </a:p>
          <a:p>
            <a:pPr lvl="2"/>
            <a:r>
              <a:rPr lang="en-US" sz="2800" dirty="0">
                <a:latin typeface="Arial" panose="020B0604020202020204" pitchFamily="34" charset="0"/>
                <a:cs typeface="Arial" panose="020B0604020202020204" pitchFamily="34" charset="0"/>
              </a:rPr>
              <a:t>The Fall  </a:t>
            </a:r>
          </a:p>
          <a:p>
            <a:pPr lvl="2"/>
            <a:r>
              <a:rPr lang="en-US" sz="2800" dirty="0">
                <a:latin typeface="Arial" panose="020B0604020202020204" pitchFamily="34" charset="0"/>
                <a:cs typeface="Arial" panose="020B0604020202020204" pitchFamily="34" charset="0"/>
              </a:rPr>
              <a:t>Jesus the God Man                     </a:t>
            </a:r>
          </a:p>
          <a:p>
            <a:pPr lvl="2"/>
            <a:r>
              <a:rPr lang="en-US" sz="2800" dirty="0">
                <a:latin typeface="Arial" panose="020B0604020202020204" pitchFamily="34" charset="0"/>
                <a:cs typeface="Arial" panose="020B0604020202020204" pitchFamily="34" charset="0"/>
              </a:rPr>
              <a:t>The Atonement</a:t>
            </a:r>
          </a:p>
          <a:p>
            <a:pPr lvl="2"/>
            <a:r>
              <a:rPr lang="en-US" sz="2800" dirty="0">
                <a:latin typeface="Arial" panose="020B0604020202020204" pitchFamily="34" charset="0"/>
                <a:cs typeface="Arial" panose="020B0604020202020204" pitchFamily="34" charset="0"/>
              </a:rPr>
              <a:t>The Role of the Holy Spirit</a:t>
            </a:r>
          </a:p>
          <a:p>
            <a:pPr lvl="2"/>
            <a:r>
              <a:rPr lang="en-US" sz="2800" dirty="0">
                <a:latin typeface="Arial" panose="020B0604020202020204" pitchFamily="34" charset="0"/>
                <a:cs typeface="Arial" panose="020B0604020202020204" pitchFamily="34" charset="0"/>
              </a:rPr>
              <a:t>Common Grace vs Saving Grace</a:t>
            </a:r>
          </a:p>
          <a:p>
            <a:pPr lvl="2"/>
            <a:r>
              <a:rPr lang="en-US" sz="2800" dirty="0">
                <a:latin typeface="Arial" panose="020B0604020202020204" pitchFamily="34" charset="0"/>
                <a:cs typeface="Arial" panose="020B0604020202020204" pitchFamily="34" charset="0"/>
              </a:rPr>
              <a:t>Regeneration</a:t>
            </a:r>
          </a:p>
          <a:p>
            <a:pPr lvl="2"/>
            <a:endParaRPr lang="en-US" sz="2800" dirty="0">
              <a:latin typeface="Arial" panose="020B0604020202020204" pitchFamily="34" charset="0"/>
              <a:cs typeface="Arial" panose="020B0604020202020204" pitchFamily="34" charset="0"/>
            </a:endParaRPr>
          </a:p>
          <a:p>
            <a:pPr lvl="2"/>
            <a:endParaRPr lang="en-US" sz="2800" dirty="0">
              <a:latin typeface="Arial" panose="020B0604020202020204" pitchFamily="34" charset="0"/>
              <a:cs typeface="Arial" panose="020B0604020202020204" pitchFamily="34" charset="0"/>
            </a:endParaRPr>
          </a:p>
          <a:p>
            <a:pPr lvl="2"/>
            <a:endParaRPr lang="en-US" sz="2800" dirty="0">
              <a:latin typeface="Arial" panose="020B0604020202020204" pitchFamily="34" charset="0"/>
              <a:cs typeface="Arial" panose="020B0604020202020204" pitchFamily="34" charset="0"/>
            </a:endParaRPr>
          </a:p>
          <a:p>
            <a:pPr lvl="2"/>
            <a:endParaRPr lang="en-US" sz="2800" dirty="0">
              <a:latin typeface="Arial" panose="020B0604020202020204" pitchFamily="34" charset="0"/>
              <a:cs typeface="Arial" panose="020B0604020202020204" pitchFamily="34" charset="0"/>
            </a:endParaRPr>
          </a:p>
          <a:p>
            <a:pPr lvl="2"/>
            <a:endParaRPr lang="en-US" sz="2800" dirty="0">
              <a:latin typeface="Arial" panose="020B0604020202020204" pitchFamily="34" charset="0"/>
              <a:cs typeface="Arial" panose="020B0604020202020204" pitchFamily="34" charset="0"/>
            </a:endParaRPr>
          </a:p>
          <a:p>
            <a:pPr lvl="2"/>
            <a:endParaRPr lang="en-US" sz="2800" dirty="0">
              <a:latin typeface="Arial" panose="020B0604020202020204" pitchFamily="34" charset="0"/>
              <a:cs typeface="Arial" panose="020B0604020202020204" pitchFamily="34" charset="0"/>
            </a:endParaRPr>
          </a:p>
          <a:p>
            <a:pPr lvl="2"/>
            <a:endParaRPr lang="en-US" sz="2800" dirty="0">
              <a:latin typeface="Arial" panose="020B0604020202020204" pitchFamily="34" charset="0"/>
              <a:cs typeface="Arial" panose="020B0604020202020204" pitchFamily="34" charset="0"/>
            </a:endParaRPr>
          </a:p>
          <a:p>
            <a:pPr lvl="2"/>
            <a:r>
              <a:rPr lang="en-US" sz="2800" dirty="0">
                <a:latin typeface="Arial" panose="020B0604020202020204" pitchFamily="34" charset="0"/>
                <a:cs typeface="Arial" panose="020B0604020202020204" pitchFamily="34" charset="0"/>
              </a:rPr>
              <a:t>Conversion</a:t>
            </a:r>
          </a:p>
          <a:p>
            <a:pPr lvl="2"/>
            <a:r>
              <a:rPr lang="en-US" sz="2800" dirty="0">
                <a:latin typeface="Arial" panose="020B0604020202020204" pitchFamily="34" charset="0"/>
                <a:cs typeface="Arial" panose="020B0604020202020204" pitchFamily="34" charset="0"/>
              </a:rPr>
              <a:t>Justification Adoption</a:t>
            </a:r>
          </a:p>
          <a:p>
            <a:pPr lvl="2"/>
            <a:r>
              <a:rPr lang="en-US" sz="2800" dirty="0">
                <a:latin typeface="Arial" panose="020B0604020202020204" pitchFamily="34" charset="0"/>
                <a:cs typeface="Arial" panose="020B0604020202020204" pitchFamily="34" charset="0"/>
              </a:rPr>
              <a:t>Sanctification </a:t>
            </a:r>
          </a:p>
          <a:p>
            <a:pPr lvl="2"/>
            <a:r>
              <a:rPr lang="en-US" sz="2800" dirty="0">
                <a:latin typeface="Arial" panose="020B0604020202020204" pitchFamily="34" charset="0"/>
                <a:cs typeface="Arial" panose="020B0604020202020204" pitchFamily="34" charset="0"/>
              </a:rPr>
              <a:t>Death and the Intermediate State</a:t>
            </a:r>
          </a:p>
          <a:p>
            <a:pPr lvl="2"/>
            <a:r>
              <a:rPr lang="en-US" sz="2800" dirty="0">
                <a:latin typeface="Arial" panose="020B0604020202020204" pitchFamily="34" charset="0"/>
                <a:cs typeface="Arial" panose="020B0604020202020204" pitchFamily="34" charset="0"/>
              </a:rPr>
              <a:t>Union with Christ</a:t>
            </a:r>
          </a:p>
          <a:p>
            <a:pPr lvl="2"/>
            <a:r>
              <a:rPr lang="en-US" sz="2800" dirty="0">
                <a:latin typeface="Arial" panose="020B0604020202020204" pitchFamily="34" charset="0"/>
                <a:cs typeface="Arial" panose="020B0604020202020204" pitchFamily="34" charset="0"/>
              </a:rPr>
              <a:t>The Doctrines of Grace</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06368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77281" y="0"/>
            <a:ext cx="11784563" cy="656493"/>
          </a:xfrm>
          <a:solidFill>
            <a:srgbClr val="FFFFCC"/>
          </a:solidFill>
        </p:spPr>
        <p:txBody>
          <a:bodyPr>
            <a:noAutofit/>
          </a:bodyPr>
          <a:lstStyle/>
          <a:p>
            <a:br>
              <a:rPr lang="en-US" sz="2800" b="1" dirty="0">
                <a:cs typeface="Arial" panose="020B0604020202020204" pitchFamily="34" charset="0"/>
              </a:rPr>
            </a:br>
            <a:r>
              <a:rPr lang="en-US" sz="2800" b="1" dirty="0">
                <a:latin typeface="Arial" panose="020B0604020202020204" pitchFamily="34" charset="0"/>
                <a:cs typeface="Arial" panose="020B0604020202020204" pitchFamily="34" charset="0"/>
              </a:rPr>
              <a:t> Protestant Reformation Soteriology*</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177282" y="719556"/>
            <a:ext cx="11784563" cy="5995876"/>
          </a:xfrm>
          <a:solidFill>
            <a:srgbClr val="FFFFCC"/>
          </a:solidFill>
        </p:spPr>
        <p:txBody>
          <a:bodyPr numCol="1">
            <a:noAutofit/>
          </a:bodyPr>
          <a:lstStyle/>
          <a:p>
            <a:r>
              <a:rPr lang="en-US" dirty="0">
                <a:solidFill>
                  <a:srgbClr val="0070C0"/>
                </a:solidFill>
                <a:latin typeface="Arial" panose="020B0604020202020204" pitchFamily="34" charset="0"/>
                <a:cs typeface="Arial" panose="020B0604020202020204" pitchFamily="34" charset="0"/>
              </a:rPr>
              <a:t>When Protestants declared that the Bible is the only reliable authoritative source of information regarding God and salvation, a revolution in the understanding of salvation occurred.</a:t>
            </a:r>
          </a:p>
          <a:p>
            <a:r>
              <a:rPr lang="en-US" dirty="0">
                <a:solidFill>
                  <a:srgbClr val="0070C0"/>
                </a:solidFill>
                <a:latin typeface="Arial" panose="020B0604020202020204" pitchFamily="34" charset="0"/>
                <a:cs typeface="Arial" panose="020B0604020202020204" pitchFamily="34" charset="0"/>
              </a:rPr>
              <a:t>The Renaissance idea of “of back to the sources” resulted in use of the Greek NT instead of the Latin Vulgate which further changed the understanding of salvation.</a:t>
            </a:r>
          </a:p>
          <a:p>
            <a:r>
              <a:rPr lang="en-US" dirty="0">
                <a:solidFill>
                  <a:srgbClr val="0070C0"/>
                </a:solidFill>
                <a:latin typeface="Arial" panose="020B0604020202020204" pitchFamily="34" charset="0"/>
                <a:cs typeface="Arial" panose="020B0604020202020204" pitchFamily="34" charset="0"/>
              </a:rPr>
              <a:t>Roman Catholicism certainly held the Bible in high regard but by making the results of church councils and Papal decrees on par with Scripture the understanding of salvation was corrupted.</a:t>
            </a:r>
          </a:p>
          <a:p>
            <a:r>
              <a:rPr lang="en-US" dirty="0">
                <a:solidFill>
                  <a:srgbClr val="0070C0"/>
                </a:solidFill>
                <a:latin typeface="Arial" panose="020B0604020202020204" pitchFamily="34" charset="0"/>
                <a:cs typeface="Arial" panose="020B0604020202020204" pitchFamily="34" charset="0"/>
              </a:rPr>
              <a:t>As has been previously discussed, Roman Catholicism became a modified Judaism based on works and complete with priests, regular sacrifices in the mass, a High Priest (the Pope) and even a geographic center in the Vatican.</a:t>
            </a:r>
          </a:p>
          <a:p>
            <a:pPr marL="914400" lvl="2" indent="0">
              <a:buNone/>
            </a:pPr>
            <a:r>
              <a:rPr lang="en-US" sz="2400" dirty="0">
                <a:solidFill>
                  <a:srgbClr val="002060"/>
                </a:solidFill>
                <a:latin typeface="Arial" panose="020B0604020202020204" pitchFamily="34" charset="0"/>
                <a:cs typeface="Arial" panose="020B0604020202020204" pitchFamily="34" charset="0"/>
              </a:rPr>
              <a:t>*</a:t>
            </a:r>
            <a:r>
              <a:rPr lang="en-US" sz="2800" dirty="0">
                <a:latin typeface="Arial" panose="020B0604020202020204" pitchFamily="34" charset="0"/>
                <a:cs typeface="Arial" panose="020B0604020202020204" pitchFamily="34" charset="0"/>
              </a:rPr>
              <a:t>Study of the Doctrines of Salvation</a:t>
            </a:r>
          </a:p>
          <a:p>
            <a:pPr lvl="2"/>
            <a:endParaRPr lang="en-US" sz="2400" dirty="0">
              <a:latin typeface="Arial" panose="020B0604020202020204" pitchFamily="34" charset="0"/>
              <a:cs typeface="Arial" panose="020B0604020202020204" pitchFamily="34" charset="0"/>
            </a:endParaRPr>
          </a:p>
          <a:p>
            <a:pPr marL="914400" lvl="2" indent="0">
              <a:buNone/>
            </a:pPr>
            <a:endParaRPr lang="en-US" sz="2400" dirty="0">
              <a:latin typeface="Arial" panose="020B0604020202020204" pitchFamily="34" charset="0"/>
              <a:cs typeface="Arial" panose="020B0604020202020204" pitchFamily="34" charset="0"/>
            </a:endParaRPr>
          </a:p>
          <a:p>
            <a:pPr marL="914400" lvl="2" indent="0">
              <a:buNone/>
            </a:pPr>
            <a:endParaRPr lang="en-US" sz="2400" dirty="0">
              <a:latin typeface="Arial" panose="020B0604020202020204" pitchFamily="34" charset="0"/>
              <a:cs typeface="Arial" panose="020B0604020202020204" pitchFamily="34" charset="0"/>
            </a:endParaRPr>
          </a:p>
          <a:p>
            <a:pPr marL="914400" lvl="2" indent="0">
              <a:buNone/>
            </a:pPr>
            <a:endParaRPr lang="en-US" sz="2400" dirty="0">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2506765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77281" y="0"/>
            <a:ext cx="11784563" cy="656493"/>
          </a:xfrm>
          <a:solidFill>
            <a:srgbClr val="FFFFCC"/>
          </a:solidFill>
        </p:spPr>
        <p:txBody>
          <a:bodyPr>
            <a:noAutofit/>
          </a:bodyPr>
          <a:lstStyle/>
          <a:p>
            <a:br>
              <a:rPr lang="en-US" sz="2800" b="1" dirty="0">
                <a:cs typeface="Arial" panose="020B0604020202020204" pitchFamily="34" charset="0"/>
              </a:rPr>
            </a:br>
            <a:r>
              <a:rPr lang="en-US" sz="2800" b="1" dirty="0">
                <a:latin typeface="Arial" panose="020B0604020202020204" pitchFamily="34" charset="0"/>
                <a:cs typeface="Arial" panose="020B0604020202020204" pitchFamily="34" charset="0"/>
              </a:rPr>
              <a:t> Protestant Reformation </a:t>
            </a:r>
            <a:r>
              <a:rPr lang="en-US" sz="2800" b="1" dirty="0">
                <a:solidFill>
                  <a:srgbClr val="002060"/>
                </a:solidFill>
                <a:latin typeface="Arial" panose="020B0604020202020204" pitchFamily="34" charset="0"/>
                <a:cs typeface="Arial" panose="020B0604020202020204" pitchFamily="34" charset="0"/>
              </a:rPr>
              <a:t>Soteriology</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177282" y="719556"/>
            <a:ext cx="11784563" cy="5995876"/>
          </a:xfrm>
          <a:solidFill>
            <a:srgbClr val="FFFFCC"/>
          </a:solidFill>
        </p:spPr>
        <p:txBody>
          <a:bodyPr numCol="1">
            <a:noAutofit/>
          </a:bodyPr>
          <a:lstStyle/>
          <a:p>
            <a:r>
              <a:rPr lang="en-US" dirty="0">
                <a:solidFill>
                  <a:srgbClr val="0070C0"/>
                </a:solidFill>
                <a:latin typeface="Arial" panose="020B0604020202020204" pitchFamily="34" charset="0"/>
                <a:cs typeface="Arial" panose="020B0604020202020204" pitchFamily="34" charset="0"/>
              </a:rPr>
              <a:t>Nevertheless Rome has always defended some essential Christian doctrines including Creation, the Fall, Virgin Birth, the Trinity, the Sacrificial death of Christ, and the Resurrection. </a:t>
            </a:r>
          </a:p>
          <a:p>
            <a:r>
              <a:rPr lang="en-US" dirty="0">
                <a:solidFill>
                  <a:srgbClr val="0070C0"/>
                </a:solidFill>
                <a:latin typeface="Arial" panose="020B0604020202020204" pitchFamily="34" charset="0"/>
                <a:cs typeface="Arial" panose="020B0604020202020204" pitchFamily="34" charset="0"/>
              </a:rPr>
              <a:t>Rome has a history of siding with Evangelicals in upholding the Biblical teachings on marriage and the sanctity of human life.</a:t>
            </a:r>
          </a:p>
          <a:p>
            <a:pPr lvl="2"/>
            <a:endParaRPr lang="en-US" sz="2400" dirty="0">
              <a:latin typeface="Arial" panose="020B0604020202020204" pitchFamily="34" charset="0"/>
              <a:cs typeface="Arial" panose="020B0604020202020204" pitchFamily="34" charset="0"/>
            </a:endParaRPr>
          </a:p>
          <a:p>
            <a:pPr lvl="2"/>
            <a:endParaRPr lang="en-US" sz="2400" dirty="0">
              <a:latin typeface="Arial" panose="020B0604020202020204" pitchFamily="34" charset="0"/>
              <a:cs typeface="Arial" panose="020B0604020202020204" pitchFamily="34" charset="0"/>
            </a:endParaRPr>
          </a:p>
          <a:p>
            <a:pPr marL="914400" lvl="2" indent="0">
              <a:buNone/>
            </a:pPr>
            <a:endParaRPr lang="en-US" sz="2400" dirty="0">
              <a:latin typeface="Arial" panose="020B0604020202020204" pitchFamily="34" charset="0"/>
              <a:cs typeface="Arial" panose="020B0604020202020204" pitchFamily="34" charset="0"/>
            </a:endParaRPr>
          </a:p>
          <a:p>
            <a:pPr marL="914400" lvl="2" indent="0">
              <a:buNone/>
            </a:pPr>
            <a:endParaRPr lang="en-US" sz="2400" dirty="0">
              <a:latin typeface="Arial" panose="020B0604020202020204" pitchFamily="34" charset="0"/>
              <a:cs typeface="Arial" panose="020B0604020202020204" pitchFamily="34" charset="0"/>
            </a:endParaRPr>
          </a:p>
          <a:p>
            <a:pPr marL="914400" lvl="2" indent="0">
              <a:buNone/>
            </a:pPr>
            <a:endParaRPr lang="en-US" sz="2400" dirty="0">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288948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77281" y="0"/>
            <a:ext cx="11784563" cy="656493"/>
          </a:xfrm>
          <a:solidFill>
            <a:srgbClr val="FFFFCC"/>
          </a:solidFill>
        </p:spPr>
        <p:txBody>
          <a:bodyPr>
            <a:noAutofit/>
          </a:bodyPr>
          <a:lstStyle/>
          <a:p>
            <a:br>
              <a:rPr lang="en-US" sz="2800" b="1" dirty="0">
                <a:cs typeface="Arial" panose="020B0604020202020204" pitchFamily="34" charset="0"/>
              </a:rPr>
            </a:br>
            <a:r>
              <a:rPr lang="en-US" sz="2800" b="1" dirty="0">
                <a:latin typeface="Arial" panose="020B0604020202020204" pitchFamily="34" charset="0"/>
                <a:cs typeface="Arial" panose="020B0604020202020204" pitchFamily="34" charset="0"/>
              </a:rPr>
              <a:t> Protestant Reformation </a:t>
            </a:r>
            <a:r>
              <a:rPr lang="en-US" sz="2800" b="1" dirty="0">
                <a:solidFill>
                  <a:srgbClr val="002060"/>
                </a:solidFill>
                <a:latin typeface="Arial" panose="020B0604020202020204" pitchFamily="34" charset="0"/>
                <a:cs typeface="Arial" panose="020B0604020202020204" pitchFamily="34" charset="0"/>
              </a:rPr>
              <a:t>Soteriology</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177282" y="719556"/>
            <a:ext cx="11784563" cy="5995876"/>
          </a:xfrm>
          <a:solidFill>
            <a:srgbClr val="FFFFCC"/>
          </a:solidFill>
        </p:spPr>
        <p:txBody>
          <a:bodyPr numCol="1">
            <a:noAutofit/>
          </a:bodyPr>
          <a:lstStyle/>
          <a:p>
            <a:r>
              <a:rPr lang="en-US" b="1" dirty="0">
                <a:solidFill>
                  <a:srgbClr val="0070C0"/>
                </a:solidFill>
                <a:latin typeface="Arial" panose="020B0604020202020204" pitchFamily="34" charset="0"/>
                <a:cs typeface="Arial" panose="020B0604020202020204" pitchFamily="34" charset="0"/>
              </a:rPr>
              <a:t>But regarding salvation Rome also fell victim to syncretism, often blending their theology with the paganism of people they evangelized, even though Judaism had been warned of it and yet fell into it.</a:t>
            </a:r>
          </a:p>
          <a:p>
            <a:pPr marL="0" indent="0">
              <a:buNone/>
            </a:pPr>
            <a:r>
              <a:rPr lang="en-US" dirty="0">
                <a:latin typeface="Arial" panose="020B0604020202020204" pitchFamily="34" charset="0"/>
                <a:cs typeface="Arial" panose="020B0604020202020204" pitchFamily="34" charset="0"/>
              </a:rPr>
              <a:t>and when the LORD your God gives them over to you, and you defeat them, then you must devote them to complete destruction. You shall make no covenant with them and show no mercy to them. You shall not intermarry with them, giving your daughters to their sons or taking their daughters for your sons, for they would turn away your sons from following me, to serve other gods. Then the anger of the LORD would be kindled against you, and he would destroy you quickly. But thus shall you deal with them: you shall break down their altars and dash in pieces their pillars and chop down their </a:t>
            </a:r>
            <a:r>
              <a:rPr lang="en-US" dirty="0" err="1">
                <a:latin typeface="Arial" panose="020B0604020202020204" pitchFamily="34" charset="0"/>
                <a:cs typeface="Arial" panose="020B0604020202020204" pitchFamily="34" charset="0"/>
              </a:rPr>
              <a:t>Asherim</a:t>
            </a:r>
            <a:r>
              <a:rPr lang="en-US" dirty="0">
                <a:latin typeface="Arial" panose="020B0604020202020204" pitchFamily="34" charset="0"/>
                <a:cs typeface="Arial" panose="020B0604020202020204" pitchFamily="34" charset="0"/>
              </a:rPr>
              <a:t> and burn their carved images with fire.  "For you are a people holy to the LORD your God. (Deuteronomy 7:2 – 6a)</a:t>
            </a:r>
          </a:p>
          <a:p>
            <a:pPr marL="0" indent="0">
              <a:buNone/>
            </a:pPr>
            <a:endParaRPr lang="en-US" dirty="0">
              <a:latin typeface="Arial" panose="020B0604020202020204" pitchFamily="34" charset="0"/>
              <a:cs typeface="Arial" panose="020B0604020202020204" pitchFamily="34" charset="0"/>
            </a:endParaRPr>
          </a:p>
          <a:p>
            <a:pPr lvl="2"/>
            <a:endParaRPr lang="en-US" sz="2400" dirty="0">
              <a:latin typeface="Arial" panose="020B0604020202020204" pitchFamily="34" charset="0"/>
              <a:cs typeface="Arial" panose="020B0604020202020204" pitchFamily="34" charset="0"/>
            </a:endParaRPr>
          </a:p>
          <a:p>
            <a:pPr marL="914400" lvl="2" indent="0">
              <a:buNone/>
            </a:pPr>
            <a:endParaRPr lang="en-US" sz="2400" dirty="0">
              <a:latin typeface="Arial" panose="020B0604020202020204" pitchFamily="34" charset="0"/>
              <a:cs typeface="Arial" panose="020B0604020202020204" pitchFamily="34" charset="0"/>
            </a:endParaRPr>
          </a:p>
          <a:p>
            <a:pPr marL="914400" lvl="2" indent="0">
              <a:buNone/>
            </a:pPr>
            <a:endParaRPr lang="en-US" sz="2400" dirty="0">
              <a:latin typeface="Arial" panose="020B0604020202020204" pitchFamily="34" charset="0"/>
              <a:cs typeface="Arial" panose="020B0604020202020204" pitchFamily="34" charset="0"/>
            </a:endParaRPr>
          </a:p>
          <a:p>
            <a:pPr marL="914400" lvl="2" indent="0">
              <a:buNone/>
            </a:pPr>
            <a:endParaRPr lang="en-US" sz="2400" dirty="0">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722611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77281" y="0"/>
            <a:ext cx="11784563" cy="656493"/>
          </a:xfrm>
          <a:solidFill>
            <a:srgbClr val="FFFFCC"/>
          </a:solidFill>
        </p:spPr>
        <p:txBody>
          <a:bodyPr>
            <a:noAutofit/>
          </a:bodyPr>
          <a:lstStyle/>
          <a:p>
            <a:br>
              <a:rPr lang="en-US" sz="2800" b="1" dirty="0">
                <a:cs typeface="Arial" panose="020B0604020202020204" pitchFamily="34" charset="0"/>
              </a:rPr>
            </a:br>
            <a:r>
              <a:rPr lang="en-US" sz="2800" b="1" dirty="0">
                <a:latin typeface="Arial" panose="020B0604020202020204" pitchFamily="34" charset="0"/>
                <a:cs typeface="Arial" panose="020B0604020202020204" pitchFamily="34" charset="0"/>
              </a:rPr>
              <a:t> Protestant Reformation </a:t>
            </a:r>
            <a:r>
              <a:rPr lang="en-US" sz="2800" b="1" dirty="0">
                <a:solidFill>
                  <a:srgbClr val="002060"/>
                </a:solidFill>
                <a:latin typeface="Arial" panose="020B0604020202020204" pitchFamily="34" charset="0"/>
                <a:cs typeface="Arial" panose="020B0604020202020204" pitchFamily="34" charset="0"/>
              </a:rPr>
              <a:t>Soteriology</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177282" y="719556"/>
            <a:ext cx="11784563" cy="5995876"/>
          </a:xfrm>
          <a:solidFill>
            <a:srgbClr val="FFFFCC"/>
          </a:solidFill>
        </p:spPr>
        <p:txBody>
          <a:bodyPr numCol="1">
            <a:noAutofit/>
          </a:bodyPr>
          <a:lstStyle/>
          <a:p>
            <a:pPr marL="0" indent="0">
              <a:buNone/>
            </a:pPr>
            <a:r>
              <a:rPr lang="en-US" dirty="0">
                <a:latin typeface="Arial" panose="020B0604020202020204" pitchFamily="34" charset="0"/>
                <a:cs typeface="Arial" panose="020B0604020202020204" pitchFamily="34" charset="0"/>
              </a:rPr>
              <a:t>Therefore, be very strong to keep and to do all that is written in the Book of the Law of Moses, turning aside from it neither to the right hand nor to the left, that you may not mix with these nations remaining among you or make mention of the names of their gods or swear by them or serve them or bow down to them, (Joshua 23:6 – 7)</a:t>
            </a:r>
          </a:p>
          <a:p>
            <a:r>
              <a:rPr lang="en-US" dirty="0">
                <a:latin typeface="Arial" panose="020B0604020202020204" pitchFamily="34" charset="0"/>
                <a:cs typeface="Arial" panose="020B0604020202020204" pitchFamily="34" charset="0"/>
              </a:rPr>
              <a:t>But Joshua said to the people, "You are not able to serve the LORD, for he is a holy God. He is a jealous God; he will not forgive your transgressions or your sins. </a:t>
            </a:r>
            <a:r>
              <a:rPr lang="en-US" dirty="0"/>
              <a:t>If you forsake the LORD and serve foreign gods, then he will turn and do you harm and consume you, after having done you good.</a:t>
            </a:r>
            <a:r>
              <a:rPr lang="en-US" dirty="0">
                <a:latin typeface="Arial" panose="020B0604020202020204" pitchFamily="34" charset="0"/>
                <a:cs typeface="Arial" panose="020B0604020202020204" pitchFamily="34" charset="0"/>
              </a:rPr>
              <a:t>…He said, "Then put away the foreign gods that are among you, and incline your heart to the LORD, the God of Israel." And the people said to Joshua, "The LORD our God we will serve, and his voice we will obey." (Joshua 24:19-20, 23-24)</a:t>
            </a:r>
          </a:p>
          <a:p>
            <a:pPr marL="914400" lvl="2" indent="0">
              <a:buNone/>
            </a:pPr>
            <a:endParaRPr lang="en-US" sz="2400" dirty="0">
              <a:latin typeface="Arial" panose="020B0604020202020204" pitchFamily="34" charset="0"/>
              <a:cs typeface="Arial" panose="020B0604020202020204" pitchFamily="34" charset="0"/>
            </a:endParaRPr>
          </a:p>
          <a:p>
            <a:pPr lvl="2"/>
            <a:endParaRPr lang="en-US" sz="2400" dirty="0">
              <a:latin typeface="Arial" panose="020B0604020202020204" pitchFamily="34" charset="0"/>
              <a:cs typeface="Arial" panose="020B0604020202020204" pitchFamily="34" charset="0"/>
            </a:endParaRPr>
          </a:p>
          <a:p>
            <a:pPr marL="914400" lvl="2" indent="0">
              <a:buNone/>
            </a:pPr>
            <a:endParaRPr lang="en-US" sz="2400" dirty="0">
              <a:latin typeface="Arial" panose="020B0604020202020204" pitchFamily="34" charset="0"/>
              <a:cs typeface="Arial" panose="020B0604020202020204" pitchFamily="34" charset="0"/>
            </a:endParaRPr>
          </a:p>
          <a:p>
            <a:pPr marL="914400" lvl="2" indent="0">
              <a:buNone/>
            </a:pPr>
            <a:endParaRPr lang="en-US" sz="2400" dirty="0">
              <a:latin typeface="Arial" panose="020B0604020202020204" pitchFamily="34" charset="0"/>
              <a:cs typeface="Arial" panose="020B0604020202020204" pitchFamily="34" charset="0"/>
            </a:endParaRPr>
          </a:p>
          <a:p>
            <a:pPr marL="914400" lvl="2" indent="0">
              <a:buNone/>
            </a:pPr>
            <a:endParaRPr lang="en-US" sz="2400" dirty="0">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3627262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544</Words>
  <Application>Microsoft Office PowerPoint</Application>
  <PresentationFormat>Widescreen</PresentationFormat>
  <Paragraphs>95</Paragraphs>
  <Slides>10</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Discipleship:  An  Introduction to  Systematic Theology and  Apologetics</vt:lpstr>
      <vt:lpstr>The Big Picture</vt:lpstr>
      <vt:lpstr>            Systematic Theology Syllabus</vt:lpstr>
      <vt:lpstr>Redemptive History/Doctrines of Redemption Syllabus</vt:lpstr>
      <vt:lpstr> Key Protestant Reformation Doctrines  </vt:lpstr>
      <vt:lpstr>  Protestant Reformation Soteriology* </vt:lpstr>
      <vt:lpstr>  Protestant Reformation Soteriology </vt:lpstr>
      <vt:lpstr>  Protestant Reformation Soteriology </vt:lpstr>
      <vt:lpstr>  Protestant Reformation Soteriology </vt:lpstr>
      <vt:lpstr>  Protestant Reformation Soteriology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Discipleship:  An  Introduction to  Systematic Theology and  Apologetics</dc:title>
  <dc:creator>Owner</dc:creator>
  <cp:lastModifiedBy>Owner</cp:lastModifiedBy>
  <cp:revision>2</cp:revision>
  <dcterms:created xsi:type="dcterms:W3CDTF">2018-08-26T19:07:44Z</dcterms:created>
  <dcterms:modified xsi:type="dcterms:W3CDTF">2018-08-26T19:09:36Z</dcterms:modified>
</cp:coreProperties>
</file>