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892" r:id="rId2"/>
    <p:sldId id="899" r:id="rId3"/>
    <p:sldId id="911" r:id="rId4"/>
    <p:sldId id="912" r:id="rId5"/>
    <p:sldId id="914" r:id="rId6"/>
    <p:sldId id="915" r:id="rId7"/>
    <p:sldId id="909" r:id="rId8"/>
    <p:sldId id="505" r:id="rId9"/>
    <p:sldId id="876" r:id="rId10"/>
    <p:sldId id="877" r:id="rId11"/>
    <p:sldId id="506" r:id="rId12"/>
    <p:sldId id="507" r:id="rId13"/>
    <p:sldId id="878" r:id="rId14"/>
    <p:sldId id="508" r:id="rId15"/>
    <p:sldId id="879" r:id="rId16"/>
    <p:sldId id="509" r:id="rId17"/>
    <p:sldId id="880" r:id="rId18"/>
    <p:sldId id="510" r:id="rId19"/>
    <p:sldId id="881" r:id="rId20"/>
    <p:sldId id="511" r:id="rId21"/>
    <p:sldId id="51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C823FC-EF13-4E9A-9B7C-35DE960722AF}" type="datetimeFigureOut">
              <a:rPr lang="en-US" smtClean="0"/>
              <a:t>3/24/2019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2C825-0A04-4B8F-841A-64AF6DA16653}" type="slidenum">
              <a:rPr lang="en-US" smtClean="0"/>
              <a:t>‹#›</a:t>
            </a:fld>
            <a:endParaRPr lang="en-US"/>
          </a:p>
        </p:txBody>
      </p:sp>
    </p:spTree>
    <p:extLst>
      <p:ext uri="{BB962C8B-B14F-4D97-AF65-F5344CB8AC3E}">
        <p14:creationId xmlns:p14="http://schemas.microsoft.com/office/powerpoint/2010/main" val="484080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1310142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4832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606469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172701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266971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023870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413458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54E89-3BF3-40D1-A8AB-EB0B43D0FA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32AFF6-7B3F-4E49-BC39-A673DB5DC6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5CB929-B724-41B7-A573-D5C66D1774BD}"/>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5" name="Footer Placeholder 4">
            <a:extLst>
              <a:ext uri="{FF2B5EF4-FFF2-40B4-BE49-F238E27FC236}">
                <a16:creationId xmlns:a16="http://schemas.microsoft.com/office/drawing/2014/main" id="{8884183D-3FF1-477E-8BD0-4AF8EBE32F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01FA96-7EA8-4B6A-A0E2-D572CEE979A6}"/>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3644889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EEB58-DEA0-4B30-8839-EDE3EC7AAE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21ABE5-07FF-43F7-A89E-69C052BB32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01FE0-7478-4E1F-A13F-6B6968785EAC}"/>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5" name="Footer Placeholder 4">
            <a:extLst>
              <a:ext uri="{FF2B5EF4-FFF2-40B4-BE49-F238E27FC236}">
                <a16:creationId xmlns:a16="http://schemas.microsoft.com/office/drawing/2014/main" id="{C30918BB-90E3-4F71-84EB-D47F3B2C37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DF5E2-E2C4-4BA8-A227-3381387F356E}"/>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1982088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B265FA-1E54-4AE3-A117-2234F6CE4C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0F1A8E-F710-4653-ADF6-8C44D665C8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9D7229-0C27-4D63-AA42-1311DA7EFB00}"/>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5" name="Footer Placeholder 4">
            <a:extLst>
              <a:ext uri="{FF2B5EF4-FFF2-40B4-BE49-F238E27FC236}">
                <a16:creationId xmlns:a16="http://schemas.microsoft.com/office/drawing/2014/main" id="{20D0ACA4-8150-4F2F-9BEF-CF2D4B9CD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F51C56-11D1-4898-BACC-57367550A02D}"/>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212180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882C-94DA-4B6B-9A34-D5A142314F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F02C4C-2E37-4B08-9996-5F1ED4DF44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9C9F82-CEBE-4951-97F7-BC826462EDA2}"/>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5" name="Footer Placeholder 4">
            <a:extLst>
              <a:ext uri="{FF2B5EF4-FFF2-40B4-BE49-F238E27FC236}">
                <a16:creationId xmlns:a16="http://schemas.microsoft.com/office/drawing/2014/main" id="{69895E3D-00B2-49AF-B92F-B2105E7EBD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4B3F3F-DDAD-4FEB-A4BC-FFF2B1B4DA84}"/>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51503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B0CD-2F4A-4AC5-9C4A-1C05ECA0CE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F5BC1B-9E23-4E07-937A-577FBEFE00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DD08DE-194B-425B-B4A2-067F0328578D}"/>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5" name="Footer Placeholder 4">
            <a:extLst>
              <a:ext uri="{FF2B5EF4-FFF2-40B4-BE49-F238E27FC236}">
                <a16:creationId xmlns:a16="http://schemas.microsoft.com/office/drawing/2014/main" id="{EA1F3939-DEAA-4EF4-BC11-840542D42E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C17FF-941D-40CE-90B5-E96C0235F0DB}"/>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852332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9A424-3363-433F-B512-0639198E9C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7CAD7D-1000-4312-870B-FEEF07B1A4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CBC634-6CCF-452F-B3E6-3B4DE2804B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500C5B-E136-451A-B943-51F0888AF23F}"/>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6" name="Footer Placeholder 5">
            <a:extLst>
              <a:ext uri="{FF2B5EF4-FFF2-40B4-BE49-F238E27FC236}">
                <a16:creationId xmlns:a16="http://schemas.microsoft.com/office/drawing/2014/main" id="{1BF85F31-6AEB-4C14-9CC6-4053B16BD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23AFD5-4C3D-417F-A326-463FD717CFF8}"/>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223042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042FF-5429-4E2F-9097-CD5A3C6807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E52578-9DF2-4E70-9EE9-A6514F803D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3FB2F3-E562-4B6B-BC84-E616F754B2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2C2A9D-5883-4FA3-8FB8-D7A74D38A8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657E21-868B-4055-B018-C259A7E040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B81095-093A-460A-B98D-78B986871B0C}"/>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8" name="Footer Placeholder 7">
            <a:extLst>
              <a:ext uri="{FF2B5EF4-FFF2-40B4-BE49-F238E27FC236}">
                <a16:creationId xmlns:a16="http://schemas.microsoft.com/office/drawing/2014/main" id="{00EE2EAA-711F-46C8-BD70-37DAFA6A49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2157E2-99E3-4230-85B6-E7BEC11680C9}"/>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295408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4108-5C50-43FD-9616-282ED949E2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EDF0C4-6169-4EB3-ABD5-2E9A5F54E5E5}"/>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4" name="Footer Placeholder 3">
            <a:extLst>
              <a:ext uri="{FF2B5EF4-FFF2-40B4-BE49-F238E27FC236}">
                <a16:creationId xmlns:a16="http://schemas.microsoft.com/office/drawing/2014/main" id="{528595B6-44E0-46D1-B81B-A13F9F1943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0B199B-DA5B-4893-84FE-7B6B878C6147}"/>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198772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2420C-6E11-465E-A0C4-CA0E908E0B25}"/>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3" name="Footer Placeholder 2">
            <a:extLst>
              <a:ext uri="{FF2B5EF4-FFF2-40B4-BE49-F238E27FC236}">
                <a16:creationId xmlns:a16="http://schemas.microsoft.com/office/drawing/2014/main" id="{48A12B42-D360-48C9-BDE2-1728DEA605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442030-F8F3-4B66-83B0-97CE1E5DE5FD}"/>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1343866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3568E-8C1C-4270-8331-D12F7E5BC5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278516-17D7-433E-85C3-733889C765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1EB8B8-85DB-466E-9D5C-1826713CE2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A269AE-585C-4BA4-AFBA-1E2902B8E0C1}"/>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6" name="Footer Placeholder 5">
            <a:extLst>
              <a:ext uri="{FF2B5EF4-FFF2-40B4-BE49-F238E27FC236}">
                <a16:creationId xmlns:a16="http://schemas.microsoft.com/office/drawing/2014/main" id="{A07C7A3B-A50D-4CC6-A1A7-1A801EBF97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ED0BB8-9FF9-4534-A571-B8A455409FB0}"/>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3165174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BB90-BA3D-4450-A576-8DB5153DFA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ACA14-0B5A-44F5-9670-26006292BA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B636CB-4DAF-4F11-A299-0917A1690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558F0-9895-4856-86A4-74896D7100B6}"/>
              </a:ext>
            </a:extLst>
          </p:cNvPr>
          <p:cNvSpPr>
            <a:spLocks noGrp="1"/>
          </p:cNvSpPr>
          <p:nvPr>
            <p:ph type="dt" sz="half" idx="10"/>
          </p:nvPr>
        </p:nvSpPr>
        <p:spPr/>
        <p:txBody>
          <a:bodyPr/>
          <a:lstStyle/>
          <a:p>
            <a:fld id="{05B7CDFA-BD40-40D7-8FD8-ACA2A1503798}" type="datetimeFigureOut">
              <a:rPr lang="en-US" smtClean="0"/>
              <a:t>3/24/2019</a:t>
            </a:fld>
            <a:endParaRPr lang="en-US"/>
          </a:p>
        </p:txBody>
      </p:sp>
      <p:sp>
        <p:nvSpPr>
          <p:cNvPr id="6" name="Footer Placeholder 5">
            <a:extLst>
              <a:ext uri="{FF2B5EF4-FFF2-40B4-BE49-F238E27FC236}">
                <a16:creationId xmlns:a16="http://schemas.microsoft.com/office/drawing/2014/main" id="{6277E96E-E598-4CD4-B213-E91767E7F7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0A1F06-6F3C-4670-816E-E8182C9ACBB6}"/>
              </a:ext>
            </a:extLst>
          </p:cNvPr>
          <p:cNvSpPr>
            <a:spLocks noGrp="1"/>
          </p:cNvSpPr>
          <p:nvPr>
            <p:ph type="sldNum" sz="quarter" idx="12"/>
          </p:nvPr>
        </p:nvSpPr>
        <p:spPr/>
        <p:txBody>
          <a:bodyPr/>
          <a:lstStyle/>
          <a:p>
            <a:fld id="{6FDA4617-9870-42CF-AB71-CFF7188D035C}" type="slidenum">
              <a:rPr lang="en-US" smtClean="0"/>
              <a:t>‹#›</a:t>
            </a:fld>
            <a:endParaRPr lang="en-US"/>
          </a:p>
        </p:txBody>
      </p:sp>
    </p:spTree>
    <p:extLst>
      <p:ext uri="{BB962C8B-B14F-4D97-AF65-F5344CB8AC3E}">
        <p14:creationId xmlns:p14="http://schemas.microsoft.com/office/powerpoint/2010/main" val="3395175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B40C1-ACB9-48E1-B699-B03FC87A46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D27407-609F-442C-B4C2-C243CAC0C0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93AA0-7C97-48FD-A0B0-FC563C1009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7CDFA-BD40-40D7-8FD8-ACA2A1503798}" type="datetimeFigureOut">
              <a:rPr lang="en-US" smtClean="0"/>
              <a:t>3/24/2019</a:t>
            </a:fld>
            <a:endParaRPr lang="en-US"/>
          </a:p>
        </p:txBody>
      </p:sp>
      <p:sp>
        <p:nvSpPr>
          <p:cNvPr id="5" name="Footer Placeholder 4">
            <a:extLst>
              <a:ext uri="{FF2B5EF4-FFF2-40B4-BE49-F238E27FC236}">
                <a16:creationId xmlns:a16="http://schemas.microsoft.com/office/drawing/2014/main" id="{65DC780F-D7BB-447C-9C40-39AEA9CC33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2B12A5-F033-4AA3-B1EE-FCDBA17F28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A4617-9870-42CF-AB71-CFF7188D035C}" type="slidenum">
              <a:rPr lang="en-US" smtClean="0"/>
              <a:t>‹#›</a:t>
            </a:fld>
            <a:endParaRPr lang="en-US"/>
          </a:p>
        </p:txBody>
      </p:sp>
    </p:spTree>
    <p:extLst>
      <p:ext uri="{BB962C8B-B14F-4D97-AF65-F5344CB8AC3E}">
        <p14:creationId xmlns:p14="http://schemas.microsoft.com/office/powerpoint/2010/main" val="15703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March 24, 2019</a:t>
            </a:r>
          </a:p>
        </p:txBody>
      </p:sp>
    </p:spTree>
    <p:extLst>
      <p:ext uri="{BB962C8B-B14F-4D97-AF65-F5344CB8AC3E}">
        <p14:creationId xmlns:p14="http://schemas.microsoft.com/office/powerpoint/2010/main" val="3625280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Virgin Birth</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r>
              <a:rPr lang="en-US" dirty="0">
                <a:solidFill>
                  <a:srgbClr val="0070C0"/>
                </a:solidFill>
                <a:latin typeface="Arial" panose="020B0604020202020204" pitchFamily="34" charset="0"/>
                <a:cs typeface="Arial" panose="020B0604020202020204" pitchFamily="34" charset="0"/>
              </a:rPr>
              <a:t>The virgin birth helps us understand how Jesus can be fully man and fully God: human mother and God (Holy Spirit) for his Father</a:t>
            </a:r>
            <a:endParaRPr lang="en-US" dirty="0">
              <a:latin typeface="Arial" panose="020B0604020202020204" pitchFamily="34" charset="0"/>
              <a:cs typeface="Arial" panose="020B0604020202020204" pitchFamily="34" charset="0"/>
            </a:endParaRPr>
          </a:p>
          <a:p>
            <a:pPr fontAlgn="ctr">
              <a:lnSpc>
                <a:spcPct val="150000"/>
              </a:lnSpc>
            </a:pPr>
            <a:r>
              <a:rPr lang="en-US" dirty="0">
                <a:solidFill>
                  <a:srgbClr val="0070C0"/>
                </a:solidFill>
                <a:latin typeface="Arial" panose="020B0604020202020204" pitchFamily="34" charset="0"/>
                <a:cs typeface="Arial" panose="020B0604020202020204" pitchFamily="34" charset="0"/>
              </a:rPr>
              <a:t>The virgin birth makes it possible for Jesus to be truly human but without sin namely </a:t>
            </a:r>
            <a:r>
              <a:rPr lang="en-US" b="1" i="1" dirty="0">
                <a:solidFill>
                  <a:srgbClr val="0070C0"/>
                </a:solidFill>
                <a:latin typeface="Arial" panose="020B0604020202020204" pitchFamily="34" charset="0"/>
                <a:cs typeface="Arial" panose="020B0604020202020204" pitchFamily="34" charset="0"/>
              </a:rPr>
              <a:t>holy</a:t>
            </a:r>
            <a:r>
              <a:rPr lang="en-US" dirty="0">
                <a:solidFill>
                  <a:srgbClr val="0070C0"/>
                </a:solidFill>
                <a:latin typeface="Arial" panose="020B0604020202020204" pitchFamily="34" charset="0"/>
                <a:cs typeface="Arial" panose="020B0604020202020204" pitchFamily="34" charset="0"/>
              </a:rPr>
              <a:t> (Luke 1:35)</a:t>
            </a:r>
          </a:p>
          <a:p>
            <a:pPr marL="971550" lvl="1" indent="-514350" fontAlgn="ctr">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This was the method God used so that Jesus was not fully descended from Adam.</a:t>
            </a:r>
          </a:p>
        </p:txBody>
      </p:sp>
    </p:spTree>
    <p:extLst>
      <p:ext uri="{BB962C8B-B14F-4D97-AF65-F5344CB8AC3E}">
        <p14:creationId xmlns:p14="http://schemas.microsoft.com/office/powerpoint/2010/main" val="234245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Virgin Birth</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marL="971550" lvl="1" indent="-514350" fontAlgn="ctr">
              <a:lnSpc>
                <a:spcPct val="150000"/>
              </a:lnSpc>
              <a:buFont typeface="+mj-lt"/>
              <a:buAutoNum type="arabicPeriod" startAt="2"/>
            </a:pPr>
            <a:r>
              <a:rPr lang="en-US" sz="2800" dirty="0">
                <a:solidFill>
                  <a:srgbClr val="0070C0"/>
                </a:solidFill>
                <a:latin typeface="Arial" panose="020B0604020202020204" pitchFamily="34" charset="0"/>
                <a:cs typeface="Arial" panose="020B0604020202020204" pitchFamily="34" charset="0"/>
              </a:rPr>
              <a:t>Jesus did not inherit original sin from Mary because some how the transmission of original sin from Mary to Jesus was prevented by the Holy Spirit. </a:t>
            </a:r>
            <a:r>
              <a:rPr lang="en-US" sz="2800" dirty="0">
                <a:latin typeface="Arial" panose="020B0604020202020204" pitchFamily="34" charset="0"/>
                <a:cs typeface="Arial" panose="020B0604020202020204" pitchFamily="34" charset="0"/>
              </a:rPr>
              <a:t>"The Holy Spirit will come upon you, and the </a:t>
            </a:r>
            <a:r>
              <a:rPr lang="en-US" sz="2800" dirty="0">
                <a:solidFill>
                  <a:srgbClr val="FF0000"/>
                </a:solidFill>
                <a:latin typeface="Arial" panose="020B0604020202020204" pitchFamily="34" charset="0"/>
                <a:cs typeface="Arial" panose="020B0604020202020204" pitchFamily="34" charset="0"/>
              </a:rPr>
              <a:t>power of the Most High will overshadow you</a:t>
            </a:r>
            <a:r>
              <a:rPr lang="en-US" sz="2800" dirty="0">
                <a:latin typeface="Arial" panose="020B0604020202020204" pitchFamily="34" charset="0"/>
                <a:cs typeface="Arial" panose="020B0604020202020204" pitchFamily="34" charset="0"/>
              </a:rPr>
              <a:t>; therefore the child to be born will be called </a:t>
            </a:r>
            <a:r>
              <a:rPr lang="en-US" sz="2800" dirty="0">
                <a:solidFill>
                  <a:srgbClr val="FF0000"/>
                </a:solidFill>
                <a:latin typeface="Arial" panose="020B0604020202020204" pitchFamily="34" charset="0"/>
                <a:cs typeface="Arial" panose="020B0604020202020204" pitchFamily="34" charset="0"/>
              </a:rPr>
              <a:t>holy</a:t>
            </a:r>
            <a:r>
              <a:rPr lang="en-US" sz="2800" dirty="0">
                <a:latin typeface="Arial" panose="020B0604020202020204" pitchFamily="34" charset="0"/>
                <a:cs typeface="Arial" panose="020B0604020202020204" pitchFamily="34" charset="0"/>
              </a:rPr>
              <a:t>. (Luke 1:35)</a:t>
            </a:r>
          </a:p>
        </p:txBody>
      </p:sp>
    </p:spTree>
    <p:extLst>
      <p:ext uri="{BB962C8B-B14F-4D97-AF65-F5344CB8AC3E}">
        <p14:creationId xmlns:p14="http://schemas.microsoft.com/office/powerpoint/2010/main" val="402673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Virgin Birth</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sz="2800" dirty="0">
                <a:solidFill>
                  <a:srgbClr val="0070C0"/>
                </a:solidFill>
                <a:latin typeface="Arial" panose="020B0604020202020204" pitchFamily="34" charset="0"/>
                <a:cs typeface="Arial" panose="020B0604020202020204" pitchFamily="34" charset="0"/>
              </a:rPr>
              <a:t>Roman Catholicism teaches that Mary did not have a sin nature. Their doctrine of the </a:t>
            </a:r>
            <a:r>
              <a:rPr lang="en-US" sz="2800" i="1" dirty="0">
                <a:solidFill>
                  <a:srgbClr val="0070C0"/>
                </a:solidFill>
                <a:latin typeface="Arial" panose="020B0604020202020204" pitchFamily="34" charset="0"/>
                <a:cs typeface="Arial" panose="020B0604020202020204" pitchFamily="34" charset="0"/>
              </a:rPr>
              <a:t>Immaculate Conception </a:t>
            </a:r>
            <a:r>
              <a:rPr lang="en-US" sz="2800" dirty="0">
                <a:solidFill>
                  <a:srgbClr val="0070C0"/>
                </a:solidFill>
                <a:latin typeface="Arial" panose="020B0604020202020204" pitchFamily="34" charset="0"/>
                <a:cs typeface="Arial" panose="020B0604020202020204" pitchFamily="34" charset="0"/>
              </a:rPr>
              <a:t>was declared by Pope Pius IX on December 8, 1854 and states, “The Most Holy Virgin Mary was, in the first moment of her conception…in view of the merits of Christ…preserved free from all stain of original sin. </a:t>
            </a:r>
          </a:p>
          <a:p>
            <a:pPr fontAlgn="ctr">
              <a:lnSpc>
                <a:spcPct val="150000"/>
              </a:lnSpc>
            </a:pPr>
            <a:r>
              <a:rPr lang="en-US" dirty="0">
                <a:solidFill>
                  <a:srgbClr val="0070C0"/>
                </a:solidFill>
              </a:rPr>
              <a:t> </a:t>
            </a:r>
            <a:r>
              <a:rPr lang="en-US" dirty="0">
                <a:solidFill>
                  <a:srgbClr val="0070C0"/>
                </a:solidFill>
                <a:latin typeface="Arial" panose="020B0604020202020204" pitchFamily="34" charset="0"/>
                <a:cs typeface="Arial" panose="020B0604020202020204" pitchFamily="34" charset="0"/>
              </a:rPr>
              <a:t>According to Ludwig Ott in his book </a:t>
            </a:r>
            <a:r>
              <a:rPr lang="en-US" i="1" dirty="0">
                <a:solidFill>
                  <a:srgbClr val="0070C0"/>
                </a:solidFill>
                <a:latin typeface="Arial" panose="020B0604020202020204" pitchFamily="34" charset="0"/>
                <a:cs typeface="Arial" panose="020B0604020202020204" pitchFamily="34" charset="0"/>
              </a:rPr>
              <a:t>Fundamentals of Catholic Dogma, </a:t>
            </a:r>
            <a:r>
              <a:rPr lang="en-US" dirty="0">
                <a:solidFill>
                  <a:srgbClr val="0070C0"/>
                </a:solidFill>
                <a:latin typeface="Arial" panose="020B0604020202020204" pitchFamily="34" charset="0"/>
                <a:cs typeface="Arial" panose="020B0604020202020204" pitchFamily="34" charset="0"/>
              </a:rPr>
              <a:t>“in consequence of a special Privilege of Grace from God, Mary was free from every personal sin during her whole life,” page 203 </a:t>
            </a:r>
          </a:p>
          <a:p>
            <a:pPr fontAlgn="ctr"/>
            <a:endParaRPr lang="en-US" dirty="0"/>
          </a:p>
        </p:txBody>
      </p:sp>
    </p:spTree>
    <p:extLst>
      <p:ext uri="{BB962C8B-B14F-4D97-AF65-F5344CB8AC3E}">
        <p14:creationId xmlns:p14="http://schemas.microsoft.com/office/powerpoint/2010/main" val="3469590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Virgin Birth</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dirty="0">
                <a:solidFill>
                  <a:srgbClr val="0070C0"/>
                </a:solidFill>
                <a:latin typeface="Arial" panose="020B0604020202020204" pitchFamily="34" charset="0"/>
                <a:cs typeface="Arial" panose="020B0604020202020204" pitchFamily="34" charset="0"/>
              </a:rPr>
              <a:t>Ott admits the </a:t>
            </a:r>
            <a:r>
              <a:rPr lang="en-US" i="1" dirty="0">
                <a:solidFill>
                  <a:srgbClr val="0070C0"/>
                </a:solidFill>
                <a:latin typeface="Arial" panose="020B0604020202020204" pitchFamily="34" charset="0"/>
                <a:cs typeface="Arial" panose="020B0604020202020204" pitchFamily="34" charset="0"/>
              </a:rPr>
              <a:t>Immaculate Conception </a:t>
            </a:r>
            <a:r>
              <a:rPr lang="en-US" dirty="0">
                <a:solidFill>
                  <a:srgbClr val="0070C0"/>
                </a:solidFill>
                <a:latin typeface="Arial" panose="020B0604020202020204" pitchFamily="34" charset="0"/>
                <a:cs typeface="Arial" panose="020B0604020202020204" pitchFamily="34" charset="0"/>
              </a:rPr>
              <a:t>is not explicitly revealed in Scripture, though he thinks it is implicit in Luke 1:28. (Of course decrees of Pope’s have the authority of Scripture.) </a:t>
            </a:r>
          </a:p>
          <a:p>
            <a:pPr fontAlgn="ctr"/>
            <a:endParaRPr lang="en-US" sz="2800" dirty="0">
              <a:solidFill>
                <a:srgbClr val="0070C0"/>
              </a:solidFill>
              <a:latin typeface="Arial" panose="020B0604020202020204" pitchFamily="34" charset="0"/>
              <a:cs typeface="Arial" panose="020B0604020202020204" pitchFamily="34" charset="0"/>
            </a:endParaRPr>
          </a:p>
          <a:p>
            <a:pPr fontAlgn="ctr">
              <a:lnSpc>
                <a:spcPct val="150000"/>
              </a:lnSpc>
            </a:pPr>
            <a:r>
              <a:rPr lang="en-US" sz="2800" dirty="0">
                <a:solidFill>
                  <a:srgbClr val="0070C0"/>
                </a:solidFill>
                <a:latin typeface="Arial" panose="020B0604020202020204" pitchFamily="34" charset="0"/>
                <a:cs typeface="Arial" panose="020B0604020202020204" pitchFamily="34" charset="0"/>
              </a:rPr>
              <a:t>Mary is honored in the NT </a:t>
            </a:r>
            <a:r>
              <a:rPr lang="en-US" dirty="0"/>
              <a:t>And he came to her and said, "Greetings, O </a:t>
            </a:r>
            <a:r>
              <a:rPr lang="en-US" b="1" i="1" dirty="0"/>
              <a:t>favored one </a:t>
            </a:r>
            <a:r>
              <a:rPr lang="en-US" dirty="0"/>
              <a:t>(</a:t>
            </a:r>
            <a:r>
              <a:rPr lang="en-US" i="1" dirty="0" err="1">
                <a:solidFill>
                  <a:srgbClr val="FF0000"/>
                </a:solidFill>
              </a:rPr>
              <a:t>charitoō</a:t>
            </a:r>
            <a:r>
              <a:rPr lang="en-US" i="1" dirty="0">
                <a:solidFill>
                  <a:srgbClr val="FF0000"/>
                </a:solidFill>
              </a:rPr>
              <a:t> </a:t>
            </a:r>
            <a:r>
              <a:rPr lang="en-US" i="1" dirty="0"/>
              <a:t>in Greek</a:t>
            </a:r>
            <a:r>
              <a:rPr lang="en-US" dirty="0"/>
              <a:t>), the Lord is with you!" (Luke 1:28)</a:t>
            </a:r>
            <a:r>
              <a:rPr lang="en-US" dirty="0">
                <a:solidFill>
                  <a:srgbClr val="0070C0"/>
                </a:solidFill>
                <a:latin typeface="Arial" panose="020B0604020202020204" pitchFamily="34" charset="0"/>
                <a:cs typeface="Arial" panose="020B0604020202020204" pitchFamily="34" charset="0"/>
              </a:rPr>
              <a:t> but </a:t>
            </a:r>
            <a:r>
              <a:rPr lang="en-US" i="1" dirty="0" err="1">
                <a:solidFill>
                  <a:srgbClr val="0070C0"/>
                </a:solidFill>
              </a:rPr>
              <a:t>charitoō</a:t>
            </a:r>
            <a:r>
              <a:rPr lang="en-US" i="1" dirty="0">
                <a:solidFill>
                  <a:srgbClr val="0070C0"/>
                </a:solidFill>
              </a:rPr>
              <a:t> </a:t>
            </a:r>
            <a:r>
              <a:rPr lang="en-US" dirty="0">
                <a:solidFill>
                  <a:srgbClr val="0070C0"/>
                </a:solidFill>
              </a:rPr>
              <a:t>is used in Ephesians 1:6 to refer to all of the elect. </a:t>
            </a:r>
            <a:r>
              <a:rPr lang="en-US" dirty="0"/>
              <a:t>to the praise of his glorious grace, with which he has </a:t>
            </a:r>
            <a:r>
              <a:rPr lang="en-US" b="1" i="1" dirty="0"/>
              <a:t>blessed us </a:t>
            </a:r>
            <a:r>
              <a:rPr lang="en-US" dirty="0"/>
              <a:t>(</a:t>
            </a:r>
            <a:r>
              <a:rPr lang="en-US" i="1" dirty="0" err="1">
                <a:solidFill>
                  <a:srgbClr val="FF0000"/>
                </a:solidFill>
              </a:rPr>
              <a:t>charitoō</a:t>
            </a:r>
            <a:r>
              <a:rPr lang="en-US" dirty="0"/>
              <a:t>)</a:t>
            </a:r>
            <a:r>
              <a:rPr lang="en-US" i="1" dirty="0">
                <a:solidFill>
                  <a:srgbClr val="FF0000"/>
                </a:solidFill>
              </a:rPr>
              <a:t> </a:t>
            </a:r>
            <a:r>
              <a:rPr lang="en-US" dirty="0"/>
              <a:t>in the Beloved. </a:t>
            </a:r>
          </a:p>
        </p:txBody>
      </p:sp>
    </p:spTree>
    <p:extLst>
      <p:ext uri="{BB962C8B-B14F-4D97-AF65-F5344CB8AC3E}">
        <p14:creationId xmlns:p14="http://schemas.microsoft.com/office/powerpoint/2010/main" val="160209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sz="2800" dirty="0">
                <a:solidFill>
                  <a:srgbClr val="0070C0"/>
                </a:solidFill>
                <a:latin typeface="Arial" panose="020B0604020202020204" pitchFamily="34" charset="0"/>
                <a:cs typeface="Arial" panose="020B0604020202020204" pitchFamily="34" charset="0"/>
              </a:rPr>
              <a:t>Jesus had a body like ours before his resurrection.</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He was born. </a:t>
            </a:r>
            <a:r>
              <a:rPr lang="en-US" sz="2800" dirty="0">
                <a:latin typeface="Arial" panose="020B0604020202020204" pitchFamily="34" charset="0"/>
                <a:cs typeface="Arial" panose="020B0604020202020204" pitchFamily="34" charset="0"/>
              </a:rPr>
              <a:t>And she gave </a:t>
            </a:r>
            <a:r>
              <a:rPr lang="en-US" sz="2800" dirty="0">
                <a:solidFill>
                  <a:srgbClr val="FF0000"/>
                </a:solidFill>
                <a:latin typeface="Arial" panose="020B0604020202020204" pitchFamily="34" charset="0"/>
                <a:cs typeface="Arial" panose="020B0604020202020204" pitchFamily="34" charset="0"/>
              </a:rPr>
              <a:t>birth</a:t>
            </a:r>
            <a:r>
              <a:rPr lang="en-US" sz="2800" dirty="0">
                <a:latin typeface="Arial" panose="020B0604020202020204" pitchFamily="34" charset="0"/>
                <a:cs typeface="Arial" panose="020B0604020202020204" pitchFamily="34" charset="0"/>
              </a:rPr>
              <a:t> to her </a:t>
            </a:r>
            <a:r>
              <a:rPr lang="en-US" sz="2800" dirty="0">
                <a:solidFill>
                  <a:srgbClr val="FF0000"/>
                </a:solidFill>
                <a:latin typeface="Arial" panose="020B0604020202020204" pitchFamily="34" charset="0"/>
                <a:cs typeface="Arial" panose="020B0604020202020204" pitchFamily="34" charset="0"/>
              </a:rPr>
              <a:t>firstborn son </a:t>
            </a:r>
            <a:r>
              <a:rPr lang="en-US" sz="2800" dirty="0">
                <a:latin typeface="Arial" panose="020B0604020202020204" pitchFamily="34" charset="0"/>
                <a:cs typeface="Arial" panose="020B0604020202020204" pitchFamily="34" charset="0"/>
              </a:rPr>
              <a:t>and wrapped him in swaddling cloths and laid him in a manger, (Luke 2:7)</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He grew to be an adult. </a:t>
            </a:r>
            <a:r>
              <a:rPr lang="en-US" sz="2800" dirty="0">
                <a:latin typeface="Arial" panose="020B0604020202020204" pitchFamily="34" charset="0"/>
                <a:cs typeface="Arial" panose="020B0604020202020204" pitchFamily="34" charset="0"/>
              </a:rPr>
              <a:t>And the child grew and became strong, filled with wisdom. And the favor of God was upon him. (Luke 2:40)</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He got tired. </a:t>
            </a:r>
            <a:r>
              <a:rPr lang="en-US" sz="2800" dirty="0">
                <a:latin typeface="Arial" panose="020B0604020202020204" pitchFamily="34" charset="0"/>
                <a:cs typeface="Arial" panose="020B0604020202020204" pitchFamily="34" charset="0"/>
              </a:rPr>
              <a:t>Jesus, wearied as he was from his journey (John 4:6)</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He got thirsty. </a:t>
            </a:r>
            <a:r>
              <a:rPr lang="en-US" sz="2800" dirty="0">
                <a:latin typeface="Arial" panose="020B0604020202020204" pitchFamily="34" charset="0"/>
                <a:cs typeface="Arial" panose="020B0604020202020204" pitchFamily="34" charset="0"/>
              </a:rPr>
              <a:t>"I thirst." (John 19:28)</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He got hungry. </a:t>
            </a:r>
            <a:r>
              <a:rPr lang="en-US" sz="2800" dirty="0">
                <a:latin typeface="Arial" panose="020B0604020202020204" pitchFamily="34" charset="0"/>
                <a:cs typeface="Arial" panose="020B0604020202020204" pitchFamily="34" charset="0"/>
              </a:rPr>
              <a:t>he was hungry (Matthew 4:2)</a:t>
            </a:r>
          </a:p>
        </p:txBody>
      </p:sp>
    </p:spTree>
    <p:extLst>
      <p:ext uri="{BB962C8B-B14F-4D97-AF65-F5344CB8AC3E}">
        <p14:creationId xmlns:p14="http://schemas.microsoft.com/office/powerpoint/2010/main" val="2562010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r>
              <a:rPr lang="en-US" dirty="0">
                <a:solidFill>
                  <a:srgbClr val="0070C0"/>
                </a:solidFill>
                <a:latin typeface="Arial" panose="020B0604020202020204" pitchFamily="34" charset="0"/>
                <a:cs typeface="Arial" panose="020B0604020202020204" pitchFamily="34" charset="0"/>
              </a:rPr>
              <a:t>He died. </a:t>
            </a:r>
            <a:r>
              <a:rPr lang="en-US" dirty="0">
                <a:latin typeface="Arial" panose="020B0604020202020204" pitchFamily="34" charset="0"/>
                <a:cs typeface="Arial" panose="020B0604020202020204" pitchFamily="34" charset="0"/>
              </a:rPr>
              <a:t>he breathed his last. (Luke 23:46)</a:t>
            </a:r>
          </a:p>
          <a:p>
            <a:pPr fontAlgn="ctr">
              <a:lnSpc>
                <a:spcPct val="150000"/>
              </a:lnSpc>
            </a:pPr>
            <a:r>
              <a:rPr lang="en-US" dirty="0">
                <a:solidFill>
                  <a:srgbClr val="0070C0"/>
                </a:solidFill>
                <a:latin typeface="Arial" panose="020B0604020202020204" pitchFamily="34" charset="0"/>
                <a:cs typeface="Arial" panose="020B0604020202020204" pitchFamily="34" charset="0"/>
              </a:rPr>
              <a:t>When Jesus ascended into heaven there was continuity between his resurrected human body on earth and his continuing existence in that body in heaven. </a:t>
            </a:r>
            <a:r>
              <a:rPr lang="en-US" dirty="0">
                <a:latin typeface="Arial" panose="020B0604020202020204" pitchFamily="34" charset="0"/>
                <a:cs typeface="Arial" panose="020B0604020202020204" pitchFamily="34" charset="0"/>
              </a:rPr>
              <a:t>I came from the Father and have come into the world, and now I am </a:t>
            </a:r>
            <a:r>
              <a:rPr lang="en-US" dirty="0">
                <a:solidFill>
                  <a:srgbClr val="FF0000"/>
                </a:solidFill>
                <a:latin typeface="Arial" panose="020B0604020202020204" pitchFamily="34" charset="0"/>
                <a:cs typeface="Arial" panose="020B0604020202020204" pitchFamily="34" charset="0"/>
              </a:rPr>
              <a:t>leaving the world and going to the Father</a:t>
            </a:r>
            <a:r>
              <a:rPr lang="en-US" dirty="0">
                <a:latin typeface="Arial" panose="020B0604020202020204" pitchFamily="34" charset="0"/>
                <a:cs typeface="Arial" panose="020B0604020202020204" pitchFamily="34" charset="0"/>
              </a:rPr>
              <a:t>." (John 16:28)</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0035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dirty="0">
                <a:solidFill>
                  <a:srgbClr val="0070C0"/>
                </a:solidFill>
                <a:latin typeface="Arial" panose="020B0604020202020204" pitchFamily="34" charset="0"/>
                <a:cs typeface="Arial" panose="020B0604020202020204" pitchFamily="34" charset="0"/>
              </a:rPr>
              <a:t>Jesus had a human mind. </a:t>
            </a:r>
            <a:r>
              <a:rPr lang="en-US" dirty="0">
                <a:latin typeface="Arial" panose="020B0604020202020204" pitchFamily="34" charset="0"/>
                <a:cs typeface="Arial" panose="020B0604020202020204" pitchFamily="34" charset="0"/>
              </a:rPr>
              <a:t> And Jesus </a:t>
            </a:r>
            <a:r>
              <a:rPr lang="en-US" dirty="0">
                <a:solidFill>
                  <a:srgbClr val="FF0000"/>
                </a:solidFill>
                <a:latin typeface="Arial" panose="020B0604020202020204" pitchFamily="34" charset="0"/>
                <a:cs typeface="Arial" panose="020B0604020202020204" pitchFamily="34" charset="0"/>
              </a:rPr>
              <a:t>increased in wisdom </a:t>
            </a:r>
            <a:r>
              <a:rPr lang="en-US" dirty="0">
                <a:latin typeface="Arial" panose="020B0604020202020204" pitchFamily="34" charset="0"/>
                <a:cs typeface="Arial" panose="020B0604020202020204" pitchFamily="34" charset="0"/>
              </a:rPr>
              <a:t>and in stature and in favor with God and man. (Luke 2:52)</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We might think that as a boy of 12 his wisdom came from the divine nature. </a:t>
            </a:r>
            <a:r>
              <a:rPr lang="en-US" sz="2800" dirty="0">
                <a:latin typeface="Arial" panose="020B0604020202020204" pitchFamily="34" charset="0"/>
                <a:cs typeface="Arial" panose="020B0604020202020204" pitchFamily="34" charset="0"/>
              </a:rPr>
              <a:t> And all who heard him were amazed at his understanding and his answers. (Luke 2:47) </a:t>
            </a:r>
            <a:r>
              <a:rPr lang="en-US" sz="2800" dirty="0">
                <a:solidFill>
                  <a:srgbClr val="0070C0"/>
                </a:solidFill>
                <a:latin typeface="Arial" panose="020B0604020202020204" pitchFamily="34" charset="0"/>
                <a:cs typeface="Arial" panose="020B0604020202020204" pitchFamily="34" charset="0"/>
              </a:rPr>
              <a:t>But his increase in wisdom is in parallel with his physical growth. Divine wisdom would not increase.</a:t>
            </a:r>
          </a:p>
          <a:p>
            <a:pPr lvl="1" fontAlgn="ctr"/>
            <a:endParaRPr lang="en-US" sz="2800" dirty="0">
              <a:solidFill>
                <a:srgbClr val="0070C0"/>
              </a:solidFill>
              <a:latin typeface="Arial" panose="020B0604020202020204" pitchFamily="34" charset="0"/>
              <a:cs typeface="Arial" panose="020B0604020202020204" pitchFamily="34" charset="0"/>
            </a:endParaRP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0286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lnSpcReduction="10000"/>
          </a:bodyPr>
          <a:lstStyle/>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The Holy Spirit at work in the sinless Jesus is how he grew in knowledge and wisdom. </a:t>
            </a:r>
            <a:r>
              <a:rPr lang="en-US" sz="2800" dirty="0">
                <a:latin typeface="Arial" panose="020B0604020202020204" pitchFamily="34" charset="0"/>
                <a:cs typeface="Arial" panose="020B0604020202020204" pitchFamily="34" charset="0"/>
              </a:rPr>
              <a:t>There shall come forth a shoot from the stump of Jesse, and a branch from his roots shall bear fruit. And the </a:t>
            </a:r>
            <a:r>
              <a:rPr lang="en-US" sz="2800" dirty="0">
                <a:solidFill>
                  <a:srgbClr val="FF0000"/>
                </a:solidFill>
                <a:latin typeface="Arial" panose="020B0604020202020204" pitchFamily="34" charset="0"/>
                <a:cs typeface="Arial" panose="020B0604020202020204" pitchFamily="34" charset="0"/>
              </a:rPr>
              <a:t>Spirit of the LORD </a:t>
            </a:r>
            <a:r>
              <a:rPr lang="en-US" sz="2800" dirty="0">
                <a:latin typeface="Arial" panose="020B0604020202020204" pitchFamily="34" charset="0"/>
                <a:cs typeface="Arial" panose="020B0604020202020204" pitchFamily="34" charset="0"/>
              </a:rPr>
              <a:t>shall rest upon him, the Spirit of </a:t>
            </a:r>
            <a:r>
              <a:rPr lang="en-US" sz="2800" dirty="0">
                <a:solidFill>
                  <a:srgbClr val="FF0000"/>
                </a:solidFill>
                <a:latin typeface="Arial" panose="020B0604020202020204" pitchFamily="34" charset="0"/>
                <a:cs typeface="Arial" panose="020B0604020202020204" pitchFamily="34" charset="0"/>
              </a:rPr>
              <a:t>wisdom</a:t>
            </a:r>
            <a:r>
              <a:rPr lang="en-US" sz="2800" dirty="0">
                <a:latin typeface="Arial" panose="020B0604020202020204" pitchFamily="34" charset="0"/>
                <a:cs typeface="Arial" panose="020B0604020202020204" pitchFamily="34" charset="0"/>
              </a:rPr>
              <a:t> and </a:t>
            </a:r>
            <a:r>
              <a:rPr lang="en-US" sz="2800" dirty="0">
                <a:solidFill>
                  <a:srgbClr val="FF0000"/>
                </a:solidFill>
                <a:latin typeface="Arial" panose="020B0604020202020204" pitchFamily="34" charset="0"/>
                <a:cs typeface="Arial" panose="020B0604020202020204" pitchFamily="34" charset="0"/>
              </a:rPr>
              <a:t>understanding</a:t>
            </a:r>
            <a:r>
              <a:rPr lang="en-US" sz="2800" dirty="0">
                <a:latin typeface="Arial" panose="020B0604020202020204" pitchFamily="34" charset="0"/>
                <a:cs typeface="Arial" panose="020B0604020202020204" pitchFamily="34" charset="0"/>
              </a:rPr>
              <a:t>, the Spirit of </a:t>
            </a:r>
            <a:r>
              <a:rPr lang="en-US" sz="2800" dirty="0">
                <a:solidFill>
                  <a:srgbClr val="FF0000"/>
                </a:solidFill>
                <a:latin typeface="Arial" panose="020B0604020202020204" pitchFamily="34" charset="0"/>
                <a:cs typeface="Arial" panose="020B0604020202020204" pitchFamily="34" charset="0"/>
              </a:rPr>
              <a:t>counsel</a:t>
            </a:r>
            <a:r>
              <a:rPr lang="en-US" sz="2800" dirty="0">
                <a:latin typeface="Arial" panose="020B0604020202020204" pitchFamily="34" charset="0"/>
                <a:cs typeface="Arial" panose="020B0604020202020204" pitchFamily="34" charset="0"/>
              </a:rPr>
              <a:t> and </a:t>
            </a:r>
            <a:r>
              <a:rPr lang="en-US" sz="2800" dirty="0">
                <a:solidFill>
                  <a:srgbClr val="FF0000"/>
                </a:solidFill>
                <a:latin typeface="Arial" panose="020B0604020202020204" pitchFamily="34" charset="0"/>
                <a:cs typeface="Arial" panose="020B0604020202020204" pitchFamily="34" charset="0"/>
              </a:rPr>
              <a:t>might</a:t>
            </a:r>
            <a:r>
              <a:rPr lang="en-US" sz="2800" dirty="0">
                <a:latin typeface="Arial" panose="020B0604020202020204" pitchFamily="34" charset="0"/>
                <a:cs typeface="Arial" panose="020B0604020202020204" pitchFamily="34" charset="0"/>
              </a:rPr>
              <a:t>, the Spirit of </a:t>
            </a:r>
            <a:r>
              <a:rPr lang="en-US" sz="2800" dirty="0">
                <a:solidFill>
                  <a:srgbClr val="FF0000"/>
                </a:solidFill>
                <a:latin typeface="Arial" panose="020B0604020202020204" pitchFamily="34" charset="0"/>
                <a:cs typeface="Arial" panose="020B0604020202020204" pitchFamily="34" charset="0"/>
              </a:rPr>
              <a:t>knowledge</a:t>
            </a:r>
            <a:r>
              <a:rPr lang="en-US" sz="2800" dirty="0">
                <a:latin typeface="Arial" panose="020B0604020202020204" pitchFamily="34" charset="0"/>
                <a:cs typeface="Arial" panose="020B0604020202020204" pitchFamily="34" charset="0"/>
              </a:rPr>
              <a:t> and the fear of the LORD. (Isaiah 11:1-2)</a:t>
            </a:r>
          </a:p>
          <a:p>
            <a:pPr lvl="1" fontAlgn="ctr">
              <a:lnSpc>
                <a:spcPct val="150000"/>
              </a:lnSpc>
            </a:pPr>
            <a:r>
              <a:rPr lang="en-US" sz="2800" dirty="0">
                <a:solidFill>
                  <a:srgbClr val="0070C0"/>
                </a:solidFill>
                <a:latin typeface="Arial" panose="020B0604020202020204" pitchFamily="34" charset="0"/>
                <a:cs typeface="Arial" panose="020B0604020202020204" pitchFamily="34" charset="0"/>
              </a:rPr>
              <a:t>There were things he didn’t know. </a:t>
            </a:r>
            <a:r>
              <a:rPr lang="en-US" sz="2800" dirty="0"/>
              <a:t>"But concerning that day or that hour, no one knows, not even the angels in heaven, nor the Son, but only the Father.  (Mark 13:32)</a:t>
            </a:r>
            <a:endParaRPr lang="en-US" sz="2800" dirty="0">
              <a:solidFill>
                <a:srgbClr val="0070C0"/>
              </a:solidFill>
              <a:latin typeface="Arial" panose="020B0604020202020204" pitchFamily="34" charset="0"/>
              <a:cs typeface="Arial" panose="020B0604020202020204" pitchFamily="34" charset="0"/>
            </a:endParaRP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5808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sz="2800" dirty="0">
                <a:solidFill>
                  <a:srgbClr val="0070C0"/>
                </a:solidFill>
                <a:latin typeface="Arial" panose="020B0604020202020204" pitchFamily="34" charset="0"/>
                <a:cs typeface="Arial" panose="020B0604020202020204" pitchFamily="34" charset="0"/>
              </a:rPr>
              <a:t>Jesus had a human soul. </a:t>
            </a:r>
            <a:r>
              <a:rPr lang="en-US" dirty="0">
                <a:latin typeface="Arial" panose="020B0604020202020204" pitchFamily="34" charset="0"/>
                <a:cs typeface="Arial" panose="020B0604020202020204" pitchFamily="34" charset="0"/>
              </a:rPr>
              <a:t>"</a:t>
            </a:r>
            <a:r>
              <a:rPr lang="en-US" dirty="0">
                <a:solidFill>
                  <a:srgbClr val="FF0000"/>
                </a:solidFill>
                <a:latin typeface="Arial" panose="020B0604020202020204" pitchFamily="34" charset="0"/>
                <a:cs typeface="Arial" panose="020B0604020202020204" pitchFamily="34" charset="0"/>
              </a:rPr>
              <a:t>My soul </a:t>
            </a:r>
            <a:r>
              <a:rPr lang="en-US" dirty="0">
                <a:latin typeface="Arial" panose="020B0604020202020204" pitchFamily="34" charset="0"/>
                <a:cs typeface="Arial" panose="020B0604020202020204" pitchFamily="34" charset="0"/>
              </a:rPr>
              <a:t>is very sorrowful, even to death; remain here, and watch with me.“ (Matthew 26:38)</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"Now is </a:t>
            </a:r>
            <a:r>
              <a:rPr lang="en-US" dirty="0">
                <a:solidFill>
                  <a:srgbClr val="FF0000"/>
                </a:solidFill>
                <a:latin typeface="Arial" panose="020B0604020202020204" pitchFamily="34" charset="0"/>
                <a:cs typeface="Arial" panose="020B0604020202020204" pitchFamily="34" charset="0"/>
              </a:rPr>
              <a:t>my soul </a:t>
            </a:r>
            <a:r>
              <a:rPr lang="en-US" dirty="0">
                <a:latin typeface="Arial" panose="020B0604020202020204" pitchFamily="34" charset="0"/>
                <a:cs typeface="Arial" panose="020B0604020202020204" pitchFamily="34" charset="0"/>
              </a:rPr>
              <a:t>troubled. And what shall I say? 'Father, save me from this hour’? (John 12:27) </a:t>
            </a:r>
          </a:p>
          <a:p>
            <a:pPr fontAlgn="ctr">
              <a:lnSpc>
                <a:spcPct val="150000"/>
              </a:lnSpc>
            </a:pPr>
            <a:r>
              <a:rPr lang="en-US" sz="2800" dirty="0">
                <a:solidFill>
                  <a:srgbClr val="0070C0"/>
                </a:solidFill>
                <a:latin typeface="Arial" panose="020B0604020202020204" pitchFamily="34" charset="0"/>
                <a:cs typeface="Arial" panose="020B0604020202020204" pitchFamily="34" charset="0"/>
              </a:rPr>
              <a:t>Jesus had human emotions. </a:t>
            </a:r>
            <a:r>
              <a:rPr lang="en-US" dirty="0">
                <a:latin typeface="Arial" panose="020B0604020202020204" pitchFamily="34" charset="0"/>
                <a:cs typeface="Arial" panose="020B0604020202020204" pitchFamily="34" charset="0"/>
              </a:rPr>
              <a:t> When Jesus heard this, </a:t>
            </a:r>
            <a:r>
              <a:rPr lang="en-US" dirty="0">
                <a:solidFill>
                  <a:srgbClr val="FF0000"/>
                </a:solidFill>
                <a:latin typeface="Arial" panose="020B0604020202020204" pitchFamily="34" charset="0"/>
                <a:cs typeface="Arial" panose="020B0604020202020204" pitchFamily="34" charset="0"/>
              </a:rPr>
              <a:t>he marveled </a:t>
            </a:r>
            <a:r>
              <a:rPr lang="en-US" dirty="0">
                <a:latin typeface="Arial" panose="020B0604020202020204" pitchFamily="34" charset="0"/>
                <a:cs typeface="Arial" panose="020B0604020202020204" pitchFamily="34" charset="0"/>
              </a:rPr>
              <a:t>and said to those who followed him, "Truly, I tell you, with no one in Israel have I found such faith. (Matthew 8:10);</a:t>
            </a:r>
          </a:p>
          <a:p>
            <a:pPr marL="0" indent="0" fontAlgn="ctr">
              <a:lnSpc>
                <a:spcPct val="150000"/>
              </a:lnSpc>
              <a:buNone/>
            </a:pPr>
            <a:r>
              <a:rPr lang="en-US" dirty="0">
                <a:latin typeface="Arial" panose="020B0604020202020204" pitchFamily="34" charset="0"/>
                <a:cs typeface="Arial" panose="020B0604020202020204" pitchFamily="34" charset="0"/>
              </a:rPr>
              <a:t>  Jesus wept. (John 11:35)</a:t>
            </a:r>
          </a:p>
          <a:p>
            <a:pPr fontAlgn="ctr"/>
            <a:endParaRPr lang="en-US" sz="2800" dirty="0">
              <a:solidFill>
                <a:srgbClr val="0070C0"/>
              </a:solidFill>
              <a:latin typeface="Arial" panose="020B0604020202020204" pitchFamily="34" charset="0"/>
              <a:cs typeface="Arial" panose="020B0604020202020204" pitchFamily="34" charset="0"/>
            </a:endParaRP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1299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a:lnSpc>
                <a:spcPct val="150000"/>
              </a:lnSpc>
            </a:pPr>
            <a:r>
              <a:rPr lang="en-US" sz="2800" dirty="0">
                <a:solidFill>
                  <a:srgbClr val="0070C0"/>
                </a:solidFill>
                <a:latin typeface="Arial" panose="020B0604020202020204" pitchFamily="34" charset="0"/>
                <a:cs typeface="Arial" panose="020B0604020202020204" pitchFamily="34" charset="0"/>
              </a:rPr>
              <a:t>People saw him as a man and not as God. </a:t>
            </a:r>
            <a:r>
              <a:rPr lang="en-US" dirty="0">
                <a:latin typeface="Arial" panose="020B0604020202020204" pitchFamily="34" charset="0"/>
                <a:cs typeface="Arial" panose="020B0604020202020204" pitchFamily="34" charset="0"/>
              </a:rPr>
              <a:t>and coming to his hometown he taught them in their synagogue, so that they were astonished, and said, "</a:t>
            </a:r>
            <a:r>
              <a:rPr lang="en-US" dirty="0">
                <a:solidFill>
                  <a:srgbClr val="FF0000"/>
                </a:solidFill>
                <a:latin typeface="Arial" panose="020B0604020202020204" pitchFamily="34" charset="0"/>
                <a:cs typeface="Arial" panose="020B0604020202020204" pitchFamily="34" charset="0"/>
              </a:rPr>
              <a:t>Where did this man get this wisdom and these mighty works</a:t>
            </a:r>
            <a:r>
              <a:rPr lang="en-US" dirty="0">
                <a:latin typeface="Arial" panose="020B0604020202020204" pitchFamily="34" charset="0"/>
                <a:cs typeface="Arial" panose="020B0604020202020204" pitchFamily="34" charset="0"/>
              </a:rPr>
              <a:t>? Is not this the carpenter's son? Is not his </a:t>
            </a:r>
            <a:r>
              <a:rPr lang="en-US" dirty="0">
                <a:solidFill>
                  <a:srgbClr val="FF0000"/>
                </a:solidFill>
                <a:latin typeface="Arial" panose="020B0604020202020204" pitchFamily="34" charset="0"/>
                <a:cs typeface="Arial" panose="020B0604020202020204" pitchFamily="34" charset="0"/>
              </a:rPr>
              <a:t>mother called Mary</a:t>
            </a:r>
            <a:r>
              <a:rPr lang="en-US" dirty="0">
                <a:latin typeface="Arial" panose="020B0604020202020204" pitchFamily="34" charset="0"/>
                <a:cs typeface="Arial" panose="020B0604020202020204" pitchFamily="34" charset="0"/>
              </a:rPr>
              <a:t>? And are not his </a:t>
            </a:r>
            <a:r>
              <a:rPr lang="en-US" dirty="0">
                <a:solidFill>
                  <a:srgbClr val="FF0000"/>
                </a:solidFill>
                <a:latin typeface="Arial" panose="020B0604020202020204" pitchFamily="34" charset="0"/>
                <a:cs typeface="Arial" panose="020B0604020202020204" pitchFamily="34" charset="0"/>
              </a:rPr>
              <a:t>brothers James and Joseph and Simon and Judas</a:t>
            </a:r>
            <a:r>
              <a:rPr lang="en-US" dirty="0">
                <a:latin typeface="Arial" panose="020B0604020202020204" pitchFamily="34" charset="0"/>
                <a:cs typeface="Arial" panose="020B0604020202020204" pitchFamily="34" charset="0"/>
              </a:rPr>
              <a:t>? And are not all his sisters with us? </a:t>
            </a:r>
            <a:r>
              <a:rPr lang="en-US" dirty="0">
                <a:solidFill>
                  <a:srgbClr val="FF0000"/>
                </a:solidFill>
                <a:latin typeface="Arial" panose="020B0604020202020204" pitchFamily="34" charset="0"/>
                <a:cs typeface="Arial" panose="020B0604020202020204" pitchFamily="34" charset="0"/>
              </a:rPr>
              <a:t>Where then did this man get all these </a:t>
            </a:r>
            <a:r>
              <a:rPr lang="en-US" dirty="0">
                <a:latin typeface="Arial" panose="020B0604020202020204" pitchFamily="34" charset="0"/>
                <a:cs typeface="Arial" panose="020B0604020202020204" pitchFamily="34" charset="0"/>
              </a:rPr>
              <a:t>things?" (Matthew 13:53-56)</a:t>
            </a:r>
          </a:p>
          <a:p>
            <a:pPr fontAlgn="ctr"/>
            <a:endParaRPr lang="en-US" sz="2800" dirty="0">
              <a:solidFill>
                <a:srgbClr val="0070C0"/>
              </a:solidFill>
              <a:latin typeface="Arial" panose="020B0604020202020204" pitchFamily="34" charset="0"/>
              <a:cs typeface="Arial" panose="020B0604020202020204" pitchFamily="34" charset="0"/>
            </a:endParaRP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9365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Council of Chalcedon A.D. 451 </a:t>
            </a:r>
            <a:r>
              <a:rPr lang="en-US" sz="2800" dirty="0">
                <a:latin typeface="Arial" panose="020B0604020202020204" pitchFamily="34" charset="0"/>
                <a:cs typeface="Arial" panose="020B0604020202020204" pitchFamily="34" charset="0"/>
              </a:rPr>
              <a:t>(Review)</a:t>
            </a: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marL="0" indent="0" fontAlgn="ctr">
              <a:buNone/>
            </a:pPr>
            <a:r>
              <a:rPr lang="en-US" dirty="0">
                <a:latin typeface="Arial" panose="020B0604020202020204" pitchFamily="34" charset="0"/>
                <a:cs typeface="Arial" panose="020B0604020202020204" pitchFamily="34" charset="0"/>
              </a:rPr>
              <a:t>The council of Chalcedon taught the church how to talk about the two natures of Christ without falling into errors.</a:t>
            </a:r>
          </a:p>
          <a:p>
            <a:pPr marL="514350" indent="-514350" fontAlgn="ctr">
              <a:buFont typeface="+mj-lt"/>
              <a:buAutoNum type="arabicPeriod"/>
            </a:pPr>
            <a:r>
              <a:rPr lang="en-US" dirty="0">
                <a:solidFill>
                  <a:srgbClr val="0070C0"/>
                </a:solidFill>
                <a:latin typeface="Arial" panose="020B0604020202020204" pitchFamily="34" charset="0"/>
                <a:cs typeface="Arial" panose="020B0604020202020204" pitchFamily="34" charset="0"/>
              </a:rPr>
              <a:t>One nature of Christ is sometimes seen doing things in which the other nature does not share.</a:t>
            </a:r>
          </a:p>
          <a:p>
            <a:pPr marL="514350" indent="-514350" fontAlgn="ctr">
              <a:buFont typeface="+mj-lt"/>
              <a:buAutoNum type="arabicPeriod"/>
            </a:pPr>
            <a:r>
              <a:rPr lang="en-US" dirty="0">
                <a:solidFill>
                  <a:srgbClr val="0070C0"/>
                </a:solidFill>
                <a:latin typeface="Arial" panose="020B0604020202020204" pitchFamily="34" charset="0"/>
                <a:cs typeface="Arial" panose="020B0604020202020204" pitchFamily="34" charset="0"/>
              </a:rPr>
              <a:t>Anything either nature does is done by the person of Christ.</a:t>
            </a:r>
          </a:p>
          <a:p>
            <a:pPr marL="514350" indent="-514350" fontAlgn="ctr">
              <a:buFont typeface="+mj-lt"/>
              <a:buAutoNum type="arabicPeriod"/>
            </a:pPr>
            <a:r>
              <a:rPr lang="en-US" dirty="0">
                <a:solidFill>
                  <a:srgbClr val="0070C0"/>
                </a:solidFill>
                <a:latin typeface="Arial" panose="020B0604020202020204" pitchFamily="34" charset="0"/>
                <a:cs typeface="Arial" panose="020B0604020202020204" pitchFamily="34" charset="0"/>
              </a:rPr>
              <a:t>In the incarnation Christ gave up the glory of divine life but not the possession of divine powers.</a:t>
            </a:r>
          </a:p>
          <a:p>
            <a:pPr marL="514350" indent="-514350" fontAlgn="ctr">
              <a:buFont typeface="+mj-lt"/>
              <a:buAutoNum type="arabicPeriod"/>
            </a:pPr>
            <a:r>
              <a:rPr lang="en-US" dirty="0">
                <a:solidFill>
                  <a:srgbClr val="0070C0"/>
                </a:solidFill>
                <a:latin typeface="Arial" panose="020B0604020202020204" pitchFamily="34" charset="0"/>
                <a:cs typeface="Arial" panose="020B0604020202020204" pitchFamily="34" charset="0"/>
              </a:rPr>
              <a:t>In the incarnation Christ gained human attributes without giving up divine attributes.</a:t>
            </a:r>
          </a:p>
        </p:txBody>
      </p:sp>
    </p:spTree>
    <p:extLst>
      <p:ext uri="{BB962C8B-B14F-4D97-AF65-F5344CB8AC3E}">
        <p14:creationId xmlns:p14="http://schemas.microsoft.com/office/powerpoint/2010/main" val="54035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fontScale="92500"/>
          </a:bodyPr>
          <a:lstStyle/>
          <a:p>
            <a:pPr fontAlgn="ctr">
              <a:lnSpc>
                <a:spcPct val="150000"/>
              </a:lnSpc>
            </a:pPr>
            <a:r>
              <a:rPr lang="en-US" sz="3000" dirty="0">
                <a:solidFill>
                  <a:srgbClr val="0070C0"/>
                </a:solidFill>
                <a:latin typeface="Arial" panose="020B0604020202020204" pitchFamily="34" charset="0"/>
                <a:cs typeface="Arial" panose="020B0604020202020204" pitchFamily="34" charset="0"/>
              </a:rPr>
              <a:t>Since Jesus looked to those who knew him best as a man, were his wisdom and mighty works a manifestation of his divine nature or his human nature empowered by the Holy Spirit? </a:t>
            </a:r>
            <a:r>
              <a:rPr lang="en-US" sz="3000" dirty="0">
                <a:latin typeface="Arial" panose="020B0604020202020204" pitchFamily="34" charset="0"/>
                <a:cs typeface="Arial" panose="020B0604020202020204" pitchFamily="34" charset="0"/>
              </a:rPr>
              <a:t>And when Jesus was baptized, immediately he went up from the water, and behold, the heavens were opened to him, and he saw </a:t>
            </a:r>
            <a:r>
              <a:rPr lang="en-US" sz="3000" dirty="0">
                <a:solidFill>
                  <a:srgbClr val="FF0000"/>
                </a:solidFill>
                <a:latin typeface="Arial" panose="020B0604020202020204" pitchFamily="34" charset="0"/>
                <a:cs typeface="Arial" panose="020B0604020202020204" pitchFamily="34" charset="0"/>
              </a:rPr>
              <a:t>the Spirit of God </a:t>
            </a:r>
            <a:r>
              <a:rPr lang="en-US" sz="3000" dirty="0">
                <a:latin typeface="Arial" panose="020B0604020202020204" pitchFamily="34" charset="0"/>
                <a:cs typeface="Arial" panose="020B0604020202020204" pitchFamily="34" charset="0"/>
              </a:rPr>
              <a:t>descending like a dove and coming to rest on him;  (Matthew 3:16)</a:t>
            </a:r>
          </a:p>
          <a:p>
            <a:pPr lvl="1" fontAlgn="ctr">
              <a:lnSpc>
                <a:spcPct val="150000"/>
              </a:lnSpc>
            </a:pPr>
            <a:r>
              <a:rPr lang="en-US" sz="3000" dirty="0">
                <a:latin typeface="Arial" panose="020B0604020202020204" pitchFamily="34" charset="0"/>
                <a:cs typeface="Arial" panose="020B0604020202020204" pitchFamily="34" charset="0"/>
              </a:rPr>
              <a:t>And Jesus returned in the </a:t>
            </a:r>
            <a:r>
              <a:rPr lang="en-US" sz="3000" dirty="0">
                <a:solidFill>
                  <a:srgbClr val="FF0000"/>
                </a:solidFill>
                <a:latin typeface="Arial" panose="020B0604020202020204" pitchFamily="34" charset="0"/>
                <a:cs typeface="Arial" panose="020B0604020202020204" pitchFamily="34" charset="0"/>
              </a:rPr>
              <a:t>power of the Spirit</a:t>
            </a:r>
            <a:r>
              <a:rPr lang="en-US" sz="3000" dirty="0">
                <a:latin typeface="Arial" panose="020B0604020202020204" pitchFamily="34" charset="0"/>
                <a:cs typeface="Arial" panose="020B0604020202020204" pitchFamily="34" charset="0"/>
              </a:rPr>
              <a:t> to Galilee, and a report about him went out through all the surrounding country. (Luke 4:14)</a:t>
            </a: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959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sz="2800" dirty="0">
                <a:solidFill>
                  <a:srgbClr val="0070C0"/>
                </a:solidFill>
                <a:latin typeface="Arial" panose="020B0604020202020204" pitchFamily="34" charset="0"/>
                <a:cs typeface="Arial" panose="020B0604020202020204" pitchFamily="34" charset="0"/>
              </a:rPr>
              <a:t>Suppose Jesus did his work on earth through his divine nature. How then could he say? </a:t>
            </a:r>
            <a:r>
              <a:rPr lang="en-US" dirty="0">
                <a:latin typeface="Arial" panose="020B0604020202020204" pitchFamily="34" charset="0"/>
                <a:cs typeface="Arial" panose="020B0604020202020204" pitchFamily="34" charset="0"/>
              </a:rPr>
              <a:t>"Truly, truly, I say to you, whoever believes in me will also do the works that I do; and greater works than these will he do, because I am going to the Father. (John 14:12)</a:t>
            </a:r>
            <a:endParaRPr lang="en-US" dirty="0">
              <a:solidFill>
                <a:srgbClr val="0070C0"/>
              </a:solidFill>
              <a:latin typeface="Arial" panose="020B0604020202020204" pitchFamily="34" charset="0"/>
              <a:cs typeface="Arial" panose="020B0604020202020204" pitchFamily="34" charset="0"/>
            </a:endParaRPr>
          </a:p>
          <a:p>
            <a:pPr fontAlgn="ctr">
              <a:lnSpc>
                <a:spcPct val="150000"/>
              </a:lnSpc>
            </a:pPr>
            <a:r>
              <a:rPr lang="en-US" dirty="0">
                <a:solidFill>
                  <a:srgbClr val="0070C0"/>
                </a:solidFill>
                <a:latin typeface="Arial" panose="020B0604020202020204" pitchFamily="34" charset="0"/>
                <a:cs typeface="Arial" panose="020B0604020202020204" pitchFamily="34" charset="0"/>
              </a:rPr>
              <a:t>So to have a truly human nature Jesus needed to be indwelt with the Holy Spirit even though the Second Person of the Trinity also had a divine nature. </a:t>
            </a:r>
          </a:p>
        </p:txBody>
      </p:sp>
    </p:spTree>
    <p:extLst>
      <p:ext uri="{BB962C8B-B14F-4D97-AF65-F5344CB8AC3E}">
        <p14:creationId xmlns:p14="http://schemas.microsoft.com/office/powerpoint/2010/main" val="3855778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Heresy; Heretic; Apostasy; Blasphemy</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fontAlgn="ctr">
              <a:lnSpc>
                <a:spcPct val="150000"/>
              </a:lnSpc>
            </a:pPr>
            <a:r>
              <a:rPr lang="en-US" b="1" dirty="0"/>
              <a:t>Heresy</a:t>
            </a:r>
            <a:r>
              <a:rPr lang="en-US" dirty="0"/>
              <a:t> is any belief or theory that is strongly at variance with established beliefs or customs, in particular the accepted beliefs of a church or religious organization. </a:t>
            </a:r>
          </a:p>
          <a:p>
            <a:pPr fontAlgn="ctr">
              <a:lnSpc>
                <a:spcPct val="150000"/>
              </a:lnSpc>
            </a:pPr>
            <a:r>
              <a:rPr lang="en-US" dirty="0"/>
              <a:t>A </a:t>
            </a:r>
            <a:r>
              <a:rPr lang="en-US" b="1" dirty="0"/>
              <a:t>heretic</a:t>
            </a:r>
            <a:r>
              <a:rPr lang="en-US" dirty="0"/>
              <a:t> is a proponent of such claims or beliefs. </a:t>
            </a:r>
          </a:p>
          <a:p>
            <a:pPr fontAlgn="ctr">
              <a:lnSpc>
                <a:spcPct val="150000"/>
              </a:lnSpc>
            </a:pPr>
            <a:r>
              <a:rPr lang="en-US" dirty="0"/>
              <a:t>Heresy is distinct from both </a:t>
            </a:r>
            <a:r>
              <a:rPr lang="en-US" b="1" dirty="0"/>
              <a:t>apostasy</a:t>
            </a:r>
            <a:r>
              <a:rPr lang="en-US" dirty="0"/>
              <a:t>, which is the explicit renunciation of one's religion, principles or cause, and </a:t>
            </a:r>
            <a:r>
              <a:rPr lang="en-US" b="1" dirty="0"/>
              <a:t>blasphemy</a:t>
            </a:r>
            <a:r>
              <a:rPr lang="en-US" dirty="0"/>
              <a:t>, which is an impious utterance or action concerning God or sacred things.</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301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3405" y="0"/>
            <a:ext cx="1199043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Heresy #1 Jesus was not fully human</a:t>
            </a:r>
          </a:p>
        </p:txBody>
      </p:sp>
      <p:graphicFrame>
        <p:nvGraphicFramePr>
          <p:cNvPr id="4" name="Table 3">
            <a:extLst>
              <a:ext uri="{FF2B5EF4-FFF2-40B4-BE49-F238E27FC236}">
                <a16:creationId xmlns:a16="http://schemas.microsoft.com/office/drawing/2014/main" id="{FCB2BC38-80CC-4913-A3D6-8353FD2F2052}"/>
              </a:ext>
            </a:extLst>
          </p:cNvPr>
          <p:cNvGraphicFramePr>
            <a:graphicFrameLocks noGrp="1"/>
          </p:cNvGraphicFramePr>
          <p:nvPr>
            <p:extLst/>
          </p:nvPr>
        </p:nvGraphicFramePr>
        <p:xfrm>
          <a:off x="93408" y="912412"/>
          <a:ext cx="11990436" cy="5760720"/>
        </p:xfrm>
        <a:graphic>
          <a:graphicData uri="http://schemas.openxmlformats.org/drawingml/2006/table">
            <a:tbl>
              <a:tblPr firstRow="1" bandRow="1">
                <a:tableStyleId>{5940675A-B579-460E-94D1-54222C63F5DA}</a:tableStyleId>
              </a:tblPr>
              <a:tblGrid>
                <a:gridCol w="4301611">
                  <a:extLst>
                    <a:ext uri="{9D8B030D-6E8A-4147-A177-3AD203B41FA5}">
                      <a16:colId xmlns:a16="http://schemas.microsoft.com/office/drawing/2014/main" val="2963148477"/>
                    </a:ext>
                  </a:extLst>
                </a:gridCol>
                <a:gridCol w="3333136">
                  <a:extLst>
                    <a:ext uri="{9D8B030D-6E8A-4147-A177-3AD203B41FA5}">
                      <a16:colId xmlns:a16="http://schemas.microsoft.com/office/drawing/2014/main" val="1097844358"/>
                    </a:ext>
                  </a:extLst>
                </a:gridCol>
                <a:gridCol w="4355689">
                  <a:extLst>
                    <a:ext uri="{9D8B030D-6E8A-4147-A177-3AD203B41FA5}">
                      <a16:colId xmlns:a16="http://schemas.microsoft.com/office/drawing/2014/main" val="2384160361"/>
                    </a:ext>
                  </a:extLst>
                </a:gridCol>
              </a:tblGrid>
              <a:tr h="370840">
                <a:tc>
                  <a:txBody>
                    <a:bodyPr/>
                    <a:lstStyle/>
                    <a:p>
                      <a:r>
                        <a:rPr lang="en-US" sz="2400" b="1" dirty="0"/>
                        <a:t>Name/Founder</a:t>
                      </a:r>
                    </a:p>
                  </a:txBody>
                  <a:tcPr>
                    <a:solidFill>
                      <a:srgbClr val="FFFFCC"/>
                    </a:solidFill>
                  </a:tcPr>
                </a:tc>
                <a:tc>
                  <a:txBody>
                    <a:bodyPr/>
                    <a:lstStyle/>
                    <a:p>
                      <a:r>
                        <a:rPr lang="en-US" sz="2400" b="1" dirty="0"/>
                        <a:t>Heresy</a:t>
                      </a:r>
                    </a:p>
                  </a:txBody>
                  <a:tcPr>
                    <a:solidFill>
                      <a:srgbClr val="FFFFCC"/>
                    </a:solidFill>
                  </a:tcPr>
                </a:tc>
                <a:tc>
                  <a:txBody>
                    <a:bodyPr/>
                    <a:lstStyle/>
                    <a:p>
                      <a:r>
                        <a:rPr lang="en-US" sz="2400" b="1" dirty="0"/>
                        <a:t>Comments</a:t>
                      </a:r>
                    </a:p>
                  </a:txBody>
                  <a:tcPr>
                    <a:solidFill>
                      <a:srgbClr val="FFFFCC"/>
                    </a:solidFill>
                  </a:tcPr>
                </a:tc>
                <a:extLst>
                  <a:ext uri="{0D108BD9-81ED-4DB2-BD59-A6C34878D82A}">
                    <a16:rowId xmlns:a16="http://schemas.microsoft.com/office/drawing/2014/main" val="9952194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u="none" dirty="0">
                          <a:solidFill>
                            <a:srgbClr val="0070C0"/>
                          </a:solidFill>
                          <a:latin typeface="+mn-lt"/>
                          <a:cs typeface="Arial" panose="020B0604020202020204" pitchFamily="34" charset="0"/>
                        </a:rPr>
                        <a:t>Apollinarianism: </a:t>
                      </a:r>
                      <a:r>
                        <a:rPr lang="en-US" sz="2400" dirty="0">
                          <a:latin typeface="+mn-lt"/>
                          <a:cs typeface="Arial" panose="020B0604020202020204" pitchFamily="34" charset="0"/>
                        </a:rPr>
                        <a:t>Apollinaris (310 – 390); </a:t>
                      </a:r>
                      <a:r>
                        <a:rPr lang="en-US" sz="2400" dirty="0">
                          <a:latin typeface="+mn-lt"/>
                        </a:rPr>
                        <a:t>bishop of Laodicea in Syria and an opponent of the Arians</a:t>
                      </a:r>
                      <a:endParaRPr lang="en-US" sz="2400" u="none" dirty="0">
                        <a:latin typeface="+mn-lt"/>
                      </a:endParaRPr>
                    </a:p>
                  </a:txBody>
                  <a:tcPr>
                    <a:solidFill>
                      <a:srgbClr val="FFFFCC"/>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solidFill>
                            <a:schemeClr val="tx1"/>
                          </a:solidFill>
                          <a:latin typeface="+mn-lt"/>
                          <a:cs typeface="Arial" panose="020B0604020202020204" pitchFamily="34" charset="0"/>
                        </a:rPr>
                        <a:t>The person of Christ had a </a:t>
                      </a:r>
                      <a:r>
                        <a:rPr lang="en-US" sz="2400" b="0" dirty="0">
                          <a:solidFill>
                            <a:schemeClr val="tx1"/>
                          </a:solidFill>
                          <a:latin typeface="+mn-lt"/>
                          <a:cs typeface="Arial" panose="020B0604020202020204" pitchFamily="34" charset="0"/>
                        </a:rPr>
                        <a:t>human body</a:t>
                      </a:r>
                      <a:r>
                        <a:rPr lang="en-US" sz="2400" b="1" dirty="0">
                          <a:solidFill>
                            <a:schemeClr val="tx1"/>
                          </a:solidFill>
                          <a:latin typeface="+mn-lt"/>
                          <a:cs typeface="Arial" panose="020B0604020202020204" pitchFamily="34" charset="0"/>
                        </a:rPr>
                        <a:t> </a:t>
                      </a:r>
                      <a:r>
                        <a:rPr lang="en-US" sz="2400" dirty="0">
                          <a:solidFill>
                            <a:schemeClr val="tx1"/>
                          </a:solidFill>
                          <a:latin typeface="+mn-lt"/>
                          <a:cs typeface="Arial" panose="020B0604020202020204" pitchFamily="34" charset="0"/>
                        </a:rPr>
                        <a:t>but not a human mind or spirit.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solidFill>
                            <a:schemeClr val="tx1"/>
                          </a:solidFill>
                          <a:latin typeface="+mn-lt"/>
                          <a:cs typeface="Arial" panose="020B0604020202020204" pitchFamily="34" charset="0"/>
                        </a:rPr>
                        <a:t> Christ’s mind and spirit were from the divine nature of the Son of God.</a:t>
                      </a:r>
                    </a:p>
                  </a:txBody>
                  <a:tcPr>
                    <a:solidFill>
                      <a:srgbClr val="FFFFCC"/>
                    </a:solidFill>
                  </a:tcPr>
                </a:tc>
                <a:tc>
                  <a:txBody>
                    <a:bodyPr/>
                    <a:lstStyle/>
                    <a:p>
                      <a:pPr marL="342900" indent="-342900">
                        <a:buFont typeface="Arial" panose="020B0604020202020204" pitchFamily="34" charset="0"/>
                        <a:buChar char="•"/>
                      </a:pPr>
                      <a:r>
                        <a:rPr lang="en-US" sz="2400" dirty="0">
                          <a:latin typeface="+mn-lt"/>
                          <a:cs typeface="Arial" panose="020B0604020202020204" pitchFamily="34" charset="0"/>
                        </a:rPr>
                        <a:t>declared a heresy in 381 at the  Council of Constantinople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cs typeface="Arial" panose="020B0604020202020204" pitchFamily="34" charset="0"/>
                        </a:rPr>
                        <a:t>Many modern Christians are unwittingly </a:t>
                      </a:r>
                      <a:r>
                        <a:rPr lang="en-US" sz="2400">
                          <a:cs typeface="Arial" panose="020B0604020202020204" pitchFamily="34" charset="0"/>
                        </a:rPr>
                        <a:t>like Apollinarians </a:t>
                      </a:r>
                      <a:r>
                        <a:rPr lang="en-US" sz="2400" dirty="0">
                          <a:cs typeface="Arial" panose="020B0604020202020204" pitchFamily="34" charset="0"/>
                        </a:rPr>
                        <a:t>thinking that Jesus lived in a human body but mainly acted from his divine nature.</a:t>
                      </a:r>
                    </a:p>
                  </a:txBody>
                  <a:tcPr>
                    <a:solidFill>
                      <a:srgbClr val="FFFFCC"/>
                    </a:solidFill>
                  </a:tcPr>
                </a:tc>
                <a:extLst>
                  <a:ext uri="{0D108BD9-81ED-4DB2-BD59-A6C34878D82A}">
                    <a16:rowId xmlns:a16="http://schemas.microsoft.com/office/drawing/2014/main" val="36741261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70C0"/>
                          </a:solidFill>
                          <a:latin typeface="+mn-lt"/>
                        </a:rPr>
                        <a:t>Docetism: </a:t>
                      </a:r>
                      <a:r>
                        <a:rPr lang="en-US" sz="2400" dirty="0">
                          <a:latin typeface="+mn-lt"/>
                        </a:rPr>
                        <a:t>derived from a Greek word meaning "to seem;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mn-lt"/>
                        </a:rPr>
                        <a:t>arose over meaning, of " And the Word became flesh and dwelt among us." (John 1:14)</a:t>
                      </a:r>
                      <a:endParaRPr lang="en-US" sz="2400" baseline="30000" dirty="0">
                        <a:latin typeface="+mn-lt"/>
                      </a:endParaRPr>
                    </a:p>
                  </a:txBody>
                  <a:tcPr>
                    <a:solidFill>
                      <a:srgbClr val="FFFFCC"/>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mn-lt"/>
                        </a:rPr>
                        <a:t>Jesus, only seemed to be human, and his human form was an illusion.</a:t>
                      </a:r>
                    </a:p>
                    <a:p>
                      <a:endParaRPr lang="en-US" sz="2400" dirty="0">
                        <a:latin typeface="+mn-lt"/>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mn-lt"/>
                        </a:rPr>
                        <a:t>Declared a heresy by the Council of Nicaea in 325</a:t>
                      </a:r>
                    </a:p>
                  </a:txBody>
                  <a:tcPr>
                    <a:solidFill>
                      <a:srgbClr val="FFFFCC"/>
                    </a:solidFill>
                  </a:tcPr>
                </a:tc>
                <a:extLst>
                  <a:ext uri="{0D108BD9-81ED-4DB2-BD59-A6C34878D82A}">
                    <a16:rowId xmlns:a16="http://schemas.microsoft.com/office/drawing/2014/main" val="4157772902"/>
                  </a:ext>
                </a:extLst>
              </a:tr>
            </a:tbl>
          </a:graphicData>
        </a:graphic>
      </p:graphicFrame>
    </p:spTree>
    <p:extLst>
      <p:ext uri="{BB962C8B-B14F-4D97-AF65-F5344CB8AC3E}">
        <p14:creationId xmlns:p14="http://schemas.microsoft.com/office/powerpoint/2010/main" val="195047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3405" y="0"/>
            <a:ext cx="1199043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Heresy #2 Jesus was not fully God</a:t>
            </a:r>
          </a:p>
        </p:txBody>
      </p:sp>
      <p:graphicFrame>
        <p:nvGraphicFramePr>
          <p:cNvPr id="4" name="Table 3">
            <a:extLst>
              <a:ext uri="{FF2B5EF4-FFF2-40B4-BE49-F238E27FC236}">
                <a16:creationId xmlns:a16="http://schemas.microsoft.com/office/drawing/2014/main" id="{FCB2BC38-80CC-4913-A3D6-8353FD2F2052}"/>
              </a:ext>
            </a:extLst>
          </p:cNvPr>
          <p:cNvGraphicFramePr>
            <a:graphicFrameLocks noGrp="1"/>
          </p:cNvGraphicFramePr>
          <p:nvPr>
            <p:extLst/>
          </p:nvPr>
        </p:nvGraphicFramePr>
        <p:xfrm>
          <a:off x="93408" y="912412"/>
          <a:ext cx="11990436" cy="5394960"/>
        </p:xfrm>
        <a:graphic>
          <a:graphicData uri="http://schemas.openxmlformats.org/drawingml/2006/table">
            <a:tbl>
              <a:tblPr firstRow="1" bandRow="1">
                <a:tableStyleId>{5940675A-B579-460E-94D1-54222C63F5DA}</a:tableStyleId>
              </a:tblPr>
              <a:tblGrid>
                <a:gridCol w="3741173">
                  <a:extLst>
                    <a:ext uri="{9D8B030D-6E8A-4147-A177-3AD203B41FA5}">
                      <a16:colId xmlns:a16="http://schemas.microsoft.com/office/drawing/2014/main" val="2963148477"/>
                    </a:ext>
                  </a:extLst>
                </a:gridCol>
                <a:gridCol w="4454013">
                  <a:extLst>
                    <a:ext uri="{9D8B030D-6E8A-4147-A177-3AD203B41FA5}">
                      <a16:colId xmlns:a16="http://schemas.microsoft.com/office/drawing/2014/main" val="1097844358"/>
                    </a:ext>
                  </a:extLst>
                </a:gridCol>
                <a:gridCol w="3795250">
                  <a:extLst>
                    <a:ext uri="{9D8B030D-6E8A-4147-A177-3AD203B41FA5}">
                      <a16:colId xmlns:a16="http://schemas.microsoft.com/office/drawing/2014/main" val="2384160361"/>
                    </a:ext>
                  </a:extLst>
                </a:gridCol>
              </a:tblGrid>
              <a:tr h="370840">
                <a:tc>
                  <a:txBody>
                    <a:bodyPr/>
                    <a:lstStyle/>
                    <a:p>
                      <a:r>
                        <a:rPr lang="en-US" sz="2400" b="1" dirty="0"/>
                        <a:t>Name/Founder</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Heresy</a:t>
                      </a:r>
                    </a:p>
                  </a:txBody>
                  <a:tcPr>
                    <a:solidFill>
                      <a:srgbClr val="FFFFCC"/>
                    </a:solidFill>
                  </a:tcPr>
                </a:tc>
                <a:tc>
                  <a:txBody>
                    <a:bodyPr/>
                    <a:lstStyle/>
                    <a:p>
                      <a:r>
                        <a:rPr lang="en-US" sz="2400" b="1" dirty="0"/>
                        <a:t>Comments</a:t>
                      </a:r>
                    </a:p>
                  </a:txBody>
                  <a:tcPr>
                    <a:solidFill>
                      <a:srgbClr val="FFFFCC"/>
                    </a:solidFill>
                  </a:tcPr>
                </a:tc>
                <a:extLst>
                  <a:ext uri="{0D108BD9-81ED-4DB2-BD59-A6C34878D82A}">
                    <a16:rowId xmlns:a16="http://schemas.microsoft.com/office/drawing/2014/main" val="995219448"/>
                  </a:ext>
                </a:extLst>
              </a:tr>
              <a:tr h="370840">
                <a:tc>
                  <a:txBody>
                    <a:bodyPr/>
                    <a:lstStyle/>
                    <a:p>
                      <a:r>
                        <a:rPr lang="en-US" sz="2400" b="1" u="none" dirty="0">
                          <a:solidFill>
                            <a:srgbClr val="0070C0"/>
                          </a:solidFill>
                          <a:latin typeface="+mn-lt"/>
                          <a:cs typeface="Arial" panose="020B0604020202020204" pitchFamily="34" charset="0"/>
                        </a:rPr>
                        <a:t>Ebionism: </a:t>
                      </a:r>
                      <a:r>
                        <a:rPr lang="en-US" sz="2400" dirty="0">
                          <a:latin typeface="+mn-lt"/>
                        </a:rPr>
                        <a:t>arose in the second century from the Judaizers and taught the necessity of keeping the Jewish law</a:t>
                      </a:r>
                    </a:p>
                    <a:p>
                      <a:pPr marL="285750" indent="-285750">
                        <a:buFont typeface="Arial" panose="020B0604020202020204" pitchFamily="34" charset="0"/>
                        <a:buChar char="•"/>
                      </a:pPr>
                      <a:r>
                        <a:rPr lang="en-US" sz="2400" b="0" i="0" kern="1200" dirty="0">
                          <a:solidFill>
                            <a:schemeClr val="tx1"/>
                          </a:solidFill>
                          <a:effectLst/>
                          <a:latin typeface="+mn-lt"/>
                          <a:ea typeface="+mn-ea"/>
                          <a:cs typeface="+mn-cs"/>
                        </a:rPr>
                        <a:t>Derived from a Hebrew word meaning "the poor" or "poor ones"</a:t>
                      </a:r>
                      <a:endParaRPr lang="en-US" sz="2400" b="1" u="none" dirty="0">
                        <a:latin typeface="+mn-lt"/>
                      </a:endParaRPr>
                    </a:p>
                  </a:txBody>
                  <a:tcPr>
                    <a:solidFill>
                      <a:srgbClr val="FFFFCC"/>
                    </a:solidFill>
                  </a:tcPr>
                </a:tc>
                <a:tc>
                  <a:txBody>
                    <a:bodyPr/>
                    <a:lstStyle/>
                    <a:p>
                      <a:pPr marL="342900" indent="-342900">
                        <a:buFont typeface="Arial" panose="020B0604020202020204" pitchFamily="34" charset="0"/>
                        <a:buChar char="•"/>
                      </a:pPr>
                      <a:r>
                        <a:rPr lang="en-US" sz="2400" dirty="0">
                          <a:latin typeface="+mn-lt"/>
                        </a:rPr>
                        <a:t>Jesus was the Son of God only by virtue of His being “adopted” by God; </a:t>
                      </a:r>
                    </a:p>
                    <a:p>
                      <a:pPr marL="342900" indent="-342900">
                        <a:buFont typeface="Arial" panose="020B0604020202020204" pitchFamily="34" charset="0"/>
                        <a:buChar char="•"/>
                      </a:pPr>
                      <a:r>
                        <a:rPr lang="en-US" sz="2400" dirty="0">
                          <a:latin typeface="+mn-lt"/>
                        </a:rPr>
                        <a:t>Jesus was a descendant of David, a wise and gifted person, on the level of Solomon, but not as great as Moses</a:t>
                      </a: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mn-lt"/>
                        </a:rPr>
                        <a:t>Declared a heresy by the “early church Fathers.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mn-lt"/>
                        </a:rPr>
                        <a:t>Most modern unbelievers are essentially Ebionites believing Jesus was a wise and good man but not God.</a:t>
                      </a:r>
                      <a:endParaRPr lang="en-US" sz="2400" b="1" dirty="0">
                        <a:latin typeface="+mn-lt"/>
                        <a:cs typeface="Arial" panose="020B0604020202020204" pitchFamily="34" charset="0"/>
                      </a:endParaRPr>
                    </a:p>
                  </a:txBody>
                  <a:tcPr>
                    <a:solidFill>
                      <a:srgbClr val="FFFFCC"/>
                    </a:solidFill>
                  </a:tcPr>
                </a:tc>
                <a:extLst>
                  <a:ext uri="{0D108BD9-81ED-4DB2-BD59-A6C34878D82A}">
                    <a16:rowId xmlns:a16="http://schemas.microsoft.com/office/drawing/2014/main" val="2892789467"/>
                  </a:ext>
                </a:extLst>
              </a:tr>
              <a:tr h="370840">
                <a:tc>
                  <a:txBody>
                    <a:bodyPr/>
                    <a:lstStyle/>
                    <a:p>
                      <a:pPr marL="0" indent="0">
                        <a:buFont typeface="Arial" panose="020B0604020202020204" pitchFamily="34" charset="0"/>
                        <a:buNone/>
                      </a:pPr>
                      <a:r>
                        <a:rPr lang="en-US" sz="2400" b="1" u="none" dirty="0">
                          <a:solidFill>
                            <a:srgbClr val="0070C0"/>
                          </a:solidFill>
                          <a:latin typeface="+mn-lt"/>
                        </a:rPr>
                        <a:t>Arianism: </a:t>
                      </a:r>
                      <a:r>
                        <a:rPr lang="en-US" sz="2400" dirty="0"/>
                        <a:t>Arius (AD 256–336), a Christian leader in Alexandria, Egypt. </a:t>
                      </a:r>
                      <a:endParaRPr lang="en-US" sz="2400" b="1" u="none" dirty="0">
                        <a:solidFill>
                          <a:srgbClr val="0070C0"/>
                        </a:solidFill>
                        <a:latin typeface="+mn-lt"/>
                      </a:endParaRPr>
                    </a:p>
                  </a:txBody>
                  <a:tcPr>
                    <a:solidFill>
                      <a:srgbClr val="FFFFCC"/>
                    </a:solidFill>
                  </a:tcPr>
                </a:tc>
                <a:tc>
                  <a:txBody>
                    <a:bodyPr/>
                    <a:lstStyle/>
                    <a:p>
                      <a:r>
                        <a:rPr lang="en-US" sz="2400" dirty="0"/>
                        <a:t>the Son of God did not always exist but was begotten in time by God the Father, a creature distinct from the Father and therefore subordinate to him.</a:t>
                      </a:r>
                      <a:endParaRPr lang="en-US" sz="2400" dirty="0">
                        <a:latin typeface="+mn-lt"/>
                      </a:endParaRPr>
                    </a:p>
                  </a:txBody>
                  <a:tcPr>
                    <a:solidFill>
                      <a:srgbClr val="FFFFCC"/>
                    </a:solidFill>
                  </a:tcPr>
                </a:tc>
                <a:tc>
                  <a:txBody>
                    <a:bodyPr/>
                    <a:lstStyle/>
                    <a:p>
                      <a:pPr marL="342900" indent="-342900" fontAlgn="ctr">
                        <a:lnSpc>
                          <a:spcPct val="100000"/>
                        </a:lnSpc>
                        <a:buFont typeface="Arial" panose="020B0604020202020204" pitchFamily="34" charset="0"/>
                        <a:buChar char="•"/>
                      </a:pPr>
                      <a:r>
                        <a:rPr lang="en-US" sz="2400" dirty="0"/>
                        <a:t>Jehovah Witnesses are modern day Arians.</a:t>
                      </a:r>
                    </a:p>
                    <a:p>
                      <a:pPr marL="342900" indent="-342900" fontAlgn="ctr">
                        <a:lnSpc>
                          <a:spcPct val="100000"/>
                        </a:lnSpc>
                        <a:buFont typeface="Arial" panose="020B0604020202020204" pitchFamily="34" charset="0"/>
                        <a:buChar char="•"/>
                      </a:pPr>
                      <a:r>
                        <a:rPr lang="en-US" sz="2400" dirty="0"/>
                        <a:t>The Council of Nicaea in 325, deemed Arianism to be a heresy.</a:t>
                      </a:r>
                      <a:endParaRPr lang="en-US" sz="2400" dirty="0">
                        <a:solidFill>
                          <a:srgbClr val="0070C0"/>
                        </a:solidFill>
                        <a:latin typeface="Arial" panose="020B0604020202020204" pitchFamily="34" charset="0"/>
                        <a:cs typeface="Arial" panose="020B0604020202020204" pitchFamily="34" charset="0"/>
                      </a:endParaRPr>
                    </a:p>
                  </a:txBody>
                  <a:tcPr>
                    <a:solidFill>
                      <a:srgbClr val="FFFFCC"/>
                    </a:solidFill>
                  </a:tcPr>
                </a:tc>
                <a:extLst>
                  <a:ext uri="{0D108BD9-81ED-4DB2-BD59-A6C34878D82A}">
                    <a16:rowId xmlns:a16="http://schemas.microsoft.com/office/drawing/2014/main" val="1789171701"/>
                  </a:ext>
                </a:extLst>
              </a:tr>
            </a:tbl>
          </a:graphicData>
        </a:graphic>
      </p:graphicFrame>
    </p:spTree>
    <p:extLst>
      <p:ext uri="{BB962C8B-B14F-4D97-AF65-F5344CB8AC3E}">
        <p14:creationId xmlns:p14="http://schemas.microsoft.com/office/powerpoint/2010/main" val="48725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0780" y="0"/>
            <a:ext cx="1199043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Heresy #3 Jesus did not have two natures.</a:t>
            </a:r>
          </a:p>
        </p:txBody>
      </p:sp>
      <p:graphicFrame>
        <p:nvGraphicFramePr>
          <p:cNvPr id="4" name="Table 3">
            <a:extLst>
              <a:ext uri="{FF2B5EF4-FFF2-40B4-BE49-F238E27FC236}">
                <a16:creationId xmlns:a16="http://schemas.microsoft.com/office/drawing/2014/main" id="{FCB2BC38-80CC-4913-A3D6-8353FD2F2052}"/>
              </a:ext>
            </a:extLst>
          </p:cNvPr>
          <p:cNvGraphicFramePr>
            <a:graphicFrameLocks noGrp="1"/>
          </p:cNvGraphicFramePr>
          <p:nvPr>
            <p:extLst/>
          </p:nvPr>
        </p:nvGraphicFramePr>
        <p:xfrm>
          <a:off x="100783" y="912412"/>
          <a:ext cx="11990436" cy="5760720"/>
        </p:xfrm>
        <a:graphic>
          <a:graphicData uri="http://schemas.openxmlformats.org/drawingml/2006/table">
            <a:tbl>
              <a:tblPr firstRow="1" bandRow="1">
                <a:tableStyleId>{5940675A-B579-460E-94D1-54222C63F5DA}</a:tableStyleId>
              </a:tblPr>
              <a:tblGrid>
                <a:gridCol w="3741173">
                  <a:extLst>
                    <a:ext uri="{9D8B030D-6E8A-4147-A177-3AD203B41FA5}">
                      <a16:colId xmlns:a16="http://schemas.microsoft.com/office/drawing/2014/main" val="2963148477"/>
                    </a:ext>
                  </a:extLst>
                </a:gridCol>
                <a:gridCol w="4454013">
                  <a:extLst>
                    <a:ext uri="{9D8B030D-6E8A-4147-A177-3AD203B41FA5}">
                      <a16:colId xmlns:a16="http://schemas.microsoft.com/office/drawing/2014/main" val="1097844358"/>
                    </a:ext>
                  </a:extLst>
                </a:gridCol>
                <a:gridCol w="3795250">
                  <a:extLst>
                    <a:ext uri="{9D8B030D-6E8A-4147-A177-3AD203B41FA5}">
                      <a16:colId xmlns:a16="http://schemas.microsoft.com/office/drawing/2014/main" val="2384160361"/>
                    </a:ext>
                  </a:extLst>
                </a:gridCol>
              </a:tblGrid>
              <a:tr h="370840">
                <a:tc>
                  <a:txBody>
                    <a:bodyPr/>
                    <a:lstStyle/>
                    <a:p>
                      <a:r>
                        <a:rPr lang="en-US" sz="2400" b="1" dirty="0"/>
                        <a:t>Name/Founder</a:t>
                      </a:r>
                    </a:p>
                  </a:txBody>
                  <a:tcPr>
                    <a:solidFill>
                      <a:srgbClr val="FFFFCC"/>
                    </a:solidFill>
                  </a:tcPr>
                </a:tc>
                <a:tc>
                  <a:txBody>
                    <a:bodyPr/>
                    <a:lstStyle/>
                    <a:p>
                      <a:r>
                        <a:rPr lang="en-US" sz="2400" b="1" dirty="0"/>
                        <a:t>Heresy</a:t>
                      </a:r>
                    </a:p>
                  </a:txBody>
                  <a:tcPr>
                    <a:solidFill>
                      <a:srgbClr val="FFFFCC"/>
                    </a:solidFill>
                  </a:tcPr>
                </a:tc>
                <a:tc>
                  <a:txBody>
                    <a:bodyPr/>
                    <a:lstStyle/>
                    <a:p>
                      <a:r>
                        <a:rPr lang="en-US" sz="2400" b="1" dirty="0"/>
                        <a:t>Comments</a:t>
                      </a:r>
                    </a:p>
                  </a:txBody>
                  <a:tcPr>
                    <a:solidFill>
                      <a:srgbClr val="FFFFCC"/>
                    </a:solidFill>
                  </a:tcPr>
                </a:tc>
                <a:extLst>
                  <a:ext uri="{0D108BD9-81ED-4DB2-BD59-A6C34878D82A}">
                    <a16:rowId xmlns:a16="http://schemas.microsoft.com/office/drawing/2014/main" val="99521944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 typeface="+mj-lt"/>
                        <a:buNone/>
                        <a:tabLst/>
                        <a:defRPr/>
                      </a:pPr>
                      <a:r>
                        <a:rPr lang="en-US" sz="2400" b="1" dirty="0">
                          <a:solidFill>
                            <a:srgbClr val="0070C0"/>
                          </a:solidFill>
                          <a:latin typeface="+mn-lt"/>
                          <a:cs typeface="Arial" panose="020B0604020202020204" pitchFamily="34" charset="0"/>
                        </a:rPr>
                        <a:t>Nestorianism: </a:t>
                      </a:r>
                      <a:r>
                        <a:rPr lang="en-US" sz="2400" dirty="0">
                          <a:solidFill>
                            <a:schemeClr val="tx1"/>
                          </a:solidFill>
                          <a:latin typeface="+mn-lt"/>
                          <a:cs typeface="Arial" panose="020B0604020202020204" pitchFamily="34" charset="0"/>
                        </a:rPr>
                        <a:t>N</a:t>
                      </a:r>
                      <a:r>
                        <a:rPr lang="en-US" sz="2400" dirty="0"/>
                        <a:t>estorius (386–450), was the Patriarch of Constantinople from 428 to 431.</a:t>
                      </a:r>
                    </a:p>
                    <a:p>
                      <a:pPr marL="0" lvl="0" indent="0" fontAlgn="ctr">
                        <a:buFont typeface="+mj-lt"/>
                        <a:buNone/>
                      </a:pPr>
                      <a:endParaRPr lang="en-US" sz="2400" dirty="0">
                        <a:solidFill>
                          <a:srgbClr val="0070C0"/>
                        </a:solidFill>
                        <a:latin typeface="+mn-lt"/>
                        <a:cs typeface="Arial" panose="020B0604020202020204" pitchFamily="34" charset="0"/>
                      </a:endParaRPr>
                    </a:p>
                  </a:txBody>
                  <a:tcPr>
                    <a:solidFill>
                      <a:srgbClr val="FFFFCC"/>
                    </a:solidFill>
                  </a:tcPr>
                </a:tc>
                <a:tc>
                  <a:txBody>
                    <a:bodyPr/>
                    <a:lstStyle/>
                    <a:p>
                      <a:pPr marL="342900" indent="-342900">
                        <a:buFont typeface="Arial" panose="020B0604020202020204" pitchFamily="34" charset="0"/>
                        <a:buChar char="•"/>
                      </a:pPr>
                      <a:r>
                        <a:rPr lang="en-US" sz="2400" dirty="0"/>
                        <a:t>Christ had two loosely united natures, divine and human. </a:t>
                      </a:r>
                    </a:p>
                    <a:p>
                      <a:pPr marL="342900" indent="-342900">
                        <a:buFont typeface="Arial" panose="020B0604020202020204" pitchFamily="34" charset="0"/>
                        <a:buChar char="•"/>
                      </a:pPr>
                      <a:r>
                        <a:rPr lang="en-US" sz="2400" dirty="0">
                          <a:cs typeface="Arial" panose="020B0604020202020204" pitchFamily="34" charset="0"/>
                        </a:rPr>
                        <a:t>The two natures do not exist in one person but Christ is a human person and a divine person.</a:t>
                      </a:r>
                      <a:endParaRPr lang="en-US" sz="2400" dirty="0">
                        <a:latin typeface="+mn-lt"/>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t>Rejected as  heretical at the Council of Ephesus in 431, and the Council of Chalcedon in 451, which led to churches supporting Nestorius’ teaching separating from the rest of Christianity.</a:t>
                      </a:r>
                      <a:endParaRPr lang="en-US" sz="2400" dirty="0">
                        <a:solidFill>
                          <a:srgbClr val="0070C0"/>
                        </a:solidFill>
                        <a:cs typeface="Arial" panose="020B0604020202020204" pitchFamily="34" charset="0"/>
                      </a:endParaRPr>
                    </a:p>
                  </a:txBody>
                  <a:tcPr>
                    <a:solidFill>
                      <a:srgbClr val="FFFFCC"/>
                    </a:solidFill>
                  </a:tcPr>
                </a:tc>
                <a:extLst>
                  <a:ext uri="{0D108BD9-81ED-4DB2-BD59-A6C34878D82A}">
                    <a16:rowId xmlns:a16="http://schemas.microsoft.com/office/drawing/2014/main" val="2892789467"/>
                  </a:ext>
                </a:extLst>
              </a:tr>
              <a:tr h="370840">
                <a:tc>
                  <a:txBody>
                    <a:bodyPr/>
                    <a:lstStyle/>
                    <a:p>
                      <a:pPr lvl="0" fontAlgn="ctr"/>
                      <a:r>
                        <a:rPr lang="en-US" sz="2400" b="1" dirty="0" err="1">
                          <a:solidFill>
                            <a:srgbClr val="0070C0"/>
                          </a:solidFill>
                          <a:latin typeface="+mn-lt"/>
                          <a:cs typeface="Arial" panose="020B0604020202020204" pitchFamily="34" charset="0"/>
                        </a:rPr>
                        <a:t>Eutychianism</a:t>
                      </a:r>
                      <a:r>
                        <a:rPr lang="en-US" sz="2400" b="1" dirty="0">
                          <a:solidFill>
                            <a:srgbClr val="0070C0"/>
                          </a:solidFill>
                          <a:latin typeface="+mn-lt"/>
                          <a:cs typeface="Arial" panose="020B0604020202020204" pitchFamily="34" charset="0"/>
                        </a:rPr>
                        <a:t>: </a:t>
                      </a:r>
                      <a:r>
                        <a:rPr lang="en-US" sz="2400" dirty="0"/>
                        <a:t>Eutyches of Constantinople (c. 380 – c. 456). </a:t>
                      </a:r>
                      <a:endParaRPr lang="en-US" sz="2400" b="1" dirty="0">
                        <a:solidFill>
                          <a:srgbClr val="0070C0"/>
                        </a:solidFill>
                        <a:latin typeface="+mn-lt"/>
                        <a:cs typeface="Arial" panose="020B0604020202020204" pitchFamily="34" charset="0"/>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Christ's divinity consumed his humanity as the ocean consumes a drop of vinegar creating a third new nature.</a:t>
                      </a:r>
                    </a:p>
                    <a:p>
                      <a:endParaRPr lang="en-US" sz="2400" dirty="0">
                        <a:latin typeface="+mn-lt"/>
                      </a:endParaRPr>
                    </a:p>
                  </a:txBody>
                  <a:tcPr>
                    <a:solidFill>
                      <a:srgbClr val="FFFFCC"/>
                    </a:solidFill>
                  </a:tcPr>
                </a:tc>
                <a:tc>
                  <a:txBody>
                    <a:bodyPr/>
                    <a:lstStyle/>
                    <a:p>
                      <a:pPr marL="342900" marR="0" lvl="0" indent="-34290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2400" dirty="0"/>
                        <a:t>Eutyches was accused of heresy in 448, leading to his excommunication. The Council of Chalcedon in 451, corrected his false ideas.</a:t>
                      </a:r>
                      <a:endParaRPr lang="en-US" sz="2400" dirty="0">
                        <a:solidFill>
                          <a:srgbClr val="0070C0"/>
                        </a:solidFill>
                        <a:latin typeface="Arial" panose="020B0604020202020204" pitchFamily="34" charset="0"/>
                        <a:cs typeface="Arial" panose="020B0604020202020204" pitchFamily="34" charset="0"/>
                      </a:endParaRPr>
                    </a:p>
                  </a:txBody>
                  <a:tcPr>
                    <a:solidFill>
                      <a:srgbClr val="FFFFCC"/>
                    </a:solidFill>
                  </a:tcPr>
                </a:tc>
                <a:extLst>
                  <a:ext uri="{0D108BD9-81ED-4DB2-BD59-A6C34878D82A}">
                    <a16:rowId xmlns:a16="http://schemas.microsoft.com/office/drawing/2014/main" val="1789171701"/>
                  </a:ext>
                </a:extLst>
              </a:tr>
            </a:tbl>
          </a:graphicData>
        </a:graphic>
      </p:graphicFrame>
    </p:spTree>
    <p:extLst>
      <p:ext uri="{BB962C8B-B14F-4D97-AF65-F5344CB8AC3E}">
        <p14:creationId xmlns:p14="http://schemas.microsoft.com/office/powerpoint/2010/main" val="2772081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0"/>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a:t>
            </a:r>
            <a:r>
              <a:rPr lang="en-US" sz="2800" b="1" dirty="0" err="1">
                <a:latin typeface="Arial" panose="020B0604020202020204" pitchFamily="34" charset="0"/>
                <a:cs typeface="Arial" panose="020B0604020202020204" pitchFamily="34" charset="0"/>
              </a:rPr>
              <a:t>Monophysitism</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1561" y="912412"/>
            <a:ext cx="11788877" cy="5842349"/>
          </a:xfrm>
          <a:solidFill>
            <a:srgbClr val="FFFFCC"/>
          </a:solidFill>
        </p:spPr>
        <p:txBody>
          <a:bodyPr>
            <a:noAutofit/>
          </a:bodyPr>
          <a:lstStyle/>
          <a:p>
            <a:pPr fontAlgn="ctr">
              <a:lnSpc>
                <a:spcPct val="150000"/>
              </a:lnSpc>
            </a:pPr>
            <a:r>
              <a:rPr lang="en-US" sz="2500" dirty="0"/>
              <a:t> "</a:t>
            </a:r>
            <a:r>
              <a:rPr lang="en-US" sz="2500" dirty="0" err="1"/>
              <a:t>Monophysites</a:t>
            </a:r>
            <a:r>
              <a:rPr lang="en-US" sz="2500" dirty="0"/>
              <a:t>” were  Christians in the Eastern Roman Empire who rejected the  Council of Chalcedon in 451 and </a:t>
            </a:r>
            <a:r>
              <a:rPr lang="en-US" sz="2500" dirty="0">
                <a:cs typeface="Arial" panose="020B0604020202020204" pitchFamily="34" charset="0"/>
              </a:rPr>
              <a:t>believed Jesus had one nature; either divine (Apollinarianism) or a synthesis of human and divine (</a:t>
            </a:r>
            <a:r>
              <a:rPr lang="en-US" sz="2500" dirty="0" err="1">
                <a:cs typeface="Arial" panose="020B0604020202020204" pitchFamily="34" charset="0"/>
              </a:rPr>
              <a:t>Eutychianism</a:t>
            </a:r>
            <a:r>
              <a:rPr lang="en-US" sz="2500" dirty="0">
                <a:cs typeface="Arial" panose="020B0604020202020204" pitchFamily="34" charset="0"/>
              </a:rPr>
              <a:t>).</a:t>
            </a:r>
            <a:endParaRPr lang="en-US" sz="2500" dirty="0"/>
          </a:p>
          <a:p>
            <a:pPr fontAlgn="ctr">
              <a:lnSpc>
                <a:spcPct val="150000"/>
              </a:lnSpc>
            </a:pPr>
            <a:r>
              <a:rPr lang="en-US" sz="2500" dirty="0"/>
              <a:t>After the Council of Chalcedon, the </a:t>
            </a:r>
            <a:r>
              <a:rPr lang="en-US" sz="2500" dirty="0" err="1"/>
              <a:t>monophysite</a:t>
            </a:r>
            <a:r>
              <a:rPr lang="en-US" sz="2500" dirty="0"/>
              <a:t> controversy (together with institutional, political, and growing nationalistic factors) led to a schism between the Oriental Orthodox churches and the Eastern Orthodox churches. </a:t>
            </a:r>
          </a:p>
          <a:p>
            <a:pPr fontAlgn="ctr">
              <a:lnSpc>
                <a:spcPct val="150000"/>
              </a:lnSpc>
            </a:pPr>
            <a:r>
              <a:rPr lang="en-US" sz="2500" dirty="0"/>
              <a:t>The vast majority of Christians are “Chalcedonian” (Eastern Orthodox, Roman Catholic, and traditional Protestants that accept the first four Ecumenical Councils). These churches have always considered </a:t>
            </a:r>
            <a:r>
              <a:rPr lang="en-US" sz="2500" dirty="0" err="1"/>
              <a:t>monophysitism</a:t>
            </a:r>
            <a:r>
              <a:rPr lang="en-US" sz="2500" dirty="0"/>
              <a:t> to be heretical.</a:t>
            </a:r>
          </a:p>
        </p:txBody>
      </p:sp>
    </p:spTree>
    <p:extLst>
      <p:ext uri="{BB962C8B-B14F-4D97-AF65-F5344CB8AC3E}">
        <p14:creationId xmlns:p14="http://schemas.microsoft.com/office/powerpoint/2010/main" val="218174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Virgin Birth</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r>
              <a:rPr lang="en-US" dirty="0">
                <a:solidFill>
                  <a:srgbClr val="0070C0"/>
                </a:solidFill>
                <a:latin typeface="Arial" panose="020B0604020202020204" pitchFamily="34" charset="0"/>
                <a:cs typeface="Arial" panose="020B0604020202020204" pitchFamily="34" charset="0"/>
              </a:rPr>
              <a:t>Salvation never comes about by human effort but is always by the work of God.</a:t>
            </a:r>
          </a:p>
          <a:p>
            <a:pPr marL="0" indent="0" fontAlgn="ctr">
              <a:lnSpc>
                <a:spcPct val="150000"/>
              </a:lnSpc>
              <a:buNone/>
            </a:pPr>
            <a:r>
              <a:rPr lang="en-US" dirty="0">
                <a:latin typeface="Arial" panose="020B0604020202020204" pitchFamily="34" charset="0"/>
                <a:cs typeface="Arial" panose="020B0604020202020204" pitchFamily="34" charset="0"/>
              </a:rPr>
              <a:t>Now the birth of Jesus Christ took place in this way. When his mother Mary had been betrothed to Joseph, before they came together she was found to be with child from the Holy Spirit. (Matthew 1:18)</a:t>
            </a:r>
          </a:p>
          <a:p>
            <a:pPr marL="0" indent="0" fontAlgn="ctr">
              <a:lnSpc>
                <a:spcPct val="150000"/>
              </a:lnSpc>
              <a:buNone/>
            </a:pPr>
            <a:r>
              <a:rPr lang="en-US" dirty="0">
                <a:latin typeface="Arial" panose="020B0604020202020204" pitchFamily="34" charset="0"/>
                <a:cs typeface="Arial" panose="020B0604020202020204" pitchFamily="34" charset="0"/>
              </a:rPr>
              <a:t>"Joseph, son of David, do not fear to take Mary as your wife, for that which is conceived in her is from the Holy Spirit. (Matthew 1:20)</a:t>
            </a:r>
          </a:p>
          <a:p>
            <a:pPr marL="0" indent="0" fontAlgn="ctr">
              <a:buNone/>
            </a:pPr>
            <a:endParaRPr lang="en-US" b="1" dirty="0">
              <a:solidFill>
                <a:srgbClr val="0070C0"/>
              </a:solidFill>
            </a:endParaRPr>
          </a:p>
          <a:p>
            <a:pPr marL="514350" indent="-514350" fontAlgn="ctr">
              <a:buFont typeface="+mj-lt"/>
              <a:buAutoNum type="arabicPeriod"/>
            </a:pPr>
            <a:endParaRPr lang="en-US" i="1" u="sng" dirty="0">
              <a:solidFill>
                <a:srgbClr val="0070C0"/>
              </a:solidFill>
            </a:endParaRPr>
          </a:p>
        </p:txBody>
      </p:sp>
    </p:spTree>
    <p:extLst>
      <p:ext uri="{BB962C8B-B14F-4D97-AF65-F5344CB8AC3E}">
        <p14:creationId xmlns:p14="http://schemas.microsoft.com/office/powerpoint/2010/main" val="1208947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Virgin Birth</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marL="0" indent="0" fontAlgn="ctr">
              <a:lnSpc>
                <a:spcPct val="150000"/>
              </a:lnSpc>
              <a:buNone/>
            </a:pPr>
            <a:r>
              <a:rPr lang="en-US" dirty="0">
                <a:latin typeface="Arial" panose="020B0604020202020204" pitchFamily="34" charset="0"/>
                <a:cs typeface="Arial" panose="020B0604020202020204" pitchFamily="34" charset="0"/>
              </a:rPr>
              <a:t>And the angel answered her, "The Holy Spirit will come upon you, and the power of the Most High will overshadow you; therefore the child to be born will be called holy--the Son of God. (Luke 1:35)</a:t>
            </a:r>
            <a:endParaRPr lang="en-US" b="1"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latin typeface="Arial" panose="020B0604020202020204" pitchFamily="34" charset="0"/>
                <a:cs typeface="Arial" panose="020B0604020202020204" pitchFamily="34" charset="0"/>
              </a:rPr>
              <a:t>But when the fullness of time had come, God sent forth his Son, born of woman, born under the law, to redeem those who were under the law, so that we might receive adoption as sons. (Galatians 4:4 – 5)</a:t>
            </a:r>
          </a:p>
          <a:p>
            <a:pPr marL="0" indent="0" fontAlgn="ctr">
              <a:buNone/>
            </a:pPr>
            <a:endParaRPr lang="en-US" b="1" dirty="0">
              <a:solidFill>
                <a:srgbClr val="0070C0"/>
              </a:solidFill>
            </a:endParaRPr>
          </a:p>
          <a:p>
            <a:pPr marL="514350" indent="-514350" fontAlgn="ctr">
              <a:buFont typeface="+mj-lt"/>
              <a:buAutoNum type="arabicPeriod"/>
            </a:pPr>
            <a:endParaRPr lang="en-US" i="1" u="sng" dirty="0">
              <a:solidFill>
                <a:srgbClr val="0070C0"/>
              </a:solidFill>
            </a:endParaRPr>
          </a:p>
        </p:txBody>
      </p:sp>
    </p:spTree>
    <p:extLst>
      <p:ext uri="{BB962C8B-B14F-4D97-AF65-F5344CB8AC3E}">
        <p14:creationId xmlns:p14="http://schemas.microsoft.com/office/powerpoint/2010/main" val="4037797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1114</Words>
  <Application>Microsoft Office PowerPoint</Application>
  <PresentationFormat>Widescreen</PresentationFormat>
  <Paragraphs>110</Paragraphs>
  <Slides>21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Discipleship:  An  Introduction to  Systematic Theology and  Apologetics</vt:lpstr>
      <vt:lpstr> Jesus the God-man - Council of Chalcedon A.D. 451 (Review)</vt:lpstr>
      <vt:lpstr> Jesus the God-man – Heresy; Heretic; Apostasy; Blasphemy</vt:lpstr>
      <vt:lpstr>Jesus the God-man –  Heresy #1 Jesus was not fully human</vt:lpstr>
      <vt:lpstr>Jesus the God-man –  Heresy #2 Jesus was not fully God</vt:lpstr>
      <vt:lpstr>Jesus the God-man –  Heresy #3 Jesus did not have two natures.</vt:lpstr>
      <vt:lpstr>Jesus the God-man - Monophysitism</vt:lpstr>
      <vt:lpstr>Jesus the God-man – His Humanity: Virgin Birth</vt:lpstr>
      <vt:lpstr>Jesus the God-man – His Humanity: Virgin Birth</vt:lpstr>
      <vt:lpstr>Jesus the God-man – His Humanity: Virgin Birth</vt:lpstr>
      <vt:lpstr>Jesus the God-man – His Humanity: Virgin Birth</vt:lpstr>
      <vt:lpstr>Jesus the God-man – His Humanity: Virgin Birth</vt:lpstr>
      <vt:lpstr>Jesus the God-man – His Humanity: Virgin Birth</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2019-03-24T23:50:47Z</dcterms:created>
  <dcterms:modified xsi:type="dcterms:W3CDTF">2019-03-24T23:56:56Z</dcterms:modified>
</cp:coreProperties>
</file>