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887" r:id="rId2"/>
    <p:sldId id="917" r:id="rId3"/>
    <p:sldId id="927" r:id="rId4"/>
    <p:sldId id="920" r:id="rId5"/>
    <p:sldId id="928" r:id="rId6"/>
    <p:sldId id="916" r:id="rId7"/>
    <p:sldId id="511" r:id="rId8"/>
    <p:sldId id="512" r:id="rId9"/>
    <p:sldId id="882" r:id="rId10"/>
    <p:sldId id="516" r:id="rId11"/>
    <p:sldId id="884" r:id="rId12"/>
    <p:sldId id="517" r:id="rId13"/>
    <p:sldId id="885" r:id="rId14"/>
    <p:sldId id="518" r:id="rId15"/>
    <p:sldId id="886" r:id="rId16"/>
    <p:sldId id="520" r:id="rId17"/>
    <p:sldId id="929" r:id="rId18"/>
    <p:sldId id="900" r:id="rId19"/>
    <p:sldId id="938" r:id="rId20"/>
    <p:sldId id="521" r:id="rId21"/>
    <p:sldId id="939"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2" d="100"/>
          <a:sy n="82" d="100"/>
        </p:scale>
        <p:origin x="72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030CF0-B4BE-4F70-8092-1A08ECBD3FCF}" type="datetimeFigureOut">
              <a:rPr lang="en-US" smtClean="0"/>
              <a:t>4/1/2019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6C13DC-D0E2-4790-AF00-9B1CE84BAB20}" type="slidenum">
              <a:rPr lang="en-US" smtClean="0"/>
              <a:t>‹#›</a:t>
            </a:fld>
            <a:endParaRPr lang="en-US"/>
          </a:p>
        </p:txBody>
      </p:sp>
    </p:spTree>
    <p:extLst>
      <p:ext uri="{BB962C8B-B14F-4D97-AF65-F5344CB8AC3E}">
        <p14:creationId xmlns:p14="http://schemas.microsoft.com/office/powerpoint/2010/main" val="1634100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a:t>
            </a:fld>
            <a:endParaRPr lang="en-US"/>
          </a:p>
        </p:txBody>
      </p:sp>
    </p:spTree>
    <p:extLst>
      <p:ext uri="{BB962C8B-B14F-4D97-AF65-F5344CB8AC3E}">
        <p14:creationId xmlns:p14="http://schemas.microsoft.com/office/powerpoint/2010/main" val="20123054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16</a:t>
            </a:fld>
            <a:endParaRPr lang="en-US"/>
          </a:p>
        </p:txBody>
      </p:sp>
    </p:spTree>
    <p:extLst>
      <p:ext uri="{BB962C8B-B14F-4D97-AF65-F5344CB8AC3E}">
        <p14:creationId xmlns:p14="http://schemas.microsoft.com/office/powerpoint/2010/main" val="42578715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17</a:t>
            </a:fld>
            <a:endParaRPr lang="en-US"/>
          </a:p>
        </p:txBody>
      </p:sp>
    </p:spTree>
    <p:extLst>
      <p:ext uri="{BB962C8B-B14F-4D97-AF65-F5344CB8AC3E}">
        <p14:creationId xmlns:p14="http://schemas.microsoft.com/office/powerpoint/2010/main" val="18349212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18</a:t>
            </a:fld>
            <a:endParaRPr lang="en-US" dirty="0"/>
          </a:p>
        </p:txBody>
      </p:sp>
    </p:spTree>
    <p:extLst>
      <p:ext uri="{BB962C8B-B14F-4D97-AF65-F5344CB8AC3E}">
        <p14:creationId xmlns:p14="http://schemas.microsoft.com/office/powerpoint/2010/main" val="10518542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19</a:t>
            </a:fld>
            <a:endParaRPr lang="en-US" dirty="0"/>
          </a:p>
        </p:txBody>
      </p:sp>
    </p:spTree>
    <p:extLst>
      <p:ext uri="{BB962C8B-B14F-4D97-AF65-F5344CB8AC3E}">
        <p14:creationId xmlns:p14="http://schemas.microsoft.com/office/powerpoint/2010/main" val="12873926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20</a:t>
            </a:fld>
            <a:endParaRPr lang="en-US" dirty="0"/>
          </a:p>
        </p:txBody>
      </p:sp>
    </p:spTree>
    <p:extLst>
      <p:ext uri="{BB962C8B-B14F-4D97-AF65-F5344CB8AC3E}">
        <p14:creationId xmlns:p14="http://schemas.microsoft.com/office/powerpoint/2010/main" val="22857677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21</a:t>
            </a:fld>
            <a:endParaRPr lang="en-US" dirty="0"/>
          </a:p>
        </p:txBody>
      </p:sp>
    </p:spTree>
    <p:extLst>
      <p:ext uri="{BB962C8B-B14F-4D97-AF65-F5344CB8AC3E}">
        <p14:creationId xmlns:p14="http://schemas.microsoft.com/office/powerpoint/2010/main" val="1735231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3</a:t>
            </a:fld>
            <a:endParaRPr lang="en-US"/>
          </a:p>
        </p:txBody>
      </p:sp>
    </p:spTree>
    <p:extLst>
      <p:ext uri="{BB962C8B-B14F-4D97-AF65-F5344CB8AC3E}">
        <p14:creationId xmlns:p14="http://schemas.microsoft.com/office/powerpoint/2010/main" val="58697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4</a:t>
            </a:fld>
            <a:endParaRPr lang="en-US"/>
          </a:p>
        </p:txBody>
      </p:sp>
    </p:spTree>
    <p:extLst>
      <p:ext uri="{BB962C8B-B14F-4D97-AF65-F5344CB8AC3E}">
        <p14:creationId xmlns:p14="http://schemas.microsoft.com/office/powerpoint/2010/main" val="15107072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5</a:t>
            </a:fld>
            <a:endParaRPr lang="en-US"/>
          </a:p>
        </p:txBody>
      </p:sp>
    </p:spTree>
    <p:extLst>
      <p:ext uri="{BB962C8B-B14F-4D97-AF65-F5344CB8AC3E}">
        <p14:creationId xmlns:p14="http://schemas.microsoft.com/office/powerpoint/2010/main" val="30795618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6</a:t>
            </a:fld>
            <a:endParaRPr lang="en-US"/>
          </a:p>
        </p:txBody>
      </p:sp>
    </p:spTree>
    <p:extLst>
      <p:ext uri="{BB962C8B-B14F-4D97-AF65-F5344CB8AC3E}">
        <p14:creationId xmlns:p14="http://schemas.microsoft.com/office/powerpoint/2010/main" val="31661506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12</a:t>
            </a:fld>
            <a:endParaRPr lang="en-US"/>
          </a:p>
        </p:txBody>
      </p:sp>
    </p:spTree>
    <p:extLst>
      <p:ext uri="{BB962C8B-B14F-4D97-AF65-F5344CB8AC3E}">
        <p14:creationId xmlns:p14="http://schemas.microsoft.com/office/powerpoint/2010/main" val="35091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13</a:t>
            </a:fld>
            <a:endParaRPr lang="en-US"/>
          </a:p>
        </p:txBody>
      </p:sp>
    </p:spTree>
    <p:extLst>
      <p:ext uri="{BB962C8B-B14F-4D97-AF65-F5344CB8AC3E}">
        <p14:creationId xmlns:p14="http://schemas.microsoft.com/office/powerpoint/2010/main" val="25935655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14</a:t>
            </a:fld>
            <a:endParaRPr lang="en-US"/>
          </a:p>
        </p:txBody>
      </p:sp>
    </p:spTree>
    <p:extLst>
      <p:ext uri="{BB962C8B-B14F-4D97-AF65-F5344CB8AC3E}">
        <p14:creationId xmlns:p14="http://schemas.microsoft.com/office/powerpoint/2010/main" val="12521517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15</a:t>
            </a:fld>
            <a:endParaRPr lang="en-US"/>
          </a:p>
        </p:txBody>
      </p:sp>
    </p:spTree>
    <p:extLst>
      <p:ext uri="{BB962C8B-B14F-4D97-AF65-F5344CB8AC3E}">
        <p14:creationId xmlns:p14="http://schemas.microsoft.com/office/powerpoint/2010/main" val="2805803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F98AD-A89B-4121-81BB-EE76F3B06D1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7E1E18E-EA84-4CD9-9C38-E494B00FAF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F5C2E77-CB26-4D38-A152-B2464600638C}"/>
              </a:ext>
            </a:extLst>
          </p:cNvPr>
          <p:cNvSpPr>
            <a:spLocks noGrp="1"/>
          </p:cNvSpPr>
          <p:nvPr>
            <p:ph type="dt" sz="half" idx="10"/>
          </p:nvPr>
        </p:nvSpPr>
        <p:spPr/>
        <p:txBody>
          <a:bodyPr/>
          <a:lstStyle/>
          <a:p>
            <a:fld id="{F6BC98B2-00D3-4657-A19C-48146093CD88}" type="datetimeFigureOut">
              <a:rPr lang="en-US" smtClean="0"/>
              <a:t>4/1/2019</a:t>
            </a:fld>
            <a:endParaRPr lang="en-US"/>
          </a:p>
        </p:txBody>
      </p:sp>
      <p:sp>
        <p:nvSpPr>
          <p:cNvPr id="5" name="Footer Placeholder 4">
            <a:extLst>
              <a:ext uri="{FF2B5EF4-FFF2-40B4-BE49-F238E27FC236}">
                <a16:creationId xmlns:a16="http://schemas.microsoft.com/office/drawing/2014/main" id="{13CD9357-3A91-46D7-AB36-835FA5A437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3E5F0E-9C1D-4A95-9E8A-7999C40C3D9A}"/>
              </a:ext>
            </a:extLst>
          </p:cNvPr>
          <p:cNvSpPr>
            <a:spLocks noGrp="1"/>
          </p:cNvSpPr>
          <p:nvPr>
            <p:ph type="sldNum" sz="quarter" idx="12"/>
          </p:nvPr>
        </p:nvSpPr>
        <p:spPr/>
        <p:txBody>
          <a:bodyPr/>
          <a:lstStyle/>
          <a:p>
            <a:fld id="{2B438E21-AF81-47BB-9D60-45A73DA90801}" type="slidenum">
              <a:rPr lang="en-US" smtClean="0"/>
              <a:t>‹#›</a:t>
            </a:fld>
            <a:endParaRPr lang="en-US"/>
          </a:p>
        </p:txBody>
      </p:sp>
    </p:spTree>
    <p:extLst>
      <p:ext uri="{BB962C8B-B14F-4D97-AF65-F5344CB8AC3E}">
        <p14:creationId xmlns:p14="http://schemas.microsoft.com/office/powerpoint/2010/main" val="867512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4665F-5022-4BCC-887E-300425D54E8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2206048-0E62-49EB-9A16-4268A411B3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ABD683-9743-427A-A0B8-231655F20505}"/>
              </a:ext>
            </a:extLst>
          </p:cNvPr>
          <p:cNvSpPr>
            <a:spLocks noGrp="1"/>
          </p:cNvSpPr>
          <p:nvPr>
            <p:ph type="dt" sz="half" idx="10"/>
          </p:nvPr>
        </p:nvSpPr>
        <p:spPr/>
        <p:txBody>
          <a:bodyPr/>
          <a:lstStyle/>
          <a:p>
            <a:fld id="{F6BC98B2-00D3-4657-A19C-48146093CD88}" type="datetimeFigureOut">
              <a:rPr lang="en-US" smtClean="0"/>
              <a:t>4/1/2019</a:t>
            </a:fld>
            <a:endParaRPr lang="en-US"/>
          </a:p>
        </p:txBody>
      </p:sp>
      <p:sp>
        <p:nvSpPr>
          <p:cNvPr id="5" name="Footer Placeholder 4">
            <a:extLst>
              <a:ext uri="{FF2B5EF4-FFF2-40B4-BE49-F238E27FC236}">
                <a16:creationId xmlns:a16="http://schemas.microsoft.com/office/drawing/2014/main" id="{8C9CA56B-B6C5-4143-8254-A017072D2B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0CA7FE-3181-4999-A54E-9B518AB3716D}"/>
              </a:ext>
            </a:extLst>
          </p:cNvPr>
          <p:cNvSpPr>
            <a:spLocks noGrp="1"/>
          </p:cNvSpPr>
          <p:nvPr>
            <p:ph type="sldNum" sz="quarter" idx="12"/>
          </p:nvPr>
        </p:nvSpPr>
        <p:spPr/>
        <p:txBody>
          <a:bodyPr/>
          <a:lstStyle/>
          <a:p>
            <a:fld id="{2B438E21-AF81-47BB-9D60-45A73DA90801}" type="slidenum">
              <a:rPr lang="en-US" smtClean="0"/>
              <a:t>‹#›</a:t>
            </a:fld>
            <a:endParaRPr lang="en-US"/>
          </a:p>
        </p:txBody>
      </p:sp>
    </p:spTree>
    <p:extLst>
      <p:ext uri="{BB962C8B-B14F-4D97-AF65-F5344CB8AC3E}">
        <p14:creationId xmlns:p14="http://schemas.microsoft.com/office/powerpoint/2010/main" val="244584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870E6C7-6407-4FCD-B7DF-99AF3CD256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7E944C3-E113-494B-8E35-624AFAA4F23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E6BA67-0A35-41B0-ADD7-1E93B1987EF3}"/>
              </a:ext>
            </a:extLst>
          </p:cNvPr>
          <p:cNvSpPr>
            <a:spLocks noGrp="1"/>
          </p:cNvSpPr>
          <p:nvPr>
            <p:ph type="dt" sz="half" idx="10"/>
          </p:nvPr>
        </p:nvSpPr>
        <p:spPr/>
        <p:txBody>
          <a:bodyPr/>
          <a:lstStyle/>
          <a:p>
            <a:fld id="{F6BC98B2-00D3-4657-A19C-48146093CD88}" type="datetimeFigureOut">
              <a:rPr lang="en-US" smtClean="0"/>
              <a:t>4/1/2019</a:t>
            </a:fld>
            <a:endParaRPr lang="en-US"/>
          </a:p>
        </p:txBody>
      </p:sp>
      <p:sp>
        <p:nvSpPr>
          <p:cNvPr id="5" name="Footer Placeholder 4">
            <a:extLst>
              <a:ext uri="{FF2B5EF4-FFF2-40B4-BE49-F238E27FC236}">
                <a16:creationId xmlns:a16="http://schemas.microsoft.com/office/drawing/2014/main" id="{91A91B2C-31E3-4923-AF3C-F327B8DCC6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4317F7-F2D9-4881-B7AF-E2DF30FA00F1}"/>
              </a:ext>
            </a:extLst>
          </p:cNvPr>
          <p:cNvSpPr>
            <a:spLocks noGrp="1"/>
          </p:cNvSpPr>
          <p:nvPr>
            <p:ph type="sldNum" sz="quarter" idx="12"/>
          </p:nvPr>
        </p:nvSpPr>
        <p:spPr/>
        <p:txBody>
          <a:bodyPr/>
          <a:lstStyle/>
          <a:p>
            <a:fld id="{2B438E21-AF81-47BB-9D60-45A73DA90801}" type="slidenum">
              <a:rPr lang="en-US" smtClean="0"/>
              <a:t>‹#›</a:t>
            </a:fld>
            <a:endParaRPr lang="en-US"/>
          </a:p>
        </p:txBody>
      </p:sp>
    </p:spTree>
    <p:extLst>
      <p:ext uri="{BB962C8B-B14F-4D97-AF65-F5344CB8AC3E}">
        <p14:creationId xmlns:p14="http://schemas.microsoft.com/office/powerpoint/2010/main" val="148428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6E896-C58B-4F05-B72B-27D1D93CAE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B02117-CFFB-4AC6-AC3D-D1D5CBE099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3E53FA-1D62-4375-9912-F1F8D776A177}"/>
              </a:ext>
            </a:extLst>
          </p:cNvPr>
          <p:cNvSpPr>
            <a:spLocks noGrp="1"/>
          </p:cNvSpPr>
          <p:nvPr>
            <p:ph type="dt" sz="half" idx="10"/>
          </p:nvPr>
        </p:nvSpPr>
        <p:spPr/>
        <p:txBody>
          <a:bodyPr/>
          <a:lstStyle/>
          <a:p>
            <a:fld id="{F6BC98B2-00D3-4657-A19C-48146093CD88}" type="datetimeFigureOut">
              <a:rPr lang="en-US" smtClean="0"/>
              <a:t>4/1/2019</a:t>
            </a:fld>
            <a:endParaRPr lang="en-US"/>
          </a:p>
        </p:txBody>
      </p:sp>
      <p:sp>
        <p:nvSpPr>
          <p:cNvPr id="5" name="Footer Placeholder 4">
            <a:extLst>
              <a:ext uri="{FF2B5EF4-FFF2-40B4-BE49-F238E27FC236}">
                <a16:creationId xmlns:a16="http://schemas.microsoft.com/office/drawing/2014/main" id="{28C37431-DCB8-43CC-B638-8F5E935234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D2BFE7-6F87-4F60-A0DB-C7AB2ACC89E6}"/>
              </a:ext>
            </a:extLst>
          </p:cNvPr>
          <p:cNvSpPr>
            <a:spLocks noGrp="1"/>
          </p:cNvSpPr>
          <p:nvPr>
            <p:ph type="sldNum" sz="quarter" idx="12"/>
          </p:nvPr>
        </p:nvSpPr>
        <p:spPr/>
        <p:txBody>
          <a:bodyPr/>
          <a:lstStyle/>
          <a:p>
            <a:fld id="{2B438E21-AF81-47BB-9D60-45A73DA90801}" type="slidenum">
              <a:rPr lang="en-US" smtClean="0"/>
              <a:t>‹#›</a:t>
            </a:fld>
            <a:endParaRPr lang="en-US"/>
          </a:p>
        </p:txBody>
      </p:sp>
    </p:spTree>
    <p:extLst>
      <p:ext uri="{BB962C8B-B14F-4D97-AF65-F5344CB8AC3E}">
        <p14:creationId xmlns:p14="http://schemas.microsoft.com/office/powerpoint/2010/main" val="3145785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4C56E-4695-4818-BDA7-15EE9552739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27C87F6-B366-4787-8D4B-DFDB2C70C1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6B7C01E-15B7-4E68-9053-14F4BCDB60DF}"/>
              </a:ext>
            </a:extLst>
          </p:cNvPr>
          <p:cNvSpPr>
            <a:spLocks noGrp="1"/>
          </p:cNvSpPr>
          <p:nvPr>
            <p:ph type="dt" sz="half" idx="10"/>
          </p:nvPr>
        </p:nvSpPr>
        <p:spPr/>
        <p:txBody>
          <a:bodyPr/>
          <a:lstStyle/>
          <a:p>
            <a:fld id="{F6BC98B2-00D3-4657-A19C-48146093CD88}" type="datetimeFigureOut">
              <a:rPr lang="en-US" smtClean="0"/>
              <a:t>4/1/2019</a:t>
            </a:fld>
            <a:endParaRPr lang="en-US"/>
          </a:p>
        </p:txBody>
      </p:sp>
      <p:sp>
        <p:nvSpPr>
          <p:cNvPr id="5" name="Footer Placeholder 4">
            <a:extLst>
              <a:ext uri="{FF2B5EF4-FFF2-40B4-BE49-F238E27FC236}">
                <a16:creationId xmlns:a16="http://schemas.microsoft.com/office/drawing/2014/main" id="{7F88695D-63C6-40EE-A86E-852B5CFBC4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1FACC3-D3AB-4140-A1E9-B026DC1ED771}"/>
              </a:ext>
            </a:extLst>
          </p:cNvPr>
          <p:cNvSpPr>
            <a:spLocks noGrp="1"/>
          </p:cNvSpPr>
          <p:nvPr>
            <p:ph type="sldNum" sz="quarter" idx="12"/>
          </p:nvPr>
        </p:nvSpPr>
        <p:spPr/>
        <p:txBody>
          <a:bodyPr/>
          <a:lstStyle/>
          <a:p>
            <a:fld id="{2B438E21-AF81-47BB-9D60-45A73DA90801}" type="slidenum">
              <a:rPr lang="en-US" smtClean="0"/>
              <a:t>‹#›</a:t>
            </a:fld>
            <a:endParaRPr lang="en-US"/>
          </a:p>
        </p:txBody>
      </p:sp>
    </p:spTree>
    <p:extLst>
      <p:ext uri="{BB962C8B-B14F-4D97-AF65-F5344CB8AC3E}">
        <p14:creationId xmlns:p14="http://schemas.microsoft.com/office/powerpoint/2010/main" val="1633997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4CA04-C19A-464F-8387-AD2446DF55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6C19BEB-2931-4865-A92A-48B9C6BBCE0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C0962AD-0362-4E74-8689-C2FDF3B404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AE091F8-3B09-4834-B431-2BF04F34B933}"/>
              </a:ext>
            </a:extLst>
          </p:cNvPr>
          <p:cNvSpPr>
            <a:spLocks noGrp="1"/>
          </p:cNvSpPr>
          <p:nvPr>
            <p:ph type="dt" sz="half" idx="10"/>
          </p:nvPr>
        </p:nvSpPr>
        <p:spPr/>
        <p:txBody>
          <a:bodyPr/>
          <a:lstStyle/>
          <a:p>
            <a:fld id="{F6BC98B2-00D3-4657-A19C-48146093CD88}" type="datetimeFigureOut">
              <a:rPr lang="en-US" smtClean="0"/>
              <a:t>4/1/2019</a:t>
            </a:fld>
            <a:endParaRPr lang="en-US"/>
          </a:p>
        </p:txBody>
      </p:sp>
      <p:sp>
        <p:nvSpPr>
          <p:cNvPr id="6" name="Footer Placeholder 5">
            <a:extLst>
              <a:ext uri="{FF2B5EF4-FFF2-40B4-BE49-F238E27FC236}">
                <a16:creationId xmlns:a16="http://schemas.microsoft.com/office/drawing/2014/main" id="{56056DE7-7434-42DF-B019-0D33D0F120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AE6EBD-8507-4AFF-B987-AEBDCBF7B2AC}"/>
              </a:ext>
            </a:extLst>
          </p:cNvPr>
          <p:cNvSpPr>
            <a:spLocks noGrp="1"/>
          </p:cNvSpPr>
          <p:nvPr>
            <p:ph type="sldNum" sz="quarter" idx="12"/>
          </p:nvPr>
        </p:nvSpPr>
        <p:spPr/>
        <p:txBody>
          <a:bodyPr/>
          <a:lstStyle/>
          <a:p>
            <a:fld id="{2B438E21-AF81-47BB-9D60-45A73DA90801}" type="slidenum">
              <a:rPr lang="en-US" smtClean="0"/>
              <a:t>‹#›</a:t>
            </a:fld>
            <a:endParaRPr lang="en-US"/>
          </a:p>
        </p:txBody>
      </p:sp>
    </p:spTree>
    <p:extLst>
      <p:ext uri="{BB962C8B-B14F-4D97-AF65-F5344CB8AC3E}">
        <p14:creationId xmlns:p14="http://schemas.microsoft.com/office/powerpoint/2010/main" val="642984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538E3-7065-490A-9316-6AB9EFEC814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8269061-CF22-4ED0-AD63-EB6E596518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2FDF95D-12A1-418C-98C8-B3A124847AF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0CE8F3-1218-45D2-BC6B-6B98171C3E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329E64D-B359-42EB-AF15-B45E7BFAB9F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A504756-63F2-4893-B529-6ADBF7C7D97C}"/>
              </a:ext>
            </a:extLst>
          </p:cNvPr>
          <p:cNvSpPr>
            <a:spLocks noGrp="1"/>
          </p:cNvSpPr>
          <p:nvPr>
            <p:ph type="dt" sz="half" idx="10"/>
          </p:nvPr>
        </p:nvSpPr>
        <p:spPr/>
        <p:txBody>
          <a:bodyPr/>
          <a:lstStyle/>
          <a:p>
            <a:fld id="{F6BC98B2-00D3-4657-A19C-48146093CD88}" type="datetimeFigureOut">
              <a:rPr lang="en-US" smtClean="0"/>
              <a:t>4/1/2019</a:t>
            </a:fld>
            <a:endParaRPr lang="en-US"/>
          </a:p>
        </p:txBody>
      </p:sp>
      <p:sp>
        <p:nvSpPr>
          <p:cNvPr id="8" name="Footer Placeholder 7">
            <a:extLst>
              <a:ext uri="{FF2B5EF4-FFF2-40B4-BE49-F238E27FC236}">
                <a16:creationId xmlns:a16="http://schemas.microsoft.com/office/drawing/2014/main" id="{40715396-3F44-4D6B-9CAC-6531F710089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B59541A-FB30-4D8C-AA39-BE426AFA690E}"/>
              </a:ext>
            </a:extLst>
          </p:cNvPr>
          <p:cNvSpPr>
            <a:spLocks noGrp="1"/>
          </p:cNvSpPr>
          <p:nvPr>
            <p:ph type="sldNum" sz="quarter" idx="12"/>
          </p:nvPr>
        </p:nvSpPr>
        <p:spPr/>
        <p:txBody>
          <a:bodyPr/>
          <a:lstStyle/>
          <a:p>
            <a:fld id="{2B438E21-AF81-47BB-9D60-45A73DA90801}" type="slidenum">
              <a:rPr lang="en-US" smtClean="0"/>
              <a:t>‹#›</a:t>
            </a:fld>
            <a:endParaRPr lang="en-US"/>
          </a:p>
        </p:txBody>
      </p:sp>
    </p:spTree>
    <p:extLst>
      <p:ext uri="{BB962C8B-B14F-4D97-AF65-F5344CB8AC3E}">
        <p14:creationId xmlns:p14="http://schemas.microsoft.com/office/powerpoint/2010/main" val="1703929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353F1-C106-4CA4-AC82-05B2DECF507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4DCCAAD-57AC-4735-8F97-6A75A9AA6675}"/>
              </a:ext>
            </a:extLst>
          </p:cNvPr>
          <p:cNvSpPr>
            <a:spLocks noGrp="1"/>
          </p:cNvSpPr>
          <p:nvPr>
            <p:ph type="dt" sz="half" idx="10"/>
          </p:nvPr>
        </p:nvSpPr>
        <p:spPr/>
        <p:txBody>
          <a:bodyPr/>
          <a:lstStyle/>
          <a:p>
            <a:fld id="{F6BC98B2-00D3-4657-A19C-48146093CD88}" type="datetimeFigureOut">
              <a:rPr lang="en-US" smtClean="0"/>
              <a:t>4/1/2019</a:t>
            </a:fld>
            <a:endParaRPr lang="en-US"/>
          </a:p>
        </p:txBody>
      </p:sp>
      <p:sp>
        <p:nvSpPr>
          <p:cNvPr id="4" name="Footer Placeholder 3">
            <a:extLst>
              <a:ext uri="{FF2B5EF4-FFF2-40B4-BE49-F238E27FC236}">
                <a16:creationId xmlns:a16="http://schemas.microsoft.com/office/drawing/2014/main" id="{249E3399-C948-4CF9-B880-97E03A95FE9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4F32885-02F3-4529-8C3A-6E3B0B44412A}"/>
              </a:ext>
            </a:extLst>
          </p:cNvPr>
          <p:cNvSpPr>
            <a:spLocks noGrp="1"/>
          </p:cNvSpPr>
          <p:nvPr>
            <p:ph type="sldNum" sz="quarter" idx="12"/>
          </p:nvPr>
        </p:nvSpPr>
        <p:spPr/>
        <p:txBody>
          <a:bodyPr/>
          <a:lstStyle/>
          <a:p>
            <a:fld id="{2B438E21-AF81-47BB-9D60-45A73DA90801}" type="slidenum">
              <a:rPr lang="en-US" smtClean="0"/>
              <a:t>‹#›</a:t>
            </a:fld>
            <a:endParaRPr lang="en-US"/>
          </a:p>
        </p:txBody>
      </p:sp>
    </p:spTree>
    <p:extLst>
      <p:ext uri="{BB962C8B-B14F-4D97-AF65-F5344CB8AC3E}">
        <p14:creationId xmlns:p14="http://schemas.microsoft.com/office/powerpoint/2010/main" val="1706011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425BDC-AABC-4425-80BA-79CEAD0FEC0B}"/>
              </a:ext>
            </a:extLst>
          </p:cNvPr>
          <p:cNvSpPr>
            <a:spLocks noGrp="1"/>
          </p:cNvSpPr>
          <p:nvPr>
            <p:ph type="dt" sz="half" idx="10"/>
          </p:nvPr>
        </p:nvSpPr>
        <p:spPr/>
        <p:txBody>
          <a:bodyPr/>
          <a:lstStyle/>
          <a:p>
            <a:fld id="{F6BC98B2-00D3-4657-A19C-48146093CD88}" type="datetimeFigureOut">
              <a:rPr lang="en-US" smtClean="0"/>
              <a:t>4/1/2019</a:t>
            </a:fld>
            <a:endParaRPr lang="en-US"/>
          </a:p>
        </p:txBody>
      </p:sp>
      <p:sp>
        <p:nvSpPr>
          <p:cNvPr id="3" name="Footer Placeholder 2">
            <a:extLst>
              <a:ext uri="{FF2B5EF4-FFF2-40B4-BE49-F238E27FC236}">
                <a16:creationId xmlns:a16="http://schemas.microsoft.com/office/drawing/2014/main" id="{261C875C-FC62-4A49-8C8B-BC910BE933F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131B8C4-8318-43FC-BC0B-471C2FD5FD4E}"/>
              </a:ext>
            </a:extLst>
          </p:cNvPr>
          <p:cNvSpPr>
            <a:spLocks noGrp="1"/>
          </p:cNvSpPr>
          <p:nvPr>
            <p:ph type="sldNum" sz="quarter" idx="12"/>
          </p:nvPr>
        </p:nvSpPr>
        <p:spPr/>
        <p:txBody>
          <a:bodyPr/>
          <a:lstStyle/>
          <a:p>
            <a:fld id="{2B438E21-AF81-47BB-9D60-45A73DA90801}" type="slidenum">
              <a:rPr lang="en-US" smtClean="0"/>
              <a:t>‹#›</a:t>
            </a:fld>
            <a:endParaRPr lang="en-US"/>
          </a:p>
        </p:txBody>
      </p:sp>
    </p:spTree>
    <p:extLst>
      <p:ext uri="{BB962C8B-B14F-4D97-AF65-F5344CB8AC3E}">
        <p14:creationId xmlns:p14="http://schemas.microsoft.com/office/powerpoint/2010/main" val="3657469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E4C3E-0139-4D0F-A75F-6BC1F733F9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35E3DF9-C4F7-4C5A-B827-5801728CEE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5E59B63-C78E-4D20-AC5D-559FE742C4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D0EA36-61F2-47CD-9232-158F8505D008}"/>
              </a:ext>
            </a:extLst>
          </p:cNvPr>
          <p:cNvSpPr>
            <a:spLocks noGrp="1"/>
          </p:cNvSpPr>
          <p:nvPr>
            <p:ph type="dt" sz="half" idx="10"/>
          </p:nvPr>
        </p:nvSpPr>
        <p:spPr/>
        <p:txBody>
          <a:bodyPr/>
          <a:lstStyle/>
          <a:p>
            <a:fld id="{F6BC98B2-00D3-4657-A19C-48146093CD88}" type="datetimeFigureOut">
              <a:rPr lang="en-US" smtClean="0"/>
              <a:t>4/1/2019</a:t>
            </a:fld>
            <a:endParaRPr lang="en-US"/>
          </a:p>
        </p:txBody>
      </p:sp>
      <p:sp>
        <p:nvSpPr>
          <p:cNvPr id="6" name="Footer Placeholder 5">
            <a:extLst>
              <a:ext uri="{FF2B5EF4-FFF2-40B4-BE49-F238E27FC236}">
                <a16:creationId xmlns:a16="http://schemas.microsoft.com/office/drawing/2014/main" id="{0B1C969B-D5F6-4C19-B301-F72691C2DE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855D94-5493-4F0D-A53B-B353540EB53B}"/>
              </a:ext>
            </a:extLst>
          </p:cNvPr>
          <p:cNvSpPr>
            <a:spLocks noGrp="1"/>
          </p:cNvSpPr>
          <p:nvPr>
            <p:ph type="sldNum" sz="quarter" idx="12"/>
          </p:nvPr>
        </p:nvSpPr>
        <p:spPr/>
        <p:txBody>
          <a:bodyPr/>
          <a:lstStyle/>
          <a:p>
            <a:fld id="{2B438E21-AF81-47BB-9D60-45A73DA90801}" type="slidenum">
              <a:rPr lang="en-US" smtClean="0"/>
              <a:t>‹#›</a:t>
            </a:fld>
            <a:endParaRPr lang="en-US"/>
          </a:p>
        </p:txBody>
      </p:sp>
    </p:spTree>
    <p:extLst>
      <p:ext uri="{BB962C8B-B14F-4D97-AF65-F5344CB8AC3E}">
        <p14:creationId xmlns:p14="http://schemas.microsoft.com/office/powerpoint/2010/main" val="209173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44D1D-BD7A-4E6B-956B-5BDAE65796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3D01641-AD4E-43BF-9718-47280290F6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E19A8AE-B6AD-4DCF-A9CD-46AFE5C906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B962B-94EA-4EA1-897F-D6CE4B445A6C}"/>
              </a:ext>
            </a:extLst>
          </p:cNvPr>
          <p:cNvSpPr>
            <a:spLocks noGrp="1"/>
          </p:cNvSpPr>
          <p:nvPr>
            <p:ph type="dt" sz="half" idx="10"/>
          </p:nvPr>
        </p:nvSpPr>
        <p:spPr/>
        <p:txBody>
          <a:bodyPr/>
          <a:lstStyle/>
          <a:p>
            <a:fld id="{F6BC98B2-00D3-4657-A19C-48146093CD88}" type="datetimeFigureOut">
              <a:rPr lang="en-US" smtClean="0"/>
              <a:t>4/1/2019</a:t>
            </a:fld>
            <a:endParaRPr lang="en-US"/>
          </a:p>
        </p:txBody>
      </p:sp>
      <p:sp>
        <p:nvSpPr>
          <p:cNvPr id="6" name="Footer Placeholder 5">
            <a:extLst>
              <a:ext uri="{FF2B5EF4-FFF2-40B4-BE49-F238E27FC236}">
                <a16:creationId xmlns:a16="http://schemas.microsoft.com/office/drawing/2014/main" id="{7446E4FD-2C34-4CFC-BBAD-D69B34A9E0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F0D019-663C-4877-9158-3D65288CD2B4}"/>
              </a:ext>
            </a:extLst>
          </p:cNvPr>
          <p:cNvSpPr>
            <a:spLocks noGrp="1"/>
          </p:cNvSpPr>
          <p:nvPr>
            <p:ph type="sldNum" sz="quarter" idx="12"/>
          </p:nvPr>
        </p:nvSpPr>
        <p:spPr/>
        <p:txBody>
          <a:bodyPr/>
          <a:lstStyle/>
          <a:p>
            <a:fld id="{2B438E21-AF81-47BB-9D60-45A73DA90801}" type="slidenum">
              <a:rPr lang="en-US" smtClean="0"/>
              <a:t>‹#›</a:t>
            </a:fld>
            <a:endParaRPr lang="en-US"/>
          </a:p>
        </p:txBody>
      </p:sp>
    </p:spTree>
    <p:extLst>
      <p:ext uri="{BB962C8B-B14F-4D97-AF65-F5344CB8AC3E}">
        <p14:creationId xmlns:p14="http://schemas.microsoft.com/office/powerpoint/2010/main" val="2872969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494736A-4F80-4374-9C6A-BA9CE19F86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9470B2-9B25-4A30-BA8B-3AEA01DA3D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6A28F8-1710-482A-8BA1-79BACB8C68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BC98B2-00D3-4657-A19C-48146093CD88}" type="datetimeFigureOut">
              <a:rPr lang="en-US" smtClean="0"/>
              <a:t>4/1/2019</a:t>
            </a:fld>
            <a:endParaRPr lang="en-US"/>
          </a:p>
        </p:txBody>
      </p:sp>
      <p:sp>
        <p:nvSpPr>
          <p:cNvPr id="5" name="Footer Placeholder 4">
            <a:extLst>
              <a:ext uri="{FF2B5EF4-FFF2-40B4-BE49-F238E27FC236}">
                <a16:creationId xmlns:a16="http://schemas.microsoft.com/office/drawing/2014/main" id="{EEFD4EF6-9161-4535-9AC9-AD537E9CB6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09A06AE-7A7D-47BB-B5A9-7CFAAACD34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438E21-AF81-47BB-9D60-45A73DA90801}" type="slidenum">
              <a:rPr lang="en-US" smtClean="0"/>
              <a:t>‹#›</a:t>
            </a:fld>
            <a:endParaRPr lang="en-US"/>
          </a:p>
        </p:txBody>
      </p:sp>
    </p:spTree>
    <p:extLst>
      <p:ext uri="{BB962C8B-B14F-4D97-AF65-F5344CB8AC3E}">
        <p14:creationId xmlns:p14="http://schemas.microsoft.com/office/powerpoint/2010/main" val="4442407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March 31, 2019</a:t>
            </a:r>
          </a:p>
        </p:txBody>
      </p:sp>
    </p:spTree>
    <p:extLst>
      <p:ext uri="{BB962C8B-B14F-4D97-AF65-F5344CB8AC3E}">
        <p14:creationId xmlns:p14="http://schemas.microsoft.com/office/powerpoint/2010/main" val="19585110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16309" y="83185"/>
            <a:ext cx="11788877"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Weakness and Limitations</a:t>
            </a:r>
          </a:p>
        </p:txBody>
      </p:sp>
      <p:sp>
        <p:nvSpPr>
          <p:cNvPr id="3" name="Content Placeholder 2"/>
          <p:cNvSpPr>
            <a:spLocks noGrp="1"/>
          </p:cNvSpPr>
          <p:nvPr>
            <p:ph idx="1"/>
          </p:nvPr>
        </p:nvSpPr>
        <p:spPr>
          <a:xfrm>
            <a:off x="216309" y="1051560"/>
            <a:ext cx="11788877" cy="5646420"/>
          </a:xfrm>
          <a:solidFill>
            <a:srgbClr val="FFFFCC"/>
          </a:solidFill>
        </p:spPr>
        <p:txBody>
          <a:bodyPr>
            <a:normAutofit/>
          </a:bodyPr>
          <a:lstStyle/>
          <a:p>
            <a:pPr marL="0" indent="0">
              <a:lnSpc>
                <a:spcPct val="150000"/>
              </a:lnSpc>
              <a:buNone/>
            </a:pPr>
            <a:r>
              <a:rPr lang="en-US" dirty="0">
                <a:latin typeface="Arial" panose="020B0604020202020204" pitchFamily="34" charset="0"/>
                <a:cs typeface="Arial" panose="020B0604020202020204" pitchFamily="34" charset="0"/>
              </a:rPr>
              <a:t>Have this mind among yourselves, which is yours in Christ Jesus, who, though he was in the form (</a:t>
            </a:r>
            <a:r>
              <a:rPr lang="en-US" i="1" dirty="0" err="1">
                <a:solidFill>
                  <a:srgbClr val="FF0000"/>
                </a:solidFill>
                <a:latin typeface="Arial" panose="020B0604020202020204" pitchFamily="34" charset="0"/>
                <a:cs typeface="Arial" panose="020B0604020202020204" pitchFamily="34" charset="0"/>
              </a:rPr>
              <a:t>morphē</a:t>
            </a:r>
            <a:r>
              <a:rPr lang="en-US" dirty="0">
                <a:latin typeface="Arial" panose="020B0604020202020204" pitchFamily="34" charset="0"/>
                <a:cs typeface="Arial" panose="020B0604020202020204" pitchFamily="34" charset="0"/>
              </a:rPr>
              <a:t>)of God, did not count equality with God a thing to be grasped, but made himself nothing, taking the form (</a:t>
            </a:r>
            <a:r>
              <a:rPr lang="en-US" i="1" dirty="0" err="1">
                <a:solidFill>
                  <a:srgbClr val="FF0000"/>
                </a:solidFill>
                <a:latin typeface="Arial" panose="020B0604020202020204" pitchFamily="34" charset="0"/>
                <a:cs typeface="Arial" panose="020B0604020202020204" pitchFamily="34" charset="0"/>
              </a:rPr>
              <a:t>morphē</a:t>
            </a:r>
            <a:r>
              <a:rPr lang="en-US" dirty="0">
                <a:latin typeface="Arial" panose="020B0604020202020204" pitchFamily="34" charset="0"/>
                <a:cs typeface="Arial" panose="020B0604020202020204" pitchFamily="34" charset="0"/>
              </a:rPr>
              <a:t>) of a servant, being born in the likeness of men. And being found in human form (</a:t>
            </a:r>
            <a:r>
              <a:rPr lang="en-US" i="1" dirty="0">
                <a:solidFill>
                  <a:srgbClr val="FF0000"/>
                </a:solidFill>
                <a:latin typeface="Arial" panose="020B0604020202020204" pitchFamily="34" charset="0"/>
                <a:cs typeface="Arial" panose="020B0604020202020204" pitchFamily="34" charset="0"/>
              </a:rPr>
              <a:t>schema</a:t>
            </a: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 he humbled himself by becoming obedient to the point of death, even death on a cross. (Philippians 2:5 – 8)</a:t>
            </a:r>
          </a:p>
        </p:txBody>
      </p:sp>
    </p:spTree>
    <p:extLst>
      <p:ext uri="{BB962C8B-B14F-4D97-AF65-F5344CB8AC3E}">
        <p14:creationId xmlns:p14="http://schemas.microsoft.com/office/powerpoint/2010/main" val="369044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16309" y="83185"/>
            <a:ext cx="11788877"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Weakness and Limitations</a:t>
            </a:r>
          </a:p>
        </p:txBody>
      </p:sp>
      <p:sp>
        <p:nvSpPr>
          <p:cNvPr id="3" name="Content Placeholder 2"/>
          <p:cNvSpPr>
            <a:spLocks noGrp="1"/>
          </p:cNvSpPr>
          <p:nvPr>
            <p:ph idx="1"/>
          </p:nvPr>
        </p:nvSpPr>
        <p:spPr>
          <a:xfrm>
            <a:off x="216309" y="1051560"/>
            <a:ext cx="11788877" cy="5646420"/>
          </a:xfrm>
          <a:solidFill>
            <a:srgbClr val="FFFFCC"/>
          </a:solidFill>
        </p:spPr>
        <p:txBody>
          <a:bodyPr>
            <a:normAutofit/>
          </a:bodyPr>
          <a:lstStyle/>
          <a:p>
            <a:pPr fontAlgn="ctr">
              <a:lnSpc>
                <a:spcPct val="150000"/>
              </a:lnSpc>
            </a:pPr>
            <a:r>
              <a:rPr lang="en-US" sz="2800" dirty="0">
                <a:solidFill>
                  <a:srgbClr val="0070C0"/>
                </a:solidFill>
                <a:latin typeface="Arial" panose="020B0604020202020204" pitchFamily="34" charset="0"/>
                <a:cs typeface="Arial" panose="020B0604020202020204" pitchFamily="34" charset="0"/>
              </a:rPr>
              <a:t>In English “form” can mean just the outward appearance of something but in Greek </a:t>
            </a:r>
            <a:r>
              <a:rPr lang="en-US" i="1" dirty="0" err="1">
                <a:solidFill>
                  <a:srgbClr val="FF0000"/>
                </a:solidFill>
                <a:latin typeface="Arial" panose="020B0604020202020204" pitchFamily="34" charset="0"/>
                <a:cs typeface="Arial" panose="020B0604020202020204" pitchFamily="34" charset="0"/>
              </a:rPr>
              <a:t>morphē</a:t>
            </a:r>
            <a:r>
              <a:rPr lang="en-US" i="1" dirty="0">
                <a:solidFill>
                  <a:srgbClr val="FF0000"/>
                </a:solidFill>
                <a:latin typeface="Arial" panose="020B0604020202020204" pitchFamily="34" charset="0"/>
                <a:cs typeface="Arial" panose="020B0604020202020204" pitchFamily="34" charset="0"/>
              </a:rPr>
              <a:t> </a:t>
            </a:r>
            <a:r>
              <a:rPr lang="en-US" dirty="0">
                <a:solidFill>
                  <a:srgbClr val="0070C0"/>
                </a:solidFill>
                <a:latin typeface="Arial" panose="020B0604020202020204" pitchFamily="34" charset="0"/>
                <a:cs typeface="Arial" panose="020B0604020202020204" pitchFamily="34" charset="0"/>
              </a:rPr>
              <a:t>means the inner nature of something. So Jesus has a fully divine nature.</a:t>
            </a:r>
          </a:p>
          <a:p>
            <a:pPr marL="457200" lvl="1" indent="0" fontAlgn="ctr">
              <a:lnSpc>
                <a:spcPct val="150000"/>
              </a:lnSpc>
              <a:buNone/>
            </a:pPr>
            <a:r>
              <a:rPr lang="en-US" sz="2800" dirty="0">
                <a:solidFill>
                  <a:srgbClr val="0070C0"/>
                </a:solidFill>
                <a:latin typeface="Arial" panose="020B0604020202020204" pitchFamily="34" charset="0"/>
                <a:cs typeface="Arial" panose="020B0604020202020204" pitchFamily="34" charset="0"/>
              </a:rPr>
              <a:t>Note: </a:t>
            </a:r>
            <a:r>
              <a:rPr lang="en-US" sz="2800" i="1" dirty="0">
                <a:solidFill>
                  <a:srgbClr val="FF0000"/>
                </a:solidFill>
                <a:latin typeface="Arial" panose="020B0604020202020204" pitchFamily="34" charset="0"/>
                <a:cs typeface="Arial" panose="020B0604020202020204" pitchFamily="34" charset="0"/>
              </a:rPr>
              <a:t>schema </a:t>
            </a:r>
            <a:r>
              <a:rPr lang="en-US" sz="2800" dirty="0">
                <a:solidFill>
                  <a:srgbClr val="0070C0"/>
                </a:solidFill>
                <a:latin typeface="Arial" panose="020B0604020202020204" pitchFamily="34" charset="0"/>
                <a:cs typeface="Arial" panose="020B0604020202020204" pitchFamily="34" charset="0"/>
              </a:rPr>
              <a:t>as in “human form” has the meaning of outward appearance namely he looked human.</a:t>
            </a:r>
          </a:p>
          <a:p>
            <a:pPr fontAlgn="ctr">
              <a:lnSpc>
                <a:spcPct val="150000"/>
              </a:lnSpc>
            </a:pPr>
            <a:r>
              <a:rPr lang="en-US" sz="2800" dirty="0">
                <a:solidFill>
                  <a:srgbClr val="0070C0"/>
                </a:solidFill>
                <a:latin typeface="Arial" panose="020B0604020202020204" pitchFamily="34" charset="0"/>
                <a:cs typeface="Arial" panose="020B0604020202020204" pitchFamily="34" charset="0"/>
              </a:rPr>
              <a:t>Equality with God also means </a:t>
            </a:r>
            <a:r>
              <a:rPr lang="en-US" dirty="0">
                <a:solidFill>
                  <a:srgbClr val="0070C0"/>
                </a:solidFill>
                <a:latin typeface="Arial" panose="020B0604020202020204" pitchFamily="34" charset="0"/>
                <a:cs typeface="Arial" panose="020B0604020202020204" pitchFamily="34" charset="0"/>
              </a:rPr>
              <a:t>Jesus has a fully divine nature because nothing is equal to God except God.</a:t>
            </a:r>
          </a:p>
        </p:txBody>
      </p:sp>
    </p:spTree>
    <p:extLst>
      <p:ext uri="{BB962C8B-B14F-4D97-AF65-F5344CB8AC3E}">
        <p14:creationId xmlns:p14="http://schemas.microsoft.com/office/powerpoint/2010/main" val="36650114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16309" y="83185"/>
            <a:ext cx="11788877"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Weakness and Limitations</a:t>
            </a:r>
          </a:p>
        </p:txBody>
      </p:sp>
      <p:sp>
        <p:nvSpPr>
          <p:cNvPr id="3" name="Content Placeholder 2"/>
          <p:cNvSpPr>
            <a:spLocks noGrp="1"/>
          </p:cNvSpPr>
          <p:nvPr>
            <p:ph idx="1"/>
          </p:nvPr>
        </p:nvSpPr>
        <p:spPr>
          <a:xfrm>
            <a:off x="216309" y="1051560"/>
            <a:ext cx="11788877" cy="5646420"/>
          </a:xfrm>
          <a:solidFill>
            <a:srgbClr val="FFFFCC"/>
          </a:solidFill>
        </p:spPr>
        <p:txBody>
          <a:bodyPr>
            <a:normAutofit/>
          </a:bodyPr>
          <a:lstStyle/>
          <a:p>
            <a:pPr>
              <a:lnSpc>
                <a:spcPct val="150000"/>
              </a:lnSpc>
            </a:pPr>
            <a:r>
              <a:rPr lang="en-US" dirty="0">
                <a:solidFill>
                  <a:srgbClr val="0070C0"/>
                </a:solidFill>
                <a:latin typeface="Arial" panose="020B0604020202020204" pitchFamily="34" charset="0"/>
                <a:cs typeface="Arial" panose="020B0604020202020204" pitchFamily="34" charset="0"/>
              </a:rPr>
              <a:t>What does </a:t>
            </a:r>
            <a:r>
              <a:rPr lang="en-US" dirty="0">
                <a:latin typeface="Arial" panose="020B0604020202020204" pitchFamily="34" charset="0"/>
                <a:cs typeface="Arial" panose="020B0604020202020204" pitchFamily="34" charset="0"/>
              </a:rPr>
              <a:t>did not count equality with God a thing to be grasped, but made himself nothing </a:t>
            </a:r>
            <a:r>
              <a:rPr lang="en-US" dirty="0">
                <a:solidFill>
                  <a:srgbClr val="0070C0"/>
                </a:solidFill>
                <a:latin typeface="Arial" panose="020B0604020202020204" pitchFamily="34" charset="0"/>
                <a:cs typeface="Arial" panose="020B0604020202020204" pitchFamily="34" charset="0"/>
              </a:rPr>
              <a:t>mean? </a:t>
            </a:r>
          </a:p>
          <a:p>
            <a:pPr lvl="1">
              <a:lnSpc>
                <a:spcPct val="150000"/>
              </a:lnSpc>
            </a:pPr>
            <a:r>
              <a:rPr lang="en-US" sz="2800" dirty="0">
                <a:solidFill>
                  <a:srgbClr val="0070C0"/>
                </a:solidFill>
                <a:latin typeface="Arial" panose="020B0604020202020204" pitchFamily="34" charset="0"/>
                <a:cs typeface="Arial" panose="020B0604020202020204" pitchFamily="34" charset="0"/>
              </a:rPr>
              <a:t>It cannot mean that Christ gave up equality with God or ceased to be fully God because God cannot cease to be God.</a:t>
            </a:r>
          </a:p>
          <a:p>
            <a:pPr lvl="1">
              <a:lnSpc>
                <a:spcPct val="150000"/>
              </a:lnSpc>
            </a:pPr>
            <a:r>
              <a:rPr lang="en-US" sz="2800" dirty="0">
                <a:solidFill>
                  <a:srgbClr val="0070C0"/>
                </a:solidFill>
                <a:latin typeface="Arial" panose="020B0604020202020204" pitchFamily="34" charset="0"/>
                <a:cs typeface="Arial" panose="020B0604020202020204" pitchFamily="34" charset="0"/>
              </a:rPr>
              <a:t>Rather it must mean he did not hold onto the privileged position, rights and prerogatives afforded to him as being equal to God.</a:t>
            </a:r>
          </a:p>
        </p:txBody>
      </p:sp>
    </p:spTree>
    <p:extLst>
      <p:ext uri="{BB962C8B-B14F-4D97-AF65-F5344CB8AC3E}">
        <p14:creationId xmlns:p14="http://schemas.microsoft.com/office/powerpoint/2010/main" val="3372503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16309" y="83185"/>
            <a:ext cx="11788877"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Weakness and Limitations</a:t>
            </a:r>
          </a:p>
        </p:txBody>
      </p:sp>
      <p:sp>
        <p:nvSpPr>
          <p:cNvPr id="3" name="Content Placeholder 2"/>
          <p:cNvSpPr>
            <a:spLocks noGrp="1"/>
          </p:cNvSpPr>
          <p:nvPr>
            <p:ph idx="1"/>
          </p:nvPr>
        </p:nvSpPr>
        <p:spPr>
          <a:xfrm>
            <a:off x="216309" y="1051560"/>
            <a:ext cx="11788877" cy="5646420"/>
          </a:xfrm>
          <a:solidFill>
            <a:srgbClr val="FFFFCC"/>
          </a:solidFill>
        </p:spPr>
        <p:txBody>
          <a:bodyPr>
            <a:normAutofit/>
          </a:bodyPr>
          <a:lstStyle/>
          <a:p>
            <a:pPr>
              <a:lnSpc>
                <a:spcPct val="150000"/>
              </a:lnSpc>
            </a:pPr>
            <a:r>
              <a:rPr lang="en-US" dirty="0">
                <a:solidFill>
                  <a:srgbClr val="0070C0"/>
                </a:solidFill>
                <a:latin typeface="Arial" panose="020B0604020202020204" pitchFamily="34" charset="0"/>
                <a:cs typeface="Arial" panose="020B0604020202020204" pitchFamily="34" charset="0"/>
              </a:rPr>
              <a:t>Some translations say he “emptied himself” rather than “made himself nothing.” The Greek word is </a:t>
            </a:r>
            <a:r>
              <a:rPr lang="en-US" i="1" dirty="0" err="1">
                <a:solidFill>
                  <a:srgbClr val="FF0000"/>
                </a:solidFill>
                <a:latin typeface="Arial" panose="020B0604020202020204" pitchFamily="34" charset="0"/>
                <a:cs typeface="Arial" panose="020B0604020202020204" pitchFamily="34" charset="0"/>
              </a:rPr>
              <a:t>kenoō</a:t>
            </a:r>
            <a:r>
              <a:rPr lang="en-US" i="1" dirty="0">
                <a:solidFill>
                  <a:srgbClr val="FF0000"/>
                </a:solidFill>
                <a:latin typeface="Arial" panose="020B0604020202020204" pitchFamily="34" charset="0"/>
                <a:cs typeface="Arial" panose="020B0604020202020204" pitchFamily="34" charset="0"/>
              </a:rPr>
              <a:t> </a:t>
            </a:r>
            <a:r>
              <a:rPr lang="en-US" dirty="0">
                <a:solidFill>
                  <a:srgbClr val="0070C0"/>
                </a:solidFill>
                <a:latin typeface="Arial" panose="020B0604020202020204" pitchFamily="34" charset="0"/>
                <a:cs typeface="Arial" panose="020B0604020202020204" pitchFamily="34" charset="0"/>
              </a:rPr>
              <a:t>meaning to pour out. It does not mean he lost anything of his divine nature but rather that he became an ordinary human baby. This pouring out does not subtract anything from his divine nature but actually adds to the fully divine nature a fully human nature!</a:t>
            </a:r>
          </a:p>
          <a:p>
            <a:pPr>
              <a:lnSpc>
                <a:spcPct val="150000"/>
              </a:lnSpc>
            </a:pPr>
            <a:r>
              <a:rPr lang="en-US" dirty="0">
                <a:solidFill>
                  <a:srgbClr val="0070C0"/>
                </a:solidFill>
                <a:latin typeface="Arial" panose="020B0604020202020204" pitchFamily="34" charset="0"/>
                <a:cs typeface="Arial" panose="020B0604020202020204" pitchFamily="34" charset="0"/>
              </a:rPr>
              <a:t>On the other hand while the divine nature remains fully possessed it cannot be fully expressed in a human body.</a:t>
            </a:r>
          </a:p>
        </p:txBody>
      </p:sp>
    </p:spTree>
    <p:extLst>
      <p:ext uri="{BB962C8B-B14F-4D97-AF65-F5344CB8AC3E}">
        <p14:creationId xmlns:p14="http://schemas.microsoft.com/office/powerpoint/2010/main" val="1770711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16309" y="83185"/>
            <a:ext cx="11788877"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Weakness and Limitations</a:t>
            </a:r>
          </a:p>
        </p:txBody>
      </p:sp>
      <p:sp>
        <p:nvSpPr>
          <p:cNvPr id="3" name="Content Placeholder 2"/>
          <p:cNvSpPr>
            <a:spLocks noGrp="1"/>
          </p:cNvSpPr>
          <p:nvPr>
            <p:ph idx="1"/>
          </p:nvPr>
        </p:nvSpPr>
        <p:spPr>
          <a:xfrm>
            <a:off x="216309" y="1051560"/>
            <a:ext cx="11788877" cy="5646420"/>
          </a:xfrm>
          <a:solidFill>
            <a:srgbClr val="FFFFCC"/>
          </a:solidFill>
        </p:spPr>
        <p:txBody>
          <a:bodyPr>
            <a:normAutofit/>
          </a:bodyPr>
          <a:lstStyle/>
          <a:p>
            <a:pPr>
              <a:lnSpc>
                <a:spcPct val="150000"/>
              </a:lnSpc>
            </a:pPr>
            <a:r>
              <a:rPr lang="en-US" dirty="0">
                <a:solidFill>
                  <a:srgbClr val="0070C0"/>
                </a:solidFill>
                <a:latin typeface="Arial" panose="020B0604020202020204" pitchFamily="34" charset="0"/>
                <a:cs typeface="Arial" panose="020B0604020202020204" pitchFamily="34" charset="0"/>
              </a:rPr>
              <a:t>What does </a:t>
            </a:r>
            <a:r>
              <a:rPr lang="en-US" dirty="0">
                <a:latin typeface="Arial" panose="020B0604020202020204" pitchFamily="34" charset="0"/>
                <a:cs typeface="Arial" panose="020B0604020202020204" pitchFamily="34" charset="0"/>
              </a:rPr>
              <a:t>he humbled himself by becoming </a:t>
            </a:r>
            <a:r>
              <a:rPr lang="en-US" dirty="0">
                <a:solidFill>
                  <a:srgbClr val="FF0000"/>
                </a:solidFill>
                <a:latin typeface="Arial" panose="020B0604020202020204" pitchFamily="34" charset="0"/>
                <a:cs typeface="Arial" panose="020B0604020202020204" pitchFamily="34" charset="0"/>
              </a:rPr>
              <a:t>obedient</a:t>
            </a:r>
            <a:r>
              <a:rPr lang="en-US" dirty="0">
                <a:latin typeface="Arial" panose="020B0604020202020204" pitchFamily="34" charset="0"/>
                <a:cs typeface="Arial" panose="020B0604020202020204" pitchFamily="34" charset="0"/>
              </a:rPr>
              <a:t> to the point of death, </a:t>
            </a:r>
            <a:r>
              <a:rPr lang="en-US" dirty="0">
                <a:solidFill>
                  <a:srgbClr val="FF0000"/>
                </a:solidFill>
                <a:latin typeface="Arial" panose="020B0604020202020204" pitchFamily="34" charset="0"/>
                <a:cs typeface="Arial" panose="020B0604020202020204" pitchFamily="34" charset="0"/>
              </a:rPr>
              <a:t>even death on a cross </a:t>
            </a:r>
            <a:r>
              <a:rPr lang="en-US" dirty="0">
                <a:solidFill>
                  <a:srgbClr val="0070C0"/>
                </a:solidFill>
                <a:latin typeface="Arial" panose="020B0604020202020204" pitchFamily="34" charset="0"/>
                <a:cs typeface="Arial" panose="020B0604020202020204" pitchFamily="34" charset="0"/>
              </a:rPr>
              <a:t>mean? </a:t>
            </a:r>
          </a:p>
          <a:p>
            <a:pPr marL="971550" lvl="1" indent="-514350">
              <a:lnSpc>
                <a:spcPct val="150000"/>
              </a:lnSpc>
              <a:buFont typeface="+mj-lt"/>
              <a:buAutoNum type="arabicPeriod"/>
            </a:pPr>
            <a:r>
              <a:rPr lang="en-US" sz="2800" dirty="0">
                <a:solidFill>
                  <a:srgbClr val="0070C0"/>
                </a:solidFill>
                <a:latin typeface="Arial" panose="020B0604020202020204" pitchFamily="34" charset="0"/>
                <a:cs typeface="Arial" panose="020B0604020202020204" pitchFamily="34" charset="0"/>
              </a:rPr>
              <a:t>The main reason for Christ’s humanity was to give his life for the elect. </a:t>
            </a:r>
            <a:r>
              <a:rPr lang="en-US" sz="2800" dirty="0">
                <a:latin typeface="Arial" panose="020B0604020202020204" pitchFamily="34" charset="0"/>
                <a:cs typeface="Arial" panose="020B0604020202020204" pitchFamily="34" charset="0"/>
              </a:rPr>
              <a:t>Even as the Son of Man came not to be served but to serve, and to give his life as a ransom for many (Matthew 20:28)</a:t>
            </a:r>
          </a:p>
        </p:txBody>
      </p:sp>
    </p:spTree>
    <p:extLst>
      <p:ext uri="{BB962C8B-B14F-4D97-AF65-F5344CB8AC3E}">
        <p14:creationId xmlns:p14="http://schemas.microsoft.com/office/powerpoint/2010/main" val="18951292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16309" y="83185"/>
            <a:ext cx="11788877"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Weakness and Limitations</a:t>
            </a:r>
          </a:p>
        </p:txBody>
      </p:sp>
      <p:sp>
        <p:nvSpPr>
          <p:cNvPr id="3" name="Content Placeholder 2"/>
          <p:cNvSpPr>
            <a:spLocks noGrp="1"/>
          </p:cNvSpPr>
          <p:nvPr>
            <p:ph idx="1"/>
          </p:nvPr>
        </p:nvSpPr>
        <p:spPr>
          <a:xfrm>
            <a:off x="216309" y="1051560"/>
            <a:ext cx="11788877" cy="5646420"/>
          </a:xfrm>
          <a:solidFill>
            <a:srgbClr val="FFFFCC"/>
          </a:solidFill>
        </p:spPr>
        <p:txBody>
          <a:bodyPr>
            <a:normAutofit fontScale="85000" lnSpcReduction="10000"/>
          </a:bodyPr>
          <a:lstStyle/>
          <a:p>
            <a:pPr marL="514350" indent="-514350">
              <a:lnSpc>
                <a:spcPct val="150000"/>
              </a:lnSpc>
              <a:buFont typeface="+mj-lt"/>
              <a:buAutoNum type="arabicPeriod" startAt="2"/>
            </a:pPr>
            <a:r>
              <a:rPr lang="en-US" sz="3200" dirty="0">
                <a:solidFill>
                  <a:srgbClr val="0070C0"/>
                </a:solidFill>
                <a:latin typeface="Arial" panose="020B0604020202020204" pitchFamily="34" charset="0"/>
                <a:cs typeface="Arial" panose="020B0604020202020204" pitchFamily="34" charset="0"/>
              </a:rPr>
              <a:t>He not only obeyed the Father as a human but he obeyed the Father in coming to earth to live as a human. </a:t>
            </a:r>
            <a:r>
              <a:rPr lang="en-US" sz="3200" dirty="0">
                <a:latin typeface="Arial" panose="020B0604020202020204" pitchFamily="34" charset="0"/>
                <a:cs typeface="Arial" panose="020B0604020202020204" pitchFamily="34" charset="0"/>
              </a:rPr>
              <a:t> For I have come down from heaven, not to do my own will but the will of him who sent me. And this is the will of him who sent me, that I should lose nothing of all that he has given me, but raise it up on the last day. (John 6:38 – 39)</a:t>
            </a:r>
          </a:p>
          <a:p>
            <a:pPr marL="514350" indent="-514350">
              <a:lnSpc>
                <a:spcPct val="150000"/>
              </a:lnSpc>
              <a:buFont typeface="+mj-lt"/>
              <a:buAutoNum type="arabicPeriod" startAt="2"/>
            </a:pPr>
            <a:r>
              <a:rPr lang="en-US" sz="3200" dirty="0">
                <a:solidFill>
                  <a:srgbClr val="0070C0"/>
                </a:solidFill>
                <a:latin typeface="Arial" panose="020B0604020202020204" pitchFamily="34" charset="0"/>
                <a:cs typeface="Arial" panose="020B0604020202020204" pitchFamily="34" charset="0"/>
              </a:rPr>
              <a:t>While he had been obedient to the Father he displayed an obedience of a degree not previously required, namely death, which required his humanity but not just death but a horrible death – death on a cross (which also required a human body).</a:t>
            </a:r>
          </a:p>
        </p:txBody>
      </p:sp>
    </p:spTree>
    <p:extLst>
      <p:ext uri="{BB962C8B-B14F-4D97-AF65-F5344CB8AC3E}">
        <p14:creationId xmlns:p14="http://schemas.microsoft.com/office/powerpoint/2010/main" val="24287310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16309" y="83185"/>
            <a:ext cx="11788877"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Sinlessness</a:t>
            </a:r>
          </a:p>
        </p:txBody>
      </p:sp>
      <p:sp>
        <p:nvSpPr>
          <p:cNvPr id="3" name="Content Placeholder 2"/>
          <p:cNvSpPr>
            <a:spLocks noGrp="1"/>
          </p:cNvSpPr>
          <p:nvPr>
            <p:ph idx="1"/>
          </p:nvPr>
        </p:nvSpPr>
        <p:spPr>
          <a:xfrm>
            <a:off x="216309" y="1051560"/>
            <a:ext cx="11788877" cy="5806440"/>
          </a:xfrm>
          <a:solidFill>
            <a:srgbClr val="FFFFCC"/>
          </a:solidFill>
        </p:spPr>
        <p:txBody>
          <a:bodyPr>
            <a:normAutofit/>
          </a:bodyPr>
          <a:lstStyle/>
          <a:p>
            <a:pPr>
              <a:lnSpc>
                <a:spcPct val="150000"/>
              </a:lnSpc>
            </a:pPr>
            <a:r>
              <a:rPr lang="en-US" dirty="0">
                <a:solidFill>
                  <a:srgbClr val="0070C0"/>
                </a:solidFill>
                <a:latin typeface="Arial" panose="020B0604020202020204" pitchFamily="34" charset="0"/>
                <a:cs typeface="Arial" panose="020B0604020202020204" pitchFamily="34" charset="0"/>
              </a:rPr>
              <a:t>If Jesus was sinless how does he qualify as fully human? </a:t>
            </a:r>
          </a:p>
          <a:p>
            <a:pPr>
              <a:lnSpc>
                <a:spcPct val="150000"/>
              </a:lnSpc>
            </a:pPr>
            <a:r>
              <a:rPr lang="en-US" dirty="0">
                <a:solidFill>
                  <a:srgbClr val="0070C0"/>
                </a:solidFill>
                <a:latin typeface="Arial" panose="020B0604020202020204" pitchFamily="34" charset="0"/>
                <a:cs typeface="Arial" panose="020B0604020202020204" pitchFamily="34" charset="0"/>
              </a:rPr>
              <a:t>After the Fall the “normal” state of humans is a sinner. BUT before the Fall Adam and Eve were fully human and we will be restored to our original sinless condition. The true normal state of humans is sinless.</a:t>
            </a:r>
          </a:p>
          <a:p>
            <a:r>
              <a:rPr lang="en-US" sz="3000" dirty="0">
                <a:solidFill>
                  <a:srgbClr val="0070C0"/>
                </a:solidFill>
                <a:latin typeface="Arial" panose="020B0604020202020204" pitchFamily="34" charset="0"/>
                <a:cs typeface="Arial" panose="020B0604020202020204" pitchFamily="34" charset="0"/>
              </a:rPr>
              <a:t>The NT clearly indicates Jesus was Sinless.</a:t>
            </a:r>
          </a:p>
          <a:p>
            <a:pPr marL="457200" lvl="1" indent="0">
              <a:lnSpc>
                <a:spcPct val="150000"/>
              </a:lnSpc>
              <a:buNone/>
            </a:pPr>
            <a:r>
              <a:rPr lang="en-US" sz="2900" dirty="0">
                <a:latin typeface="Arial" panose="020B0604020202020204" pitchFamily="34" charset="0"/>
                <a:cs typeface="Arial" panose="020B0604020202020204" pitchFamily="34" charset="0"/>
              </a:rPr>
              <a:t>Which one of you convicts me of sin? If I tell the truth, why do you not believe me? (John 8:46)</a:t>
            </a:r>
          </a:p>
          <a:p>
            <a:pPr>
              <a:lnSpc>
                <a:spcPct val="150000"/>
              </a:lnSpc>
            </a:pPr>
            <a:endParaRPr lang="en-US" dirty="0">
              <a:solidFill>
                <a:srgbClr val="0070C0"/>
              </a:solidFill>
              <a:latin typeface="Arial" panose="020B0604020202020204" pitchFamily="34" charset="0"/>
              <a:cs typeface="Arial" panose="020B0604020202020204" pitchFamily="34" charset="0"/>
            </a:endParaRPr>
          </a:p>
          <a:p>
            <a:pPr marL="457200" lvl="1" indent="0">
              <a:buNone/>
            </a:pPr>
            <a:endParaRPr lang="en-US" sz="28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182501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16309" y="83185"/>
            <a:ext cx="11788877"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Sinlessness</a:t>
            </a:r>
          </a:p>
        </p:txBody>
      </p:sp>
      <p:sp>
        <p:nvSpPr>
          <p:cNvPr id="3" name="Content Placeholder 2"/>
          <p:cNvSpPr>
            <a:spLocks noGrp="1"/>
          </p:cNvSpPr>
          <p:nvPr>
            <p:ph idx="1"/>
          </p:nvPr>
        </p:nvSpPr>
        <p:spPr>
          <a:xfrm>
            <a:off x="216309" y="1051560"/>
            <a:ext cx="11788877" cy="5806440"/>
          </a:xfrm>
          <a:solidFill>
            <a:srgbClr val="FFFFCC"/>
          </a:solidFill>
        </p:spPr>
        <p:txBody>
          <a:bodyPr>
            <a:normAutofit/>
          </a:bodyPr>
          <a:lstStyle/>
          <a:p>
            <a:r>
              <a:rPr lang="en-US" dirty="0">
                <a:solidFill>
                  <a:srgbClr val="0070C0"/>
                </a:solidFill>
                <a:latin typeface="Arial" panose="020B0604020202020204" pitchFamily="34" charset="0"/>
                <a:cs typeface="Arial" panose="020B0604020202020204" pitchFamily="34" charset="0"/>
              </a:rPr>
              <a:t>The NT clearly indicates Jesus was Sinless.</a:t>
            </a:r>
          </a:p>
          <a:p>
            <a:pPr marL="457200" lvl="1" indent="0">
              <a:lnSpc>
                <a:spcPct val="150000"/>
              </a:lnSpc>
              <a:buNone/>
            </a:pPr>
            <a:r>
              <a:rPr lang="en-US" sz="2800" dirty="0">
                <a:latin typeface="Arial" panose="020B0604020202020204" pitchFamily="34" charset="0"/>
                <a:cs typeface="Arial" panose="020B0604020202020204" pitchFamily="34" charset="0"/>
              </a:rPr>
              <a:t>For we do not have a high priest who is unable to sympathize with our weaknesses, but one who in every respect has been tempted as we are, yet without sin. (Hebrews 4:15)</a:t>
            </a:r>
          </a:p>
          <a:p>
            <a:pPr marL="457200" lvl="1" indent="0">
              <a:lnSpc>
                <a:spcPct val="150000"/>
              </a:lnSpc>
              <a:buNone/>
            </a:pPr>
            <a:r>
              <a:rPr lang="en-US" sz="2800" dirty="0">
                <a:latin typeface="Arial" panose="020B0604020202020204" pitchFamily="34" charset="0"/>
                <a:cs typeface="Arial" panose="020B0604020202020204" pitchFamily="34" charset="0"/>
              </a:rPr>
              <a:t>For it was indeed fitting that we should have such a high priest, holy, innocent, unstained, separated from sinners, and exalted above the heavens.  (Hebrews 7:26)</a:t>
            </a:r>
          </a:p>
          <a:p>
            <a:pPr marL="457200" lvl="1" indent="0">
              <a:lnSpc>
                <a:spcPct val="150000"/>
              </a:lnSpc>
              <a:buNone/>
            </a:pPr>
            <a:r>
              <a:rPr lang="en-US" sz="2800" dirty="0">
                <a:latin typeface="Arial" panose="020B0604020202020204" pitchFamily="34" charset="0"/>
                <a:cs typeface="Arial" panose="020B0604020202020204" pitchFamily="34" charset="0"/>
              </a:rPr>
              <a:t>He committed no sin, neither was deceit found in his mouth. (1 Peter 2:22)</a:t>
            </a:r>
          </a:p>
          <a:p>
            <a:pPr marL="457200" lvl="1" indent="0">
              <a:buNone/>
            </a:pPr>
            <a:endParaRPr lang="en-US" sz="28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812969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16309" y="83185"/>
            <a:ext cx="11788877"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Sinlessness</a:t>
            </a:r>
          </a:p>
        </p:txBody>
      </p:sp>
      <p:sp>
        <p:nvSpPr>
          <p:cNvPr id="3" name="Content Placeholder 2"/>
          <p:cNvSpPr>
            <a:spLocks noGrp="1"/>
          </p:cNvSpPr>
          <p:nvPr>
            <p:ph idx="1"/>
          </p:nvPr>
        </p:nvSpPr>
        <p:spPr>
          <a:xfrm>
            <a:off x="216309" y="1051560"/>
            <a:ext cx="11788877" cy="5806440"/>
          </a:xfrm>
          <a:solidFill>
            <a:srgbClr val="FFFFCC"/>
          </a:solidFill>
        </p:spPr>
        <p:txBody>
          <a:bodyPr>
            <a:normAutofit lnSpcReduction="10000"/>
          </a:bodyPr>
          <a:lstStyle/>
          <a:p>
            <a:r>
              <a:rPr lang="en-US" dirty="0">
                <a:solidFill>
                  <a:srgbClr val="0070C0"/>
                </a:solidFill>
                <a:latin typeface="Arial" panose="020B0604020202020204" pitchFamily="34" charset="0"/>
                <a:cs typeface="Arial" panose="020B0604020202020204" pitchFamily="34" charset="0"/>
              </a:rPr>
              <a:t>Scripture is clear that Jesus never sinned.</a:t>
            </a:r>
          </a:p>
          <a:p>
            <a:pPr marL="0" indent="0">
              <a:lnSpc>
                <a:spcPct val="150000"/>
              </a:lnSpc>
              <a:buNone/>
            </a:pPr>
            <a:r>
              <a:rPr lang="en-US" dirty="0"/>
              <a:t>For God has done what the law, weakened by the flesh, could not do. By sending his own Son in the likeness of sinful flesh and for sin, he condemned sin in the flesh, (Romans 8:3)</a:t>
            </a:r>
          </a:p>
          <a:p>
            <a:pPr marL="0" indent="0">
              <a:lnSpc>
                <a:spcPct val="150000"/>
              </a:lnSpc>
              <a:buNone/>
            </a:pPr>
            <a:r>
              <a:rPr lang="en-US" dirty="0"/>
              <a:t> For our sake he made him to be sin who knew no sin, so that in him we might become the righteousness of God. (2 Corinthians 5:21)</a:t>
            </a:r>
          </a:p>
          <a:p>
            <a:pPr marL="0" indent="0">
              <a:lnSpc>
                <a:spcPct val="150000"/>
              </a:lnSpc>
              <a:buNone/>
            </a:pPr>
            <a:r>
              <a:rPr lang="en-US" dirty="0"/>
              <a:t>He committed no sin, neither was deceit found in his mouth. (1 Peter 2:22)</a:t>
            </a:r>
          </a:p>
          <a:p>
            <a:pPr marL="0" indent="0">
              <a:lnSpc>
                <a:spcPct val="150000"/>
              </a:lnSpc>
              <a:buNone/>
            </a:pPr>
            <a:r>
              <a:rPr lang="en-US" dirty="0"/>
              <a:t>You know that he appeared to take away sins, and in him there is no sin. </a:t>
            </a:r>
            <a:r>
              <a:rPr lang="en-US" dirty="0">
                <a:cs typeface="Arial" panose="020B0604020202020204" pitchFamily="34" charset="0"/>
              </a:rPr>
              <a:t>(1 John 3:5) </a:t>
            </a:r>
          </a:p>
        </p:txBody>
      </p:sp>
    </p:spTree>
    <p:extLst>
      <p:ext uri="{BB962C8B-B14F-4D97-AF65-F5344CB8AC3E}">
        <p14:creationId xmlns:p14="http://schemas.microsoft.com/office/powerpoint/2010/main" val="5361149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16309" y="83185"/>
            <a:ext cx="11788877"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Sinlessness</a:t>
            </a:r>
          </a:p>
        </p:txBody>
      </p:sp>
      <p:sp>
        <p:nvSpPr>
          <p:cNvPr id="3" name="Content Placeholder 2"/>
          <p:cNvSpPr>
            <a:spLocks noGrp="1"/>
          </p:cNvSpPr>
          <p:nvPr>
            <p:ph idx="1"/>
          </p:nvPr>
        </p:nvSpPr>
        <p:spPr>
          <a:xfrm>
            <a:off x="216309" y="1051560"/>
            <a:ext cx="11788877" cy="5806440"/>
          </a:xfrm>
          <a:solidFill>
            <a:srgbClr val="FFFFCC"/>
          </a:solidFill>
        </p:spPr>
        <p:txBody>
          <a:bodyPr>
            <a:normAutofit fontScale="92500"/>
          </a:bodyPr>
          <a:lstStyle/>
          <a:p>
            <a:r>
              <a:rPr lang="en-US" dirty="0">
                <a:solidFill>
                  <a:srgbClr val="0070C0"/>
                </a:solidFill>
                <a:latin typeface="Arial" panose="020B0604020202020204" pitchFamily="34" charset="0"/>
                <a:cs typeface="Arial" panose="020B0604020202020204" pitchFamily="34" charset="0"/>
              </a:rPr>
              <a:t>Scripture is clear that Jesus was tempted just as we are.</a:t>
            </a:r>
          </a:p>
          <a:p>
            <a:pPr marL="0" indent="0">
              <a:lnSpc>
                <a:spcPct val="150000"/>
              </a:lnSpc>
              <a:buNone/>
            </a:pPr>
            <a:r>
              <a:rPr lang="en-US" dirty="0">
                <a:latin typeface="Arial" panose="020B0604020202020204" pitchFamily="34" charset="0"/>
                <a:cs typeface="Arial" panose="020B0604020202020204" pitchFamily="34" charset="0"/>
              </a:rPr>
              <a:t>And Jesus, full of the Holy Spirit, returned from the Jordan and was led by the Spirit in the wilderness for forty days, being tempted by the devil. And he ate nothing during those days. (Luke 4:2)</a:t>
            </a:r>
          </a:p>
          <a:p>
            <a:pPr marL="0" indent="0">
              <a:lnSpc>
                <a:spcPct val="150000"/>
              </a:lnSpc>
              <a:buNone/>
            </a:pPr>
            <a:r>
              <a:rPr lang="en-US" dirty="0">
                <a:latin typeface="Arial" panose="020B0604020202020204" pitchFamily="34" charset="0"/>
                <a:cs typeface="Arial" panose="020B0604020202020204" pitchFamily="34" charset="0"/>
              </a:rPr>
              <a:t>For we do not have a high priest who is unable to sympathize with our weaknesses, but one who in every respect has been tempted as we are, yet without sin. (Hebrews 4:15)</a:t>
            </a:r>
          </a:p>
          <a:p>
            <a:pPr marL="0" indent="0">
              <a:lnSpc>
                <a:spcPct val="150000"/>
              </a:lnSpc>
              <a:buNone/>
            </a:pPr>
            <a:r>
              <a:rPr lang="en-US" dirty="0">
                <a:latin typeface="Arial" panose="020B0604020202020204" pitchFamily="34" charset="0"/>
                <a:cs typeface="Arial" panose="020B0604020202020204" pitchFamily="34" charset="0"/>
              </a:rPr>
              <a:t>Let no one say when he is tempted, "I am being tempted by God," for God cannot be tempted with evil, and he himself tempts no one. (James 1:13)</a:t>
            </a:r>
          </a:p>
          <a:p>
            <a:pPr marL="0" indent="0">
              <a:lnSpc>
                <a:spcPct val="150000"/>
              </a:lnSpc>
              <a:buNone/>
            </a:pPr>
            <a:endParaRPr lang="en-US"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42075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7484" y="52610"/>
            <a:ext cx="11916697" cy="873366"/>
          </a:xfrm>
          <a:solidFill>
            <a:srgbClr val="FFFFCC"/>
          </a:solidFill>
        </p:spPr>
        <p:txBody>
          <a:bodyPr>
            <a:noAutofit/>
          </a:bodyPr>
          <a:lstStyle/>
          <a:p>
            <a:r>
              <a:rPr lang="en-US" sz="4800" b="1" dirty="0">
                <a:latin typeface="Arial" panose="020B0604020202020204" pitchFamily="34" charset="0"/>
                <a:cs typeface="Arial" panose="020B0604020202020204" pitchFamily="34" charset="0"/>
              </a:rPr>
              <a:t> </a:t>
            </a:r>
            <a:r>
              <a:rPr lang="en-US" sz="2800" b="1" dirty="0">
                <a:latin typeface="Arial" panose="020B0604020202020204" pitchFamily="34" charset="0"/>
                <a:cs typeface="Arial" panose="020B0604020202020204" pitchFamily="34" charset="0"/>
              </a:rPr>
              <a:t>Jesus the God-man – After class question on March 24</a:t>
            </a:r>
            <a:endParaRPr lang="en-US"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47484" y="1032757"/>
            <a:ext cx="11916697" cy="5750007"/>
          </a:xfrm>
          <a:solidFill>
            <a:srgbClr val="FFFFCC"/>
          </a:solidFill>
        </p:spPr>
        <p:txBody>
          <a:bodyPr>
            <a:noAutofit/>
          </a:bodyPr>
          <a:lstStyle/>
          <a:p>
            <a:pPr fontAlgn="ctr">
              <a:lnSpc>
                <a:spcPct val="150000"/>
              </a:lnSpc>
            </a:pPr>
            <a:r>
              <a:rPr lang="en-US" dirty="0">
                <a:solidFill>
                  <a:srgbClr val="0070C0"/>
                </a:solidFill>
              </a:rPr>
              <a:t>The idea that the sin nature is transmitted from the father to babies is traced to a theological opinion of Thomas Aquinas in his (Summa Theologica, I-II, Q. 81, A. 5.) This was not an uncommon thought in the past.</a:t>
            </a:r>
          </a:p>
          <a:p>
            <a:pPr marL="0" indent="0" fontAlgn="ctr">
              <a:lnSpc>
                <a:spcPct val="150000"/>
              </a:lnSpc>
              <a:buNone/>
            </a:pPr>
            <a:r>
              <a:rPr lang="en-US" dirty="0"/>
              <a:t>“Now it is evident that in the opinion of philosophers, the active principle of generation is from the father, while the mother provides the matter. Therefore original sin, is contracted, not from the mother, but from the father: so that, accordingly, if Eve, and not Adam, had sinned, their children would not contract original sin: whereas, if Adam, and not Eve, had sinned, they would contract it.”</a:t>
            </a:r>
            <a:endParaRPr lang="en-US" sz="2800" dirty="0">
              <a:solidFill>
                <a:srgbClr val="0070C0"/>
              </a:solidFill>
              <a:cs typeface="Arial" panose="020B0604020202020204" pitchFamily="34" charset="0"/>
            </a:endParaRPr>
          </a:p>
        </p:txBody>
      </p:sp>
    </p:spTree>
    <p:extLst>
      <p:ext uri="{BB962C8B-B14F-4D97-AF65-F5344CB8AC3E}">
        <p14:creationId xmlns:p14="http://schemas.microsoft.com/office/powerpoint/2010/main" val="7685620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17987" y="83185"/>
            <a:ext cx="11887199"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Could Jesus Have Sinned?</a:t>
            </a:r>
          </a:p>
        </p:txBody>
      </p:sp>
      <p:sp>
        <p:nvSpPr>
          <p:cNvPr id="3" name="Content Placeholder 2"/>
          <p:cNvSpPr>
            <a:spLocks noGrp="1"/>
          </p:cNvSpPr>
          <p:nvPr>
            <p:ph idx="1"/>
          </p:nvPr>
        </p:nvSpPr>
        <p:spPr>
          <a:xfrm>
            <a:off x="117987" y="1051560"/>
            <a:ext cx="11926529" cy="5806440"/>
          </a:xfrm>
          <a:solidFill>
            <a:srgbClr val="FFFFCC"/>
          </a:solidFill>
        </p:spPr>
        <p:txBody>
          <a:bodyPr>
            <a:normAutofit/>
          </a:bodyPr>
          <a:lstStyle/>
          <a:p>
            <a:pPr>
              <a:lnSpc>
                <a:spcPct val="150000"/>
              </a:lnSpc>
            </a:pPr>
            <a:r>
              <a:rPr lang="en-US" dirty="0">
                <a:solidFill>
                  <a:srgbClr val="0070C0"/>
                </a:solidFill>
                <a:latin typeface="Arial" panose="020B0604020202020204" pitchFamily="34" charset="0"/>
                <a:cs typeface="Arial" panose="020B0604020202020204" pitchFamily="34" charset="0"/>
              </a:rPr>
              <a:t>The Bible does not directly answer this question, but logically the answer must be NO!</a:t>
            </a:r>
          </a:p>
          <a:p>
            <a:pPr>
              <a:lnSpc>
                <a:spcPct val="150000"/>
              </a:lnSpc>
            </a:pPr>
            <a:r>
              <a:rPr lang="en-US" dirty="0">
                <a:solidFill>
                  <a:srgbClr val="0070C0"/>
                </a:solidFill>
                <a:latin typeface="Arial" panose="020B0604020202020204" pitchFamily="34" charset="0"/>
                <a:cs typeface="Arial" panose="020B0604020202020204" pitchFamily="34" charset="0"/>
              </a:rPr>
              <a:t>We have established that Jesus was born without inherited sin, did not sin, and God cannot be tempted to sin. </a:t>
            </a:r>
            <a:endParaRPr lang="en-US" sz="28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714845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16309" y="83185"/>
            <a:ext cx="11788877"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Could Jesus Have Sinned?</a:t>
            </a:r>
          </a:p>
        </p:txBody>
      </p:sp>
      <p:sp>
        <p:nvSpPr>
          <p:cNvPr id="3" name="Content Placeholder 2"/>
          <p:cNvSpPr>
            <a:spLocks noGrp="1"/>
          </p:cNvSpPr>
          <p:nvPr>
            <p:ph idx="1"/>
          </p:nvPr>
        </p:nvSpPr>
        <p:spPr>
          <a:xfrm>
            <a:off x="216309" y="1051560"/>
            <a:ext cx="11788877" cy="5806440"/>
          </a:xfrm>
          <a:solidFill>
            <a:srgbClr val="FFFFCC"/>
          </a:solidFill>
        </p:spPr>
        <p:txBody>
          <a:bodyPr>
            <a:normAutofit/>
          </a:bodyPr>
          <a:lstStyle/>
          <a:p>
            <a:pPr>
              <a:lnSpc>
                <a:spcPct val="150000"/>
              </a:lnSpc>
            </a:pPr>
            <a:r>
              <a:rPr lang="en-US" dirty="0">
                <a:solidFill>
                  <a:srgbClr val="0070C0"/>
                </a:solidFill>
                <a:latin typeface="Arial" panose="020B0604020202020204" pitchFamily="34" charset="0"/>
                <a:cs typeface="Arial" panose="020B0604020202020204" pitchFamily="34" charset="0"/>
              </a:rPr>
              <a:t>Was Jesus impeccable? Impeccable has been traditionally defined as Jesus never sinned and was not capable of sinning.</a:t>
            </a:r>
          </a:p>
          <a:p>
            <a:pPr>
              <a:lnSpc>
                <a:spcPct val="150000"/>
              </a:lnSpc>
            </a:pPr>
            <a:r>
              <a:rPr lang="en-US" dirty="0">
                <a:solidFill>
                  <a:srgbClr val="0070C0"/>
                </a:solidFill>
                <a:latin typeface="Arial" panose="020B0604020202020204" pitchFamily="34" charset="0"/>
                <a:cs typeface="Arial" panose="020B0604020202020204" pitchFamily="34" charset="0"/>
              </a:rPr>
              <a:t>Most theologians have tried to maintain that Jesus was genuinely tempted and yet genuinely impeccable. How can both these be true?</a:t>
            </a:r>
          </a:p>
          <a:p>
            <a:pPr>
              <a:lnSpc>
                <a:spcPct val="150000"/>
              </a:lnSpc>
            </a:pPr>
            <a:r>
              <a:rPr lang="en-US" dirty="0">
                <a:solidFill>
                  <a:srgbClr val="0070C0"/>
                </a:solidFill>
                <a:latin typeface="Arial" panose="020B0604020202020204" pitchFamily="34" charset="0"/>
                <a:cs typeface="Arial" panose="020B0604020202020204" pitchFamily="34" charset="0"/>
              </a:rPr>
              <a:t>The classic argument for impeccability is presented as follows:</a:t>
            </a:r>
          </a:p>
        </p:txBody>
      </p:sp>
    </p:spTree>
    <p:extLst>
      <p:ext uri="{BB962C8B-B14F-4D97-AF65-F5344CB8AC3E}">
        <p14:creationId xmlns:p14="http://schemas.microsoft.com/office/powerpoint/2010/main" val="2919987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7484" y="52610"/>
            <a:ext cx="11916697" cy="873366"/>
          </a:xfrm>
          <a:solidFill>
            <a:srgbClr val="FFFFCC"/>
          </a:solidFill>
        </p:spPr>
        <p:txBody>
          <a:bodyPr>
            <a:noAutofit/>
          </a:bodyPr>
          <a:lstStyle/>
          <a:p>
            <a:r>
              <a:rPr lang="en-US" sz="4800" b="1" dirty="0">
                <a:latin typeface="Arial" panose="020B0604020202020204" pitchFamily="34" charset="0"/>
                <a:cs typeface="Arial" panose="020B0604020202020204" pitchFamily="34" charset="0"/>
              </a:rPr>
              <a:t> </a:t>
            </a:r>
            <a:r>
              <a:rPr lang="en-US" sz="2800" b="1" dirty="0">
                <a:latin typeface="Arial" panose="020B0604020202020204" pitchFamily="34" charset="0"/>
                <a:cs typeface="Arial" panose="020B0604020202020204" pitchFamily="34" charset="0"/>
              </a:rPr>
              <a:t>Jesus the God-man – After class question on March 24</a:t>
            </a:r>
            <a:endParaRPr lang="en-US"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47484" y="1032757"/>
            <a:ext cx="11916697" cy="5750007"/>
          </a:xfrm>
          <a:solidFill>
            <a:srgbClr val="FFFFCC"/>
          </a:solidFill>
        </p:spPr>
        <p:txBody>
          <a:bodyPr>
            <a:noAutofit/>
          </a:bodyPr>
          <a:lstStyle/>
          <a:p>
            <a:pPr fontAlgn="ctr">
              <a:lnSpc>
                <a:spcPct val="150000"/>
              </a:lnSpc>
            </a:pPr>
            <a:r>
              <a:rPr lang="en-US" dirty="0">
                <a:solidFill>
                  <a:srgbClr val="0070C0"/>
                </a:solidFill>
                <a:cs typeface="Arial" panose="020B0604020202020204" pitchFamily="34" charset="0"/>
              </a:rPr>
              <a:t>As Roman Catholicism “evolved” the claim arose that Mary was conceived without sin and hence was sinless. Therefore, with a sinless mother and the Holy Spirit for a father Jesus was born without the sin nature.</a:t>
            </a:r>
          </a:p>
          <a:p>
            <a:pPr marL="914400" lvl="1" indent="-457200" fontAlgn="ctr">
              <a:lnSpc>
                <a:spcPct val="150000"/>
              </a:lnSpc>
              <a:buFont typeface="+mj-lt"/>
              <a:buAutoNum type="arabicPeriod"/>
            </a:pPr>
            <a:r>
              <a:rPr lang="en-US" sz="2800" dirty="0">
                <a:solidFill>
                  <a:srgbClr val="0070C0"/>
                </a:solidFill>
                <a:cs typeface="Arial" panose="020B0604020202020204" pitchFamily="34" charset="0"/>
              </a:rPr>
              <a:t>The Bible never states Mary was sinless. It was declared by </a:t>
            </a:r>
            <a:r>
              <a:rPr lang="en-US" sz="2800" dirty="0">
                <a:solidFill>
                  <a:srgbClr val="0070C0"/>
                </a:solidFill>
                <a:latin typeface="Arial" panose="020B0604020202020204" pitchFamily="34" charset="0"/>
                <a:cs typeface="Arial" panose="020B0604020202020204" pitchFamily="34" charset="0"/>
              </a:rPr>
              <a:t>Pope Pius IX. </a:t>
            </a:r>
          </a:p>
          <a:p>
            <a:pPr marL="914400" lvl="1" indent="-457200" fontAlgn="ctr">
              <a:lnSpc>
                <a:spcPct val="150000"/>
              </a:lnSpc>
              <a:buFont typeface="+mj-lt"/>
              <a:buAutoNum type="arabicPeriod"/>
            </a:pPr>
            <a:r>
              <a:rPr lang="en-US" sz="2800" dirty="0">
                <a:solidFill>
                  <a:srgbClr val="0070C0"/>
                </a:solidFill>
                <a:cs typeface="Arial" panose="020B0604020202020204" pitchFamily="34" charset="0"/>
              </a:rPr>
              <a:t>Roman Catholic doctrine states that decisions of Church Councils and Papal proclamations have the authority of Scripture. But this is heretical according to the Protestant Doctrine of </a:t>
            </a:r>
            <a:r>
              <a:rPr lang="en-US" sz="2800" i="1" dirty="0">
                <a:solidFill>
                  <a:srgbClr val="0070C0"/>
                </a:solidFill>
                <a:cs typeface="Arial" panose="020B0604020202020204" pitchFamily="34" charset="0"/>
              </a:rPr>
              <a:t>Sola Scriptura</a:t>
            </a:r>
            <a:r>
              <a:rPr lang="en-US" sz="2800" dirty="0">
                <a:solidFill>
                  <a:srgbClr val="0070C0"/>
                </a:solidFill>
                <a:cs typeface="Arial" panose="020B0604020202020204" pitchFamily="34" charset="0"/>
              </a:rPr>
              <a:t>.</a:t>
            </a:r>
          </a:p>
          <a:p>
            <a:pPr marL="914400" lvl="1" indent="-457200" fontAlgn="ctr">
              <a:lnSpc>
                <a:spcPct val="150000"/>
              </a:lnSpc>
              <a:buFont typeface="+mj-lt"/>
              <a:buAutoNum type="arabicPeriod"/>
            </a:pPr>
            <a:endParaRPr lang="en-US" sz="2800" dirty="0">
              <a:solidFill>
                <a:srgbClr val="0070C0"/>
              </a:solidFill>
              <a:cs typeface="Arial" panose="020B0604020202020204" pitchFamily="34" charset="0"/>
            </a:endParaRPr>
          </a:p>
        </p:txBody>
      </p:sp>
    </p:spTree>
    <p:extLst>
      <p:ext uri="{BB962C8B-B14F-4D97-AF65-F5344CB8AC3E}">
        <p14:creationId xmlns:p14="http://schemas.microsoft.com/office/powerpoint/2010/main" val="4072943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7484" y="52610"/>
            <a:ext cx="11916697" cy="873366"/>
          </a:xfrm>
          <a:solidFill>
            <a:srgbClr val="FFFFCC"/>
          </a:solidFill>
        </p:spPr>
        <p:txBody>
          <a:bodyPr>
            <a:noAutofit/>
          </a:bodyPr>
          <a:lstStyle/>
          <a:p>
            <a:r>
              <a:rPr lang="en-US" sz="4800" b="1" dirty="0">
                <a:latin typeface="Arial" panose="020B0604020202020204" pitchFamily="34" charset="0"/>
                <a:cs typeface="Arial" panose="020B0604020202020204" pitchFamily="34" charset="0"/>
              </a:rPr>
              <a:t> </a:t>
            </a:r>
            <a:r>
              <a:rPr lang="en-US" sz="2800" b="1" dirty="0">
                <a:latin typeface="Arial" panose="020B0604020202020204" pitchFamily="34" charset="0"/>
                <a:cs typeface="Arial" panose="020B0604020202020204" pitchFamily="34" charset="0"/>
              </a:rPr>
              <a:t>Jesus the God-man – After class question on March 24</a:t>
            </a:r>
            <a:endParaRPr lang="en-US"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47484" y="1032757"/>
            <a:ext cx="11916697" cy="5750007"/>
          </a:xfrm>
          <a:solidFill>
            <a:srgbClr val="FFFFCC"/>
          </a:solidFill>
        </p:spPr>
        <p:txBody>
          <a:bodyPr>
            <a:noAutofit/>
          </a:bodyPr>
          <a:lstStyle/>
          <a:p>
            <a:pPr marL="971550" lvl="1" indent="-514350" fontAlgn="ctr">
              <a:lnSpc>
                <a:spcPct val="150000"/>
              </a:lnSpc>
              <a:buFont typeface="+mj-lt"/>
              <a:buAutoNum type="arabicPeriod" startAt="3"/>
            </a:pPr>
            <a:r>
              <a:rPr lang="en-US" sz="2800" dirty="0">
                <a:solidFill>
                  <a:srgbClr val="0070C0"/>
                </a:solidFill>
                <a:latin typeface="Arial" panose="020B0604020202020204" pitchFamily="34" charset="0"/>
                <a:cs typeface="Arial" panose="020B0604020202020204" pitchFamily="34" charset="0"/>
              </a:rPr>
              <a:t>Suppose Mary was not tainted by original sin and was sinless then the problem of why Jesus was sinless could be explained by a sinless mother and the Holy Spirit as a father. </a:t>
            </a:r>
            <a:r>
              <a:rPr lang="en-US" sz="2800" b="1" dirty="0">
                <a:solidFill>
                  <a:srgbClr val="0070C0"/>
                </a:solidFill>
                <a:latin typeface="Arial" panose="020B0604020202020204" pitchFamily="34" charset="0"/>
                <a:cs typeface="Arial" panose="020B0604020202020204" pitchFamily="34" charset="0"/>
              </a:rPr>
              <a:t>BUT </a:t>
            </a:r>
            <a:r>
              <a:rPr lang="en-US" sz="2800" dirty="0">
                <a:solidFill>
                  <a:srgbClr val="0070C0"/>
                </a:solidFill>
                <a:latin typeface="Arial" panose="020B0604020202020204" pitchFamily="34" charset="0"/>
                <a:cs typeface="Arial" panose="020B0604020202020204" pitchFamily="34" charset="0"/>
              </a:rPr>
              <a:t>this just pushes the problem back one generation and requires three miracles (1)Mary is born without inherited sin, (2)Mary never sins and (3) Mary gives birth to Jesus without a human father) rather than the Biblical explanation: </a:t>
            </a:r>
            <a:r>
              <a:rPr lang="en-US" sz="2800" dirty="0">
                <a:latin typeface="Arial" panose="020B0604020202020204" pitchFamily="34" charset="0"/>
                <a:cs typeface="Arial" panose="020B0604020202020204" pitchFamily="34" charset="0"/>
              </a:rPr>
              <a:t>"The Holy Spirit will come upon you, and the </a:t>
            </a:r>
            <a:r>
              <a:rPr lang="en-US" sz="2800" dirty="0">
                <a:solidFill>
                  <a:srgbClr val="FF0000"/>
                </a:solidFill>
                <a:latin typeface="Arial" panose="020B0604020202020204" pitchFamily="34" charset="0"/>
                <a:cs typeface="Arial" panose="020B0604020202020204" pitchFamily="34" charset="0"/>
              </a:rPr>
              <a:t>power of the Most High will overshadow you</a:t>
            </a:r>
            <a:r>
              <a:rPr lang="en-US" sz="2800" dirty="0">
                <a:latin typeface="Arial" panose="020B0604020202020204" pitchFamily="34" charset="0"/>
                <a:cs typeface="Arial" panose="020B0604020202020204" pitchFamily="34" charset="0"/>
              </a:rPr>
              <a:t>; therefore the child to be born will be called </a:t>
            </a:r>
            <a:r>
              <a:rPr lang="en-US" sz="2800" dirty="0">
                <a:solidFill>
                  <a:srgbClr val="FF0000"/>
                </a:solidFill>
                <a:latin typeface="Arial" panose="020B0604020202020204" pitchFamily="34" charset="0"/>
                <a:cs typeface="Arial" panose="020B0604020202020204" pitchFamily="34" charset="0"/>
              </a:rPr>
              <a:t>holy</a:t>
            </a:r>
            <a:r>
              <a:rPr lang="en-US" sz="2800" dirty="0">
                <a:latin typeface="Arial" panose="020B0604020202020204" pitchFamily="34" charset="0"/>
                <a:cs typeface="Arial" panose="020B0604020202020204" pitchFamily="34" charset="0"/>
              </a:rPr>
              <a:t>. (Luke 1:35)</a:t>
            </a:r>
          </a:p>
          <a:p>
            <a:pPr marL="457200" lvl="1" indent="0" fontAlgn="ctr">
              <a:lnSpc>
                <a:spcPct val="150000"/>
              </a:lnSpc>
              <a:buNone/>
            </a:pPr>
            <a:r>
              <a:rPr lang="en-US" sz="2800" dirty="0">
                <a:solidFill>
                  <a:srgbClr val="0070C0"/>
                </a:solidFill>
                <a:cs typeface="Arial" panose="020B0604020202020204" pitchFamily="34" charset="0"/>
              </a:rPr>
              <a:t>  </a:t>
            </a:r>
          </a:p>
        </p:txBody>
      </p:sp>
    </p:spTree>
    <p:extLst>
      <p:ext uri="{BB962C8B-B14F-4D97-AF65-F5344CB8AC3E}">
        <p14:creationId xmlns:p14="http://schemas.microsoft.com/office/powerpoint/2010/main" val="4268452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7484" y="52610"/>
            <a:ext cx="11916697" cy="873366"/>
          </a:xfrm>
          <a:solidFill>
            <a:srgbClr val="FFFFCC"/>
          </a:solidFill>
        </p:spPr>
        <p:txBody>
          <a:bodyPr>
            <a:noAutofit/>
          </a:bodyPr>
          <a:lstStyle/>
          <a:p>
            <a:r>
              <a:rPr lang="en-US" sz="4800" b="1" dirty="0">
                <a:latin typeface="Arial" panose="020B0604020202020204" pitchFamily="34" charset="0"/>
                <a:cs typeface="Arial" panose="020B0604020202020204" pitchFamily="34" charset="0"/>
              </a:rPr>
              <a:t> </a:t>
            </a:r>
            <a:r>
              <a:rPr lang="en-US" sz="2800" b="1" dirty="0">
                <a:latin typeface="Arial" panose="020B0604020202020204" pitchFamily="34" charset="0"/>
                <a:cs typeface="Arial" panose="020B0604020202020204" pitchFamily="34" charset="0"/>
              </a:rPr>
              <a:t>Jesus the God-man – After class question on March 24</a:t>
            </a:r>
            <a:endParaRPr lang="en-US"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47484" y="1032757"/>
            <a:ext cx="11916697" cy="5750007"/>
          </a:xfrm>
          <a:solidFill>
            <a:srgbClr val="FFFFCC"/>
          </a:solidFill>
        </p:spPr>
        <p:txBody>
          <a:bodyPr>
            <a:noAutofit/>
          </a:bodyPr>
          <a:lstStyle/>
          <a:p>
            <a:pPr lvl="1" fontAlgn="ctr">
              <a:lnSpc>
                <a:spcPct val="100000"/>
              </a:lnSpc>
            </a:pPr>
            <a:r>
              <a:rPr lang="en-US" sz="2800" dirty="0">
                <a:solidFill>
                  <a:srgbClr val="0070C0"/>
                </a:solidFill>
                <a:latin typeface="Arial" panose="020B0604020202020204" pitchFamily="34" charset="0"/>
                <a:cs typeface="Arial" panose="020B0604020202020204" pitchFamily="34" charset="0"/>
              </a:rPr>
              <a:t>Regarding Luke 1:35 Wayne Grudem says:</a:t>
            </a:r>
          </a:p>
          <a:p>
            <a:pPr marL="457200" lvl="1" indent="0" fontAlgn="ctr">
              <a:lnSpc>
                <a:spcPct val="150000"/>
              </a:lnSpc>
              <a:buNone/>
            </a:pPr>
            <a:r>
              <a:rPr lang="en-US" sz="2800" dirty="0">
                <a:latin typeface="Arial" panose="020B0604020202020204" pitchFamily="34" charset="0"/>
                <a:cs typeface="Arial" panose="020B0604020202020204" pitchFamily="34" charset="0"/>
              </a:rPr>
              <a:t>Such a conclusion should not be taken to mean that the transmission of sin comes only through the father, for Scripture nowhere ever makes such an assertion. It is enough for us merely to say that </a:t>
            </a:r>
            <a:r>
              <a:rPr lang="en-US" sz="2800" i="1" dirty="0">
                <a:latin typeface="Arial" panose="020B0604020202020204" pitchFamily="34" charset="0"/>
                <a:cs typeface="Arial" panose="020B0604020202020204" pitchFamily="34" charset="0"/>
              </a:rPr>
              <a:t>in this case </a:t>
            </a:r>
            <a:r>
              <a:rPr lang="en-US" sz="2800" dirty="0">
                <a:latin typeface="Arial" panose="020B0604020202020204" pitchFamily="34" charset="0"/>
                <a:cs typeface="Arial" panose="020B0604020202020204" pitchFamily="34" charset="0"/>
              </a:rPr>
              <a:t>the unbroken line of descent from Adam was interrupted, and Jesus was conceived by the power of the Holy Spirit…Jesus was not fully descended from Adam, and this break in the line of descent was the method God used to bring about that Jesus was fully human yet did not share inherited sin from Adam. (</a:t>
            </a:r>
            <a:r>
              <a:rPr lang="en-US" sz="2800" i="1" dirty="0">
                <a:latin typeface="Arial" panose="020B0604020202020204" pitchFamily="34" charset="0"/>
                <a:cs typeface="Arial" panose="020B0604020202020204" pitchFamily="34" charset="0"/>
              </a:rPr>
              <a:t>Systematic Theology </a:t>
            </a:r>
            <a:r>
              <a:rPr lang="en-US" sz="2800" dirty="0">
                <a:latin typeface="Arial" panose="020B0604020202020204" pitchFamily="34" charset="0"/>
                <a:cs typeface="Arial" panose="020B0604020202020204" pitchFamily="34" charset="0"/>
              </a:rPr>
              <a:t>page 531)</a:t>
            </a:r>
          </a:p>
          <a:p>
            <a:pPr marL="457200" lvl="1" indent="0" fontAlgn="ctr">
              <a:lnSpc>
                <a:spcPct val="150000"/>
              </a:lnSpc>
              <a:buNone/>
            </a:pPr>
            <a:r>
              <a:rPr lang="en-US" sz="2800" dirty="0">
                <a:solidFill>
                  <a:srgbClr val="0070C0"/>
                </a:solidFill>
                <a:cs typeface="Arial" panose="020B0604020202020204" pitchFamily="34" charset="0"/>
              </a:rPr>
              <a:t>  </a:t>
            </a:r>
          </a:p>
        </p:txBody>
      </p:sp>
    </p:spTree>
    <p:extLst>
      <p:ext uri="{BB962C8B-B14F-4D97-AF65-F5344CB8AC3E}">
        <p14:creationId xmlns:p14="http://schemas.microsoft.com/office/powerpoint/2010/main" val="3200934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7484" y="52610"/>
            <a:ext cx="11916697" cy="873366"/>
          </a:xfrm>
          <a:solidFill>
            <a:srgbClr val="FFFFCC"/>
          </a:solidFill>
        </p:spPr>
        <p:txBody>
          <a:bodyPr>
            <a:noAutofit/>
          </a:bodyPr>
          <a:lstStyle/>
          <a:p>
            <a:r>
              <a:rPr lang="en-US" sz="4800" b="1" dirty="0">
                <a:latin typeface="Arial" panose="020B0604020202020204" pitchFamily="34" charset="0"/>
                <a:cs typeface="Arial" panose="020B0604020202020204" pitchFamily="34" charset="0"/>
              </a:rPr>
              <a:t> </a:t>
            </a:r>
            <a:r>
              <a:rPr lang="en-US" sz="2800" b="1" dirty="0">
                <a:latin typeface="Arial" panose="020B0604020202020204" pitchFamily="34" charset="0"/>
                <a:cs typeface="Arial" panose="020B0604020202020204" pitchFamily="34" charset="0"/>
              </a:rPr>
              <a:t>Jesus the God-man - Council of Chalcedon A.D. 451 </a:t>
            </a:r>
            <a:r>
              <a:rPr lang="en-US" sz="2800" dirty="0">
                <a:latin typeface="Arial" panose="020B0604020202020204" pitchFamily="34" charset="0"/>
                <a:cs typeface="Arial" panose="020B0604020202020204" pitchFamily="34" charset="0"/>
              </a:rPr>
              <a:t>(Review)</a:t>
            </a:r>
          </a:p>
        </p:txBody>
      </p:sp>
      <p:sp>
        <p:nvSpPr>
          <p:cNvPr id="3" name="Content Placeholder 2"/>
          <p:cNvSpPr>
            <a:spLocks noGrp="1"/>
          </p:cNvSpPr>
          <p:nvPr>
            <p:ph idx="1"/>
          </p:nvPr>
        </p:nvSpPr>
        <p:spPr>
          <a:xfrm>
            <a:off x="147484" y="1032757"/>
            <a:ext cx="11916697" cy="5750007"/>
          </a:xfrm>
          <a:solidFill>
            <a:srgbClr val="FFFFCC"/>
          </a:solidFill>
        </p:spPr>
        <p:txBody>
          <a:bodyPr>
            <a:noAutofit/>
          </a:bodyPr>
          <a:lstStyle/>
          <a:p>
            <a:pPr marL="0" indent="0" fontAlgn="ctr">
              <a:buNone/>
            </a:pPr>
            <a:r>
              <a:rPr lang="en-US" dirty="0">
                <a:latin typeface="Arial" panose="020B0604020202020204" pitchFamily="34" charset="0"/>
                <a:cs typeface="Arial" panose="020B0604020202020204" pitchFamily="34" charset="0"/>
              </a:rPr>
              <a:t>The council of Chalcedon taught the church how to talk about the two natures of Christ without falling into errors.</a:t>
            </a:r>
          </a:p>
          <a:p>
            <a:pPr marL="514350" indent="-514350" fontAlgn="ctr">
              <a:lnSpc>
                <a:spcPct val="150000"/>
              </a:lnSpc>
              <a:buFont typeface="+mj-lt"/>
              <a:buAutoNum type="arabicPeriod"/>
            </a:pPr>
            <a:r>
              <a:rPr lang="en-US" dirty="0">
                <a:solidFill>
                  <a:srgbClr val="0070C0"/>
                </a:solidFill>
                <a:latin typeface="Arial" panose="020B0604020202020204" pitchFamily="34" charset="0"/>
                <a:cs typeface="Arial" panose="020B0604020202020204" pitchFamily="34" charset="0"/>
              </a:rPr>
              <a:t>One nature of Christ is sometimes seen doing things in which the other nature does not share.</a:t>
            </a:r>
          </a:p>
          <a:p>
            <a:pPr marL="514350" indent="-514350" fontAlgn="ctr">
              <a:lnSpc>
                <a:spcPct val="150000"/>
              </a:lnSpc>
              <a:buFont typeface="+mj-lt"/>
              <a:buAutoNum type="arabicPeriod"/>
            </a:pPr>
            <a:r>
              <a:rPr lang="en-US" dirty="0">
                <a:solidFill>
                  <a:srgbClr val="0070C0"/>
                </a:solidFill>
                <a:latin typeface="Arial" panose="020B0604020202020204" pitchFamily="34" charset="0"/>
                <a:cs typeface="Arial" panose="020B0604020202020204" pitchFamily="34" charset="0"/>
              </a:rPr>
              <a:t>Anything either nature does is done by the person of Christ.</a:t>
            </a:r>
          </a:p>
          <a:p>
            <a:pPr marL="514350" indent="-514350" fontAlgn="ctr">
              <a:lnSpc>
                <a:spcPct val="150000"/>
              </a:lnSpc>
              <a:buFont typeface="+mj-lt"/>
              <a:buAutoNum type="arabicPeriod"/>
            </a:pPr>
            <a:r>
              <a:rPr lang="en-US" dirty="0">
                <a:solidFill>
                  <a:srgbClr val="0070C0"/>
                </a:solidFill>
                <a:latin typeface="Arial" panose="020B0604020202020204" pitchFamily="34" charset="0"/>
                <a:cs typeface="Arial" panose="020B0604020202020204" pitchFamily="34" charset="0"/>
              </a:rPr>
              <a:t>In the incarnation Christ gave up the glory of divine life but not the possession of divine powers.</a:t>
            </a:r>
          </a:p>
          <a:p>
            <a:pPr marL="514350" indent="-514350" fontAlgn="ctr">
              <a:lnSpc>
                <a:spcPct val="150000"/>
              </a:lnSpc>
              <a:buFont typeface="+mj-lt"/>
              <a:buAutoNum type="arabicPeriod"/>
            </a:pPr>
            <a:r>
              <a:rPr lang="en-US" dirty="0">
                <a:solidFill>
                  <a:srgbClr val="0070C0"/>
                </a:solidFill>
                <a:latin typeface="Arial" panose="020B0604020202020204" pitchFamily="34" charset="0"/>
                <a:cs typeface="Arial" panose="020B0604020202020204" pitchFamily="34" charset="0"/>
              </a:rPr>
              <a:t>In the incarnation Christ gained human attributes without giving up divine attributes.</a:t>
            </a:r>
          </a:p>
        </p:txBody>
      </p:sp>
    </p:spTree>
    <p:extLst>
      <p:ext uri="{BB962C8B-B14F-4D97-AF65-F5344CB8AC3E}">
        <p14:creationId xmlns:p14="http://schemas.microsoft.com/office/powerpoint/2010/main" val="1149298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16309" y="83185"/>
            <a:ext cx="11788877"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Weakness and Limitations</a:t>
            </a:r>
          </a:p>
        </p:txBody>
      </p:sp>
      <p:sp>
        <p:nvSpPr>
          <p:cNvPr id="3" name="Content Placeholder 2"/>
          <p:cNvSpPr>
            <a:spLocks noGrp="1"/>
          </p:cNvSpPr>
          <p:nvPr>
            <p:ph idx="1"/>
          </p:nvPr>
        </p:nvSpPr>
        <p:spPr>
          <a:xfrm>
            <a:off x="216309" y="1051560"/>
            <a:ext cx="11788877" cy="5646420"/>
          </a:xfrm>
          <a:solidFill>
            <a:srgbClr val="FFFFCC"/>
          </a:solidFill>
        </p:spPr>
        <p:txBody>
          <a:bodyPr>
            <a:normAutofit fontScale="92500"/>
          </a:bodyPr>
          <a:lstStyle/>
          <a:p>
            <a:pPr fontAlgn="ctr">
              <a:lnSpc>
                <a:spcPct val="150000"/>
              </a:lnSpc>
            </a:pPr>
            <a:r>
              <a:rPr lang="en-US" sz="3000" dirty="0">
                <a:solidFill>
                  <a:srgbClr val="0070C0"/>
                </a:solidFill>
                <a:latin typeface="Arial" panose="020B0604020202020204" pitchFamily="34" charset="0"/>
                <a:cs typeface="Arial" panose="020B0604020202020204" pitchFamily="34" charset="0"/>
              </a:rPr>
              <a:t>Since Jesus looked to those who knew him best as a man, were his wisdom and mighty works a manifestation of his divine nature or his human nature empowered by the Holy Spirit? </a:t>
            </a:r>
            <a:r>
              <a:rPr lang="en-US" sz="3000" dirty="0">
                <a:latin typeface="Arial" panose="020B0604020202020204" pitchFamily="34" charset="0"/>
                <a:cs typeface="Arial" panose="020B0604020202020204" pitchFamily="34" charset="0"/>
              </a:rPr>
              <a:t>And when Jesus was baptized, immediately he went up from the water, and behold, the heavens were opened to him, and he saw </a:t>
            </a:r>
            <a:r>
              <a:rPr lang="en-US" sz="3000" dirty="0">
                <a:solidFill>
                  <a:srgbClr val="FF0000"/>
                </a:solidFill>
                <a:latin typeface="Arial" panose="020B0604020202020204" pitchFamily="34" charset="0"/>
                <a:cs typeface="Arial" panose="020B0604020202020204" pitchFamily="34" charset="0"/>
              </a:rPr>
              <a:t>the Spirit of God </a:t>
            </a:r>
            <a:r>
              <a:rPr lang="en-US" sz="3000" dirty="0">
                <a:latin typeface="Arial" panose="020B0604020202020204" pitchFamily="34" charset="0"/>
                <a:cs typeface="Arial" panose="020B0604020202020204" pitchFamily="34" charset="0"/>
              </a:rPr>
              <a:t>descending like a dove and coming to rest on him;  (Matthew 3:16)</a:t>
            </a:r>
          </a:p>
          <a:p>
            <a:pPr lvl="1" fontAlgn="ctr">
              <a:lnSpc>
                <a:spcPct val="150000"/>
              </a:lnSpc>
            </a:pPr>
            <a:r>
              <a:rPr lang="en-US" sz="3000" dirty="0">
                <a:latin typeface="Arial" panose="020B0604020202020204" pitchFamily="34" charset="0"/>
                <a:cs typeface="Arial" panose="020B0604020202020204" pitchFamily="34" charset="0"/>
              </a:rPr>
              <a:t>And Jesus returned in the </a:t>
            </a:r>
            <a:r>
              <a:rPr lang="en-US" sz="3000" dirty="0">
                <a:solidFill>
                  <a:srgbClr val="FF0000"/>
                </a:solidFill>
                <a:latin typeface="Arial" panose="020B0604020202020204" pitchFamily="34" charset="0"/>
                <a:cs typeface="Arial" panose="020B0604020202020204" pitchFamily="34" charset="0"/>
              </a:rPr>
              <a:t>power of the Spirit</a:t>
            </a:r>
            <a:r>
              <a:rPr lang="en-US" sz="3000" dirty="0">
                <a:latin typeface="Arial" panose="020B0604020202020204" pitchFamily="34" charset="0"/>
                <a:cs typeface="Arial" panose="020B0604020202020204" pitchFamily="34" charset="0"/>
              </a:rPr>
              <a:t> to Galilee, and a report about him went out through all the surrounding country. (Luke 4:14)</a:t>
            </a:r>
          </a:p>
          <a:p>
            <a:pPr lvl="1" fontAlgn="ctr"/>
            <a:endParaRPr lang="en-US" sz="28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0959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16309" y="83185"/>
            <a:ext cx="11788877"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Weakness and Limitations</a:t>
            </a:r>
          </a:p>
        </p:txBody>
      </p:sp>
      <p:sp>
        <p:nvSpPr>
          <p:cNvPr id="3" name="Content Placeholder 2"/>
          <p:cNvSpPr>
            <a:spLocks noGrp="1"/>
          </p:cNvSpPr>
          <p:nvPr>
            <p:ph idx="1"/>
          </p:nvPr>
        </p:nvSpPr>
        <p:spPr>
          <a:xfrm>
            <a:off x="216309" y="1051560"/>
            <a:ext cx="11788877" cy="5646420"/>
          </a:xfrm>
          <a:solidFill>
            <a:srgbClr val="FFFFCC"/>
          </a:solidFill>
        </p:spPr>
        <p:txBody>
          <a:bodyPr>
            <a:normAutofit/>
          </a:bodyPr>
          <a:lstStyle/>
          <a:p>
            <a:pPr fontAlgn="ctr">
              <a:lnSpc>
                <a:spcPct val="150000"/>
              </a:lnSpc>
            </a:pPr>
            <a:r>
              <a:rPr lang="en-US" sz="2800" dirty="0">
                <a:solidFill>
                  <a:srgbClr val="0070C0"/>
                </a:solidFill>
                <a:latin typeface="Arial" panose="020B0604020202020204" pitchFamily="34" charset="0"/>
                <a:cs typeface="Arial" panose="020B0604020202020204" pitchFamily="34" charset="0"/>
              </a:rPr>
              <a:t>Suppose Jesus did his work on earth through his divine nature. How then could he say? </a:t>
            </a:r>
            <a:r>
              <a:rPr lang="en-US" dirty="0">
                <a:latin typeface="Arial" panose="020B0604020202020204" pitchFamily="34" charset="0"/>
                <a:cs typeface="Arial" panose="020B0604020202020204" pitchFamily="34" charset="0"/>
              </a:rPr>
              <a:t>"Truly, truly, I say to you, whoever believes in me will also do the works that I do; and greater works than these will he do, because I am going to the Father. (John 14:12)</a:t>
            </a:r>
            <a:endParaRPr lang="en-US" dirty="0">
              <a:solidFill>
                <a:srgbClr val="0070C0"/>
              </a:solidFill>
              <a:latin typeface="Arial" panose="020B0604020202020204" pitchFamily="34" charset="0"/>
              <a:cs typeface="Arial" panose="020B0604020202020204" pitchFamily="34" charset="0"/>
            </a:endParaRPr>
          </a:p>
          <a:p>
            <a:pPr fontAlgn="ctr">
              <a:lnSpc>
                <a:spcPct val="150000"/>
              </a:lnSpc>
            </a:pPr>
            <a:r>
              <a:rPr lang="en-US" dirty="0">
                <a:solidFill>
                  <a:srgbClr val="0070C0"/>
                </a:solidFill>
                <a:latin typeface="Arial" panose="020B0604020202020204" pitchFamily="34" charset="0"/>
                <a:cs typeface="Arial" panose="020B0604020202020204" pitchFamily="34" charset="0"/>
              </a:rPr>
              <a:t>So to have a truly human nature Jesus needed to be indwelt with the Holy Spirit even though the eternal Second Person of the Trinity also has a divine nature. </a:t>
            </a:r>
          </a:p>
        </p:txBody>
      </p:sp>
    </p:spTree>
    <p:extLst>
      <p:ext uri="{BB962C8B-B14F-4D97-AF65-F5344CB8AC3E}">
        <p14:creationId xmlns:p14="http://schemas.microsoft.com/office/powerpoint/2010/main" val="38557789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16309" y="83185"/>
            <a:ext cx="11788877"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Weakness and Limitations</a:t>
            </a:r>
          </a:p>
        </p:txBody>
      </p:sp>
      <p:sp>
        <p:nvSpPr>
          <p:cNvPr id="3" name="Content Placeholder 2"/>
          <p:cNvSpPr>
            <a:spLocks noGrp="1"/>
          </p:cNvSpPr>
          <p:nvPr>
            <p:ph idx="1"/>
          </p:nvPr>
        </p:nvSpPr>
        <p:spPr>
          <a:xfrm>
            <a:off x="216309" y="1051560"/>
            <a:ext cx="11788877" cy="5646420"/>
          </a:xfrm>
          <a:solidFill>
            <a:srgbClr val="FFFFCC"/>
          </a:solidFill>
        </p:spPr>
        <p:txBody>
          <a:bodyPr>
            <a:normAutofit fontScale="92500"/>
          </a:bodyPr>
          <a:lstStyle/>
          <a:p>
            <a:pPr lvl="1" fontAlgn="ctr">
              <a:lnSpc>
                <a:spcPct val="150000"/>
              </a:lnSpc>
            </a:pPr>
            <a:r>
              <a:rPr lang="en-US" sz="3000" dirty="0">
                <a:latin typeface="Arial" panose="020B0604020202020204" pitchFamily="34" charset="0"/>
                <a:cs typeface="Arial" panose="020B0604020202020204" pitchFamily="34" charset="0"/>
              </a:rPr>
              <a:t>But if it is </a:t>
            </a:r>
            <a:r>
              <a:rPr lang="en-US" sz="3000" dirty="0">
                <a:solidFill>
                  <a:srgbClr val="FF0000"/>
                </a:solidFill>
                <a:latin typeface="Arial" panose="020B0604020202020204" pitchFamily="34" charset="0"/>
                <a:cs typeface="Arial" panose="020B0604020202020204" pitchFamily="34" charset="0"/>
              </a:rPr>
              <a:t>by the Spirit of God </a:t>
            </a:r>
            <a:r>
              <a:rPr lang="en-US" sz="3000" dirty="0">
                <a:latin typeface="Arial" panose="020B0604020202020204" pitchFamily="34" charset="0"/>
                <a:cs typeface="Arial" panose="020B0604020202020204" pitchFamily="34" charset="0"/>
              </a:rPr>
              <a:t>that I cast out demons, then the kingdom of God has come upon you. (Matthew12:28)</a:t>
            </a:r>
          </a:p>
          <a:p>
            <a:pPr lvl="1" fontAlgn="ctr">
              <a:lnSpc>
                <a:spcPct val="150000"/>
              </a:lnSpc>
            </a:pPr>
            <a:r>
              <a:rPr lang="en-US" sz="3000" dirty="0">
                <a:latin typeface="Arial" panose="020B0604020202020204" pitchFamily="34" charset="0"/>
                <a:cs typeface="Arial" panose="020B0604020202020204" pitchFamily="34" charset="0"/>
              </a:rPr>
              <a:t>how </a:t>
            </a:r>
            <a:r>
              <a:rPr lang="en-US" sz="3000" dirty="0">
                <a:solidFill>
                  <a:srgbClr val="FF0000"/>
                </a:solidFill>
                <a:latin typeface="Arial" panose="020B0604020202020204" pitchFamily="34" charset="0"/>
                <a:cs typeface="Arial" panose="020B0604020202020204" pitchFamily="34" charset="0"/>
              </a:rPr>
              <a:t>God anointed Jesus </a:t>
            </a:r>
            <a:r>
              <a:rPr lang="en-US" sz="3000" dirty="0">
                <a:latin typeface="Arial" panose="020B0604020202020204" pitchFamily="34" charset="0"/>
                <a:cs typeface="Arial" panose="020B0604020202020204" pitchFamily="34" charset="0"/>
              </a:rPr>
              <a:t>of Nazareth with </a:t>
            </a:r>
            <a:r>
              <a:rPr lang="en-US" sz="3000" dirty="0">
                <a:solidFill>
                  <a:srgbClr val="FF0000"/>
                </a:solidFill>
                <a:latin typeface="Arial" panose="020B0604020202020204" pitchFamily="34" charset="0"/>
                <a:cs typeface="Arial" panose="020B0604020202020204" pitchFamily="34" charset="0"/>
              </a:rPr>
              <a:t>the Holy Spirit and with power</a:t>
            </a:r>
            <a:r>
              <a:rPr lang="en-US" sz="3000" dirty="0">
                <a:latin typeface="Arial" panose="020B0604020202020204" pitchFamily="34" charset="0"/>
                <a:cs typeface="Arial" panose="020B0604020202020204" pitchFamily="34" charset="0"/>
              </a:rPr>
              <a:t>. He went about doing good and healing all who were oppressed by the devil, for God was with him. (Acts 10:38) </a:t>
            </a:r>
            <a:r>
              <a:rPr lang="en-US" sz="3000" i="1" dirty="0">
                <a:latin typeface="Arial" panose="020B0604020202020204" pitchFamily="34" charset="0"/>
                <a:cs typeface="Arial" panose="020B0604020202020204" pitchFamily="34" charset="0"/>
              </a:rPr>
              <a:t> </a:t>
            </a:r>
            <a:r>
              <a:rPr lang="en-US" sz="3000" dirty="0">
                <a:solidFill>
                  <a:srgbClr val="0070C0"/>
                </a:solidFill>
                <a:latin typeface="Arial" panose="020B0604020202020204" pitchFamily="34" charset="0"/>
                <a:cs typeface="Arial" panose="020B0604020202020204" pitchFamily="34" charset="0"/>
              </a:rPr>
              <a:t>reference Acts 1:8 </a:t>
            </a:r>
            <a:r>
              <a:rPr lang="en-US" sz="3000" dirty="0">
                <a:latin typeface="Arial" panose="020B0604020202020204" pitchFamily="34" charset="0"/>
                <a:cs typeface="Arial" panose="020B0604020202020204" pitchFamily="34" charset="0"/>
              </a:rPr>
              <a:t>But </a:t>
            </a:r>
            <a:r>
              <a:rPr lang="en-US" sz="3000" dirty="0">
                <a:solidFill>
                  <a:srgbClr val="FF0000"/>
                </a:solidFill>
                <a:latin typeface="Arial" panose="020B0604020202020204" pitchFamily="34" charset="0"/>
                <a:cs typeface="Arial" panose="020B0604020202020204" pitchFamily="34" charset="0"/>
              </a:rPr>
              <a:t>you will receive power when the Holy Spirit has come upon you</a:t>
            </a:r>
            <a:r>
              <a:rPr lang="en-US" sz="3000" dirty="0">
                <a:latin typeface="Arial" panose="020B0604020202020204" pitchFamily="34" charset="0"/>
                <a:cs typeface="Arial" panose="020B0604020202020204" pitchFamily="34" charset="0"/>
              </a:rPr>
              <a:t>, and you will be my witnesses in Jerusalem and in all Judea and Samaria, and to the end of the earth." </a:t>
            </a:r>
            <a:endParaRPr lang="en-US" sz="3000" dirty="0">
              <a:solidFill>
                <a:srgbClr val="0070C0"/>
              </a:solidFill>
              <a:latin typeface="Arial" panose="020B0604020202020204" pitchFamily="34" charset="0"/>
              <a:cs typeface="Arial" panose="020B0604020202020204" pitchFamily="34" charset="0"/>
            </a:endParaRPr>
          </a:p>
          <a:p>
            <a:pPr lvl="1" fontAlgn="ctr"/>
            <a:endParaRPr lang="en-US" sz="28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15916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1269</Words>
  <Application>Microsoft Office PowerPoint</Application>
  <PresentationFormat>Widescreen</PresentationFormat>
  <Paragraphs>94</Paragraphs>
  <Slides>21</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Discipleship:  An  Introduction to  Systematic Theology and  Apologetics</vt:lpstr>
      <vt:lpstr> Jesus the God-man – After class question on March 24</vt:lpstr>
      <vt:lpstr> Jesus the God-man – After class question on March 24</vt:lpstr>
      <vt:lpstr> Jesus the God-man – After class question on March 24</vt:lpstr>
      <vt:lpstr> Jesus the God-man – After class question on March 24</vt:lpstr>
      <vt:lpstr> Jesus the God-man - Council of Chalcedon A.D. 451 (Review)</vt:lpstr>
      <vt:lpstr>Jesus the God-man – His Humanity: Weakness and Limitations</vt:lpstr>
      <vt:lpstr>Jesus the God-man – His Humanity: Weakness and Limitations</vt:lpstr>
      <vt:lpstr>Jesus the God-man – His Humanity: Weakness and Limitations</vt:lpstr>
      <vt:lpstr>Jesus the God-man – His Humanity: Weakness and Limitations</vt:lpstr>
      <vt:lpstr>Jesus the God-man – His Humanity: Weakness and Limitations</vt:lpstr>
      <vt:lpstr>Jesus the God-man – His Humanity: Weakness and Limitations</vt:lpstr>
      <vt:lpstr>Jesus the God-man – His Humanity: Weakness and Limitations</vt:lpstr>
      <vt:lpstr>Jesus the God-man – His Humanity: Weakness and Limitations</vt:lpstr>
      <vt:lpstr>Jesus the God-man – His Humanity: Weakness and Limitations</vt:lpstr>
      <vt:lpstr>Jesus the God-man – His Humanity: Sinlessness</vt:lpstr>
      <vt:lpstr>Jesus the God-man – His Humanity: Sinlessness</vt:lpstr>
      <vt:lpstr>Jesus the God-man – His Humanity: Sinlessness</vt:lpstr>
      <vt:lpstr>Jesus the God-man – His Humanity: Sinlessness</vt:lpstr>
      <vt:lpstr>Jesus the God-man – His Humanity: Could Jesus Have Sinned?</vt:lpstr>
      <vt:lpstr>Jesus the God-man – His Humanity: Could Jesus Have Sinned?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2019-04-01T11:27:50Z</dcterms:created>
  <dcterms:modified xsi:type="dcterms:W3CDTF">2019-04-01T11:33:31Z</dcterms:modified>
</cp:coreProperties>
</file>