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950" r:id="rId2"/>
    <p:sldId id="538" r:id="rId3"/>
    <p:sldId id="529" r:id="rId4"/>
    <p:sldId id="959" r:id="rId5"/>
    <p:sldId id="956" r:id="rId6"/>
    <p:sldId id="957" r:id="rId7"/>
    <p:sldId id="955" r:id="rId8"/>
    <p:sldId id="960" r:id="rId9"/>
    <p:sldId id="544" r:id="rId10"/>
    <p:sldId id="964" r:id="rId11"/>
    <p:sldId id="962" r:id="rId12"/>
    <p:sldId id="545" r:id="rId13"/>
    <p:sldId id="546" r:id="rId14"/>
    <p:sldId id="550" r:id="rId15"/>
    <p:sldId id="549" r:id="rId16"/>
    <p:sldId id="954" r:id="rId17"/>
    <p:sldId id="965" r:id="rId18"/>
    <p:sldId id="552" r:id="rId19"/>
    <p:sldId id="966" r:id="rId20"/>
    <p:sldId id="553" r:id="rId21"/>
    <p:sldId id="531" r:id="rId22"/>
    <p:sldId id="96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FE25F7-8943-4EAD-9D1F-557B53E01CE2}" type="datetimeFigureOut">
              <a:rPr lang="en-US" smtClean="0"/>
              <a:t>4/14/2019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682E6-9CC8-43EC-B038-0133AF5C0E43}" type="slidenum">
              <a:rPr lang="en-US" smtClean="0"/>
              <a:t>‹#›</a:t>
            </a:fld>
            <a:endParaRPr lang="en-US"/>
          </a:p>
        </p:txBody>
      </p:sp>
    </p:spTree>
    <p:extLst>
      <p:ext uri="{BB962C8B-B14F-4D97-AF65-F5344CB8AC3E}">
        <p14:creationId xmlns:p14="http://schemas.microsoft.com/office/powerpoint/2010/main" val="387611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3413512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1243007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536307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2519895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2829795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4009383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3453324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2664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3210387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3229739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4163832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1621750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3697089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29876227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t>
            </a:r>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908235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4208988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509845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3904821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1434097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134844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1219410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393222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B52D-82F5-43E8-9316-29DC8636F5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0A9FF2-4AA9-4062-B2CC-E00B1E81B6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99CEF0-27DA-43D8-A12A-6EB9E4942E71}"/>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5" name="Footer Placeholder 4">
            <a:extLst>
              <a:ext uri="{FF2B5EF4-FFF2-40B4-BE49-F238E27FC236}">
                <a16:creationId xmlns:a16="http://schemas.microsoft.com/office/drawing/2014/main" id="{2BD3F48B-6400-4629-A442-88DBDFB5D0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AF3D3-A9F6-475D-897E-EAC50A62FCA1}"/>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3443394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BC2D4-B49C-4015-8401-B9309BB6A5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83C47D-A8D0-4262-865F-EBB08798D9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84A50-9345-4C18-8B5F-68540C566CB1}"/>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5" name="Footer Placeholder 4">
            <a:extLst>
              <a:ext uri="{FF2B5EF4-FFF2-40B4-BE49-F238E27FC236}">
                <a16:creationId xmlns:a16="http://schemas.microsoft.com/office/drawing/2014/main" id="{BFA4F577-B41C-4E4B-B86D-C5728FDD8A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78C815-FC6B-463B-B40C-6BD0F102F650}"/>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210193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9997CF-1708-4FE4-A1D1-A907EEF7CF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ED6E3B-70E6-4121-8641-A4138D585F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6815EC-7276-4513-8A56-105B8866A406}"/>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5" name="Footer Placeholder 4">
            <a:extLst>
              <a:ext uri="{FF2B5EF4-FFF2-40B4-BE49-F238E27FC236}">
                <a16:creationId xmlns:a16="http://schemas.microsoft.com/office/drawing/2014/main" id="{BEA8EE09-9276-4552-9FCD-88C9F6240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AC42F-D74C-4E9B-B1A0-B94C31352650}"/>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34217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1D5BC-426D-4F6A-98C6-FF62399C72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2F409D-3149-48D2-BFBF-F75E7BB1B6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B84BD0-C78C-4446-8EF1-D21B13D461F3}"/>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5" name="Footer Placeholder 4">
            <a:extLst>
              <a:ext uri="{FF2B5EF4-FFF2-40B4-BE49-F238E27FC236}">
                <a16:creationId xmlns:a16="http://schemas.microsoft.com/office/drawing/2014/main" id="{B57BA303-DFEC-443B-8793-7B8F3191E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752331-CADE-4835-808D-185D39101731}"/>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1191986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23131-2DE0-457E-BCAF-AC9F1AB21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386CBC-C0F4-4258-9864-247A23CFAB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B48443-B847-44BF-BD6B-FF638062D908}"/>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5" name="Footer Placeholder 4">
            <a:extLst>
              <a:ext uri="{FF2B5EF4-FFF2-40B4-BE49-F238E27FC236}">
                <a16:creationId xmlns:a16="http://schemas.microsoft.com/office/drawing/2014/main" id="{C04BA476-B75C-44F2-8539-EE08256A58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F6098-53F5-4948-BDB3-C0E45F765BB8}"/>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244535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75877-6357-48CA-A93C-59723DCC09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6A43D5-CB6C-43AA-B65F-1235F0DB31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EECB2D-9F87-460D-8930-7DC58FA34E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E22B70-1DCC-4731-B048-390C6A302EEE}"/>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6" name="Footer Placeholder 5">
            <a:extLst>
              <a:ext uri="{FF2B5EF4-FFF2-40B4-BE49-F238E27FC236}">
                <a16:creationId xmlns:a16="http://schemas.microsoft.com/office/drawing/2014/main" id="{375A3A5E-D636-41A1-9A57-F1138B52D3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48C186-9495-491A-9DFC-6B2CF1BF06D6}"/>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3726791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E0881-67EB-4098-8A34-7FA5A04B5A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E4CF77-2ECD-4B4D-9D4F-6E4DA6113D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90972E-8BC6-41D1-BDF7-F521327B88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6301BA-F88C-455E-BCC7-B82CB7A287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586260-DD51-421C-9AA7-2AB5D68D06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5B5C85-6EDF-47A8-B066-1295CD32B1FD}"/>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8" name="Footer Placeholder 7">
            <a:extLst>
              <a:ext uri="{FF2B5EF4-FFF2-40B4-BE49-F238E27FC236}">
                <a16:creationId xmlns:a16="http://schemas.microsoft.com/office/drawing/2014/main" id="{18993AFE-0CEE-47E2-BF50-CDC5460D0B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7F1D87-1028-4D3E-B1BF-28244428C08A}"/>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393731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BB6B-3EE5-43E6-8B24-EB9C3CF061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3A57CC-2015-4C8A-9F40-0241717CA379}"/>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4" name="Footer Placeholder 3">
            <a:extLst>
              <a:ext uri="{FF2B5EF4-FFF2-40B4-BE49-F238E27FC236}">
                <a16:creationId xmlns:a16="http://schemas.microsoft.com/office/drawing/2014/main" id="{AD1B4A1D-D149-4438-96D4-18FE26F912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7042B3-A637-4A9F-9999-24EB795D0F45}"/>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2261348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BA3087-5038-49B5-8F37-CA5CCE7C1491}"/>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3" name="Footer Placeholder 2">
            <a:extLst>
              <a:ext uri="{FF2B5EF4-FFF2-40B4-BE49-F238E27FC236}">
                <a16:creationId xmlns:a16="http://schemas.microsoft.com/office/drawing/2014/main" id="{F2E91C16-4FA7-4901-A762-ABD73E5567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DF6098-91DF-4F04-9B7D-8AD7935C2AF2}"/>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2769985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93A4A-EC8B-4B85-A3C7-CF519A697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17354D-2699-43DF-A8E4-A55E19EF56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838F2F-BF46-4F0B-B5B6-B0318ECB75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537B6C-EA7F-4897-A888-411EEFCF605E}"/>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6" name="Footer Placeholder 5">
            <a:extLst>
              <a:ext uri="{FF2B5EF4-FFF2-40B4-BE49-F238E27FC236}">
                <a16:creationId xmlns:a16="http://schemas.microsoft.com/office/drawing/2014/main" id="{486C3BF9-8C01-4D19-9A06-B4CEB3E4AE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783E2D-E4F8-4463-877F-322D13CDBDFA}"/>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936583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D6B6B-CD3B-44AA-92C4-03B6E5B14D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F62E29-E354-419B-B0A0-E2E3D68D40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FBFC6F-7F3C-457F-A346-2AA138395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80EB07-9541-42ED-9A0E-8CD4448C0BC1}"/>
              </a:ext>
            </a:extLst>
          </p:cNvPr>
          <p:cNvSpPr>
            <a:spLocks noGrp="1"/>
          </p:cNvSpPr>
          <p:nvPr>
            <p:ph type="dt" sz="half" idx="10"/>
          </p:nvPr>
        </p:nvSpPr>
        <p:spPr/>
        <p:txBody>
          <a:bodyPr/>
          <a:lstStyle/>
          <a:p>
            <a:fld id="{2DF9C0AF-9E44-4FA2-83F3-61300495A421}" type="datetimeFigureOut">
              <a:rPr lang="en-US" smtClean="0"/>
              <a:t>4/14/2019</a:t>
            </a:fld>
            <a:endParaRPr lang="en-US"/>
          </a:p>
        </p:txBody>
      </p:sp>
      <p:sp>
        <p:nvSpPr>
          <p:cNvPr id="6" name="Footer Placeholder 5">
            <a:extLst>
              <a:ext uri="{FF2B5EF4-FFF2-40B4-BE49-F238E27FC236}">
                <a16:creationId xmlns:a16="http://schemas.microsoft.com/office/drawing/2014/main" id="{9791C439-FE4A-4A00-9883-CB2A8F131A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093932-8CD2-43D3-8BB4-2D806B86BE78}"/>
              </a:ext>
            </a:extLst>
          </p:cNvPr>
          <p:cNvSpPr>
            <a:spLocks noGrp="1"/>
          </p:cNvSpPr>
          <p:nvPr>
            <p:ph type="sldNum" sz="quarter" idx="12"/>
          </p:nvPr>
        </p:nvSpPr>
        <p:spPr/>
        <p:txBody>
          <a:bodyPr/>
          <a:lstStyle/>
          <a:p>
            <a:fld id="{F41E1431-DDD3-4BA4-A759-86BD86DEA07C}" type="slidenum">
              <a:rPr lang="en-US" smtClean="0"/>
              <a:t>‹#›</a:t>
            </a:fld>
            <a:endParaRPr lang="en-US"/>
          </a:p>
        </p:txBody>
      </p:sp>
    </p:spTree>
    <p:extLst>
      <p:ext uri="{BB962C8B-B14F-4D97-AF65-F5344CB8AC3E}">
        <p14:creationId xmlns:p14="http://schemas.microsoft.com/office/powerpoint/2010/main" val="145894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C105B7-1412-4BF9-AAAE-3FAF2159C0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050EFA-4FC7-4CB3-BE11-E58205AC03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32BC77-F3CF-4565-9853-3CFC467747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9C0AF-9E44-4FA2-83F3-61300495A421}" type="datetimeFigureOut">
              <a:rPr lang="en-US" smtClean="0"/>
              <a:t>4/14/2019</a:t>
            </a:fld>
            <a:endParaRPr lang="en-US"/>
          </a:p>
        </p:txBody>
      </p:sp>
      <p:sp>
        <p:nvSpPr>
          <p:cNvPr id="5" name="Footer Placeholder 4">
            <a:extLst>
              <a:ext uri="{FF2B5EF4-FFF2-40B4-BE49-F238E27FC236}">
                <a16:creationId xmlns:a16="http://schemas.microsoft.com/office/drawing/2014/main" id="{E90123ED-E22F-45A3-854E-B35E83DF1A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7E0726-F7FB-4AF2-A161-9EA71C749D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E1431-DDD3-4BA4-A759-86BD86DEA07C}" type="slidenum">
              <a:rPr lang="en-US" smtClean="0"/>
              <a:t>‹#›</a:t>
            </a:fld>
            <a:endParaRPr lang="en-US"/>
          </a:p>
        </p:txBody>
      </p:sp>
    </p:spTree>
    <p:extLst>
      <p:ext uri="{BB962C8B-B14F-4D97-AF65-F5344CB8AC3E}">
        <p14:creationId xmlns:p14="http://schemas.microsoft.com/office/powerpoint/2010/main" val="1342598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April 14, 2019</a:t>
            </a:r>
          </a:p>
        </p:txBody>
      </p:sp>
    </p:spTree>
    <p:extLst>
      <p:ext uri="{BB962C8B-B14F-4D97-AF65-F5344CB8AC3E}">
        <p14:creationId xmlns:p14="http://schemas.microsoft.com/office/powerpoint/2010/main" val="363947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People Perceived He was Divine. </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latin typeface="Arial" panose="020B0604020202020204" pitchFamily="34" charset="0"/>
                <a:cs typeface="Arial" panose="020B0604020202020204" pitchFamily="34" charset="0"/>
              </a:rPr>
              <a:t>Nathanael said to him, "How do you know me?" Jesus answered him, "Before Philip called you, when you were under the fig tree, I saw you." Nathanael answered him, "Rabbi, you are the Son of God! You are the King of Israel!“ (John 1:48 – 49) </a:t>
            </a:r>
            <a:r>
              <a:rPr lang="en-US" dirty="0">
                <a:solidFill>
                  <a:srgbClr val="0070C0"/>
                </a:solidFill>
                <a:latin typeface="Arial" panose="020B0604020202020204" pitchFamily="34" charset="0"/>
                <a:cs typeface="Arial" panose="020B0604020202020204" pitchFamily="34" charset="0"/>
              </a:rPr>
              <a:t>recognized divinity and believes</a:t>
            </a:r>
            <a:endParaRPr lang="en-US" dirty="0">
              <a:latin typeface="Arial" panose="020B0604020202020204" pitchFamily="34" charset="0"/>
              <a:cs typeface="Arial" panose="020B0604020202020204" pitchFamily="34" charset="0"/>
            </a:endParaRPr>
          </a:p>
          <a:p>
            <a:pPr>
              <a:lnSpc>
                <a:spcPct val="150000"/>
              </a:lnSpc>
            </a:pPr>
            <a:endParaRPr lang="en-US" dirty="0">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This, the first of his signs, Jesus did at Cana in Galilee, and </a:t>
            </a:r>
            <a:r>
              <a:rPr lang="en-US" dirty="0">
                <a:solidFill>
                  <a:srgbClr val="FF0000"/>
                </a:solidFill>
                <a:latin typeface="Arial" panose="020B0604020202020204" pitchFamily="34" charset="0"/>
                <a:cs typeface="Arial" panose="020B0604020202020204" pitchFamily="34" charset="0"/>
              </a:rPr>
              <a:t>manifested his glory</a:t>
            </a:r>
            <a:r>
              <a:rPr lang="en-US" dirty="0">
                <a:latin typeface="Arial" panose="020B0604020202020204" pitchFamily="34" charset="0"/>
                <a:cs typeface="Arial" panose="020B0604020202020204" pitchFamily="34" charset="0"/>
              </a:rPr>
              <a:t>. And his disciples believed in him. (John 2:11)</a:t>
            </a:r>
          </a:p>
        </p:txBody>
      </p:sp>
    </p:spTree>
    <p:extLst>
      <p:ext uri="{BB962C8B-B14F-4D97-AF65-F5344CB8AC3E}">
        <p14:creationId xmlns:p14="http://schemas.microsoft.com/office/powerpoint/2010/main" val="3100960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 His Divinity: People Perceived He was Divine. </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latin typeface="Arial" panose="020B0604020202020204" pitchFamily="34" charset="0"/>
                <a:cs typeface="Arial" panose="020B0604020202020204" pitchFamily="34" charset="0"/>
              </a:rPr>
              <a:t>But there are some of you who do not believe." (For Jesus knew from the beginning who those were who did not believe, and who it was who would betray him.) And he said, "This is why I told you that no one can come to me unless it is granted him by the Father." After this many of his disciples turned back and no longer walked with him. (John 6:64 – 66) </a:t>
            </a:r>
            <a:r>
              <a:rPr lang="en-US" dirty="0">
                <a:solidFill>
                  <a:srgbClr val="0070C0"/>
                </a:solidFill>
                <a:latin typeface="Arial" panose="020B0604020202020204" pitchFamily="34" charset="0"/>
                <a:cs typeface="Arial" panose="020B0604020202020204" pitchFamily="34" charset="0"/>
              </a:rPr>
              <a:t>knows who the elect are</a:t>
            </a:r>
          </a:p>
          <a:p>
            <a:pPr marL="0" indent="0">
              <a:buNone/>
            </a:pPr>
            <a:endParaRPr lang="en-US" dirty="0">
              <a:solidFill>
                <a:srgbClr val="0070C0"/>
              </a:solidFill>
            </a:endParaRPr>
          </a:p>
          <a:p>
            <a:endParaRPr lang="en-US" dirty="0"/>
          </a:p>
        </p:txBody>
      </p:sp>
    </p:spTree>
    <p:extLst>
      <p:ext uri="{BB962C8B-B14F-4D97-AF65-F5344CB8AC3E}">
        <p14:creationId xmlns:p14="http://schemas.microsoft.com/office/powerpoint/2010/main" val="1080980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 His Divinity: People Perceived He was Divine. </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latin typeface="Arial" panose="020B0604020202020204" pitchFamily="34" charset="0"/>
                <a:cs typeface="Arial" panose="020B0604020202020204" pitchFamily="34" charset="0"/>
              </a:rPr>
              <a:t>So the Jews said to him, "You are not yet fifty years old, and have you seen Abraham?" Jesus said to them, "Truly, truly, I say to you, before Abraham was, I am.“ So they picked up stones to throw at him, but Jesus hid himself and went out of the temple. (John 8:57 – 59) </a:t>
            </a:r>
            <a:r>
              <a:rPr lang="en-US" dirty="0">
                <a:solidFill>
                  <a:srgbClr val="0070C0"/>
                </a:solidFill>
                <a:latin typeface="Arial" panose="020B0604020202020204" pitchFamily="34" charset="0"/>
                <a:cs typeface="Arial" panose="020B0604020202020204" pitchFamily="34" charset="0"/>
              </a:rPr>
              <a:t>Jews recognize a claim of divinity </a:t>
            </a:r>
          </a:p>
          <a:p>
            <a:pPr marL="0" indent="0">
              <a:buNone/>
            </a:pPr>
            <a:endParaRPr lang="en-US" dirty="0">
              <a:solidFill>
                <a:srgbClr val="0070C0"/>
              </a:solidFill>
            </a:endParaRPr>
          </a:p>
          <a:p>
            <a:endParaRPr lang="en-US" dirty="0"/>
          </a:p>
        </p:txBody>
      </p:sp>
    </p:spTree>
    <p:extLst>
      <p:ext uri="{BB962C8B-B14F-4D97-AF65-F5344CB8AC3E}">
        <p14:creationId xmlns:p14="http://schemas.microsoft.com/office/powerpoint/2010/main" val="2484507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 His Divinity: Jesus Reinterprets the Law </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85000" lnSpcReduction="10000"/>
          </a:bodyPr>
          <a:lstStyle/>
          <a:p>
            <a:r>
              <a:rPr lang="en-US" sz="3000" dirty="0">
                <a:solidFill>
                  <a:srgbClr val="0070C0"/>
                </a:solidFill>
                <a:latin typeface="Arial" panose="020B0604020202020204" pitchFamily="34" charset="0"/>
                <a:cs typeface="Arial" panose="020B0604020202020204" pitchFamily="34" charset="0"/>
              </a:rPr>
              <a:t>OT prophets would say “Thus says the LORD” but Jesus sometimes says, “But I say to you”</a:t>
            </a:r>
          </a:p>
          <a:p>
            <a:pPr marL="514350" indent="-514350">
              <a:lnSpc>
                <a:spcPct val="150000"/>
              </a:lnSpc>
              <a:buFont typeface="+mj-lt"/>
              <a:buAutoNum type="arabicPeriod"/>
            </a:pPr>
            <a:r>
              <a:rPr lang="en-US" sz="3000" dirty="0">
                <a:solidFill>
                  <a:srgbClr val="FF0000"/>
                </a:solidFill>
                <a:latin typeface="Arial" panose="020B0604020202020204" pitchFamily="34" charset="0"/>
                <a:cs typeface="Arial" panose="020B0604020202020204" pitchFamily="34" charset="0"/>
              </a:rPr>
              <a:t>But I say to you </a:t>
            </a:r>
            <a:r>
              <a:rPr lang="en-US" sz="3000" dirty="0">
                <a:latin typeface="Arial" panose="020B0604020202020204" pitchFamily="34" charset="0"/>
                <a:cs typeface="Arial" panose="020B0604020202020204" pitchFamily="34" charset="0"/>
              </a:rPr>
              <a:t>that everyone who is angry with his brother will be liable to judgment; whoever insults his brother will be liable to the council; and whoever says, 'You fool!' will be liable to the hell of fire.  (Matthew 5:22</a:t>
            </a:r>
          </a:p>
          <a:p>
            <a:pPr marL="514350" indent="-514350">
              <a:lnSpc>
                <a:spcPct val="150000"/>
              </a:lnSpc>
              <a:buFont typeface="+mj-lt"/>
              <a:buAutoNum type="arabicPeriod"/>
            </a:pPr>
            <a:r>
              <a:rPr lang="en-US" sz="3000" dirty="0">
                <a:solidFill>
                  <a:srgbClr val="FF0000"/>
                </a:solidFill>
                <a:latin typeface="Arial" panose="020B0604020202020204" pitchFamily="34" charset="0"/>
                <a:cs typeface="Arial" panose="020B0604020202020204" pitchFamily="34" charset="0"/>
              </a:rPr>
              <a:t>But I say to you </a:t>
            </a:r>
            <a:r>
              <a:rPr lang="en-US" sz="3000" dirty="0">
                <a:latin typeface="Arial" panose="020B0604020202020204" pitchFamily="34" charset="0"/>
                <a:cs typeface="Arial" panose="020B0604020202020204" pitchFamily="34" charset="0"/>
              </a:rPr>
              <a:t>that everyone who looks at a woman with lustful intent has already committed adultery with her in his heart. (Matthew 5:28)</a:t>
            </a:r>
            <a:endParaRPr lang="en-US" sz="3000" dirty="0">
              <a:solidFill>
                <a:srgbClr val="FF0000"/>
              </a:solidFill>
              <a:latin typeface="Arial" panose="020B0604020202020204" pitchFamily="34" charset="0"/>
              <a:cs typeface="Arial" panose="020B0604020202020204" pitchFamily="34" charset="0"/>
            </a:endParaRPr>
          </a:p>
          <a:p>
            <a:pPr marL="514350" indent="-514350">
              <a:lnSpc>
                <a:spcPct val="150000"/>
              </a:lnSpc>
              <a:buFont typeface="+mj-lt"/>
              <a:buAutoNum type="arabicPeriod"/>
            </a:pPr>
            <a:r>
              <a:rPr lang="en-US" sz="3000" dirty="0">
                <a:solidFill>
                  <a:srgbClr val="FF0000"/>
                </a:solidFill>
                <a:latin typeface="Arial" panose="020B0604020202020204" pitchFamily="34" charset="0"/>
                <a:cs typeface="Arial" panose="020B0604020202020204" pitchFamily="34" charset="0"/>
              </a:rPr>
              <a:t>But I say to you </a:t>
            </a:r>
            <a:r>
              <a:rPr lang="en-US" sz="3000" dirty="0">
                <a:latin typeface="Arial" panose="020B0604020202020204" pitchFamily="34" charset="0"/>
                <a:cs typeface="Arial" panose="020B0604020202020204" pitchFamily="34" charset="0"/>
              </a:rPr>
              <a:t>that everyone who divorces his wife, except on the ground of sexual immorality, makes her commit adultery, and whoever marries a divorced woman commits adultery. Matthew 5:32)</a:t>
            </a:r>
          </a:p>
          <a:p>
            <a:pPr marL="0" indent="0">
              <a:buNone/>
            </a:pPr>
            <a:endParaRPr lang="en-US" b="1" dirty="0"/>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84400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 His Divinity: Jesus Reinterprets the Law</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marL="514350" indent="-514350">
              <a:lnSpc>
                <a:spcPct val="150000"/>
              </a:lnSpc>
              <a:buFont typeface="+mj-lt"/>
              <a:buAutoNum type="arabicPeriod" startAt="4"/>
            </a:pPr>
            <a:r>
              <a:rPr lang="en-US" dirty="0">
                <a:solidFill>
                  <a:srgbClr val="FF0000"/>
                </a:solidFill>
                <a:latin typeface="Arial" panose="020B0604020202020204" pitchFamily="34" charset="0"/>
                <a:cs typeface="Arial" panose="020B0604020202020204" pitchFamily="34" charset="0"/>
              </a:rPr>
              <a:t>But I say to you</a:t>
            </a:r>
            <a:r>
              <a:rPr lang="en-US" dirty="0">
                <a:latin typeface="Arial" panose="020B0604020202020204" pitchFamily="34" charset="0"/>
                <a:cs typeface="Arial" panose="020B0604020202020204" pitchFamily="34" charset="0"/>
              </a:rPr>
              <a:t>, Do not take an oath at all, either by heaven, for it is the throne of God, or by the earth, for it is his footstool, or by Jerusalem, for it is the city of the great King. (Matthew 5:34 – 35)</a:t>
            </a:r>
            <a:endParaRPr lang="en-US" dirty="0">
              <a:solidFill>
                <a:srgbClr val="FF0000"/>
              </a:solidFill>
              <a:latin typeface="Arial" panose="020B0604020202020204" pitchFamily="34" charset="0"/>
              <a:cs typeface="Arial" panose="020B0604020202020204" pitchFamily="34" charset="0"/>
            </a:endParaRPr>
          </a:p>
          <a:p>
            <a:pPr marL="514350" indent="-514350">
              <a:lnSpc>
                <a:spcPct val="150000"/>
              </a:lnSpc>
              <a:buFont typeface="+mj-lt"/>
              <a:buAutoNum type="arabicPeriod" startAt="5"/>
            </a:pPr>
            <a:r>
              <a:rPr lang="en-US" dirty="0">
                <a:solidFill>
                  <a:srgbClr val="FF0000"/>
                </a:solidFill>
                <a:latin typeface="Arial" panose="020B0604020202020204" pitchFamily="34" charset="0"/>
                <a:cs typeface="Arial" panose="020B0604020202020204" pitchFamily="34" charset="0"/>
              </a:rPr>
              <a:t>But I say to you</a:t>
            </a:r>
            <a:r>
              <a:rPr lang="en-US" dirty="0">
                <a:latin typeface="Arial" panose="020B0604020202020204" pitchFamily="34" charset="0"/>
                <a:cs typeface="Arial" panose="020B0604020202020204" pitchFamily="34" charset="0"/>
              </a:rPr>
              <a:t>, Do not resist the one who is evil. But if anyone slaps you on the right cheek, turn to him the other also. (Matthew 5:39)</a:t>
            </a:r>
          </a:p>
          <a:p>
            <a:pPr marL="514350" indent="-514350">
              <a:lnSpc>
                <a:spcPct val="150000"/>
              </a:lnSpc>
              <a:buFont typeface="+mj-lt"/>
              <a:buAutoNum type="arabicPeriod" startAt="5"/>
            </a:pPr>
            <a:r>
              <a:rPr lang="en-US" dirty="0">
                <a:solidFill>
                  <a:srgbClr val="FF0000"/>
                </a:solidFill>
                <a:latin typeface="Arial" panose="020B0604020202020204" pitchFamily="34" charset="0"/>
                <a:cs typeface="Arial" panose="020B0604020202020204" pitchFamily="34" charset="0"/>
              </a:rPr>
              <a:t>But I say to you</a:t>
            </a:r>
            <a:r>
              <a:rPr lang="en-US" dirty="0">
                <a:latin typeface="Arial" panose="020B0604020202020204" pitchFamily="34" charset="0"/>
                <a:cs typeface="Arial" panose="020B0604020202020204" pitchFamily="34" charset="0"/>
              </a:rPr>
              <a:t>, Love your enemies and pray for those who persecute you (Matthew 5:44)</a:t>
            </a:r>
            <a:endParaRPr lang="en-US" b="1" dirty="0">
              <a:latin typeface="Arial" panose="020B0604020202020204" pitchFamily="34" charset="0"/>
              <a:cs typeface="Arial" panose="020B0604020202020204" pitchFamily="34" charset="0"/>
            </a:endParaRPr>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33845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 Jesus Proclaims His Divinity: </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85000" lnSpcReduction="10000"/>
          </a:bodyPr>
          <a:lstStyle/>
          <a:p>
            <a:pPr>
              <a:lnSpc>
                <a:spcPct val="150000"/>
              </a:lnSpc>
            </a:pPr>
            <a:r>
              <a:rPr lang="en-US" sz="3300" dirty="0">
                <a:solidFill>
                  <a:srgbClr val="0070C0"/>
                </a:solidFill>
                <a:latin typeface="Arial" panose="020B0604020202020204" pitchFamily="34" charset="0"/>
                <a:cs typeface="Arial" panose="020B0604020202020204" pitchFamily="34" charset="0"/>
              </a:rPr>
              <a:t>Jesus claims immortality: </a:t>
            </a:r>
            <a:r>
              <a:rPr lang="en-US" sz="3300" dirty="0">
                <a:latin typeface="Arial" panose="020B0604020202020204" pitchFamily="34" charset="0"/>
                <a:cs typeface="Arial" panose="020B0604020202020204" pitchFamily="34" charset="0"/>
              </a:rPr>
              <a:t> </a:t>
            </a:r>
          </a:p>
          <a:p>
            <a:pPr marL="0" indent="0">
              <a:lnSpc>
                <a:spcPct val="150000"/>
              </a:lnSpc>
              <a:buNone/>
            </a:pPr>
            <a:r>
              <a:rPr lang="en-US" sz="3300" dirty="0">
                <a:latin typeface="Arial" panose="020B0604020202020204" pitchFamily="34" charset="0"/>
                <a:cs typeface="Arial" panose="020B0604020202020204" pitchFamily="34" charset="0"/>
              </a:rPr>
              <a:t>Jesus answered them, "Destroy this temple, and in three days I will raise it up." The Jews then said, "It has taken forty-six years to build this temple, and will you raise it up in three days?"  But he was speaking about the temple of his body.  When therefore he was raised from the dead, his disciples remembered that he had said this, and they believed the Scripture and the word that Jesus had spoken. (John 2;19 – 22)</a:t>
            </a:r>
          </a:p>
          <a:p>
            <a:pPr marL="0" indent="0">
              <a:buNone/>
            </a:pPr>
            <a:br>
              <a:rPr lang="en-US" dirty="0"/>
            </a:br>
            <a:endParaRPr lang="en-US" dirty="0">
              <a:solidFill>
                <a:srgbClr val="0070C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11042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 Jesus Proclaims His Divinity: </a:t>
            </a:r>
          </a:p>
        </p:txBody>
      </p:sp>
      <p:sp>
        <p:nvSpPr>
          <p:cNvPr id="3" name="Content Placeholder 2"/>
          <p:cNvSpPr>
            <a:spLocks noGrp="1"/>
          </p:cNvSpPr>
          <p:nvPr>
            <p:ph idx="1"/>
          </p:nvPr>
        </p:nvSpPr>
        <p:spPr>
          <a:xfrm>
            <a:off x="117987" y="1051560"/>
            <a:ext cx="11926529" cy="5806440"/>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Jesus claims immortality: </a:t>
            </a:r>
            <a:r>
              <a:rPr lang="en-US" dirty="0"/>
              <a:t> </a:t>
            </a:r>
          </a:p>
          <a:p>
            <a:pPr marL="0" indent="0">
              <a:lnSpc>
                <a:spcPct val="150000"/>
              </a:lnSpc>
              <a:buNone/>
            </a:pPr>
            <a:r>
              <a:rPr lang="en-US" dirty="0">
                <a:latin typeface="Arial" panose="020B0604020202020204" pitchFamily="34" charset="0"/>
                <a:cs typeface="Arial" panose="020B0604020202020204" pitchFamily="34" charset="0"/>
              </a:rPr>
              <a:t>The Father loves the Son and has given all things into his hand. Whoever believes in the Son has eternal life; whoever does not obey the Son shall not see life, but the wrath of God remains on him. (John 3:35 -36)</a:t>
            </a:r>
          </a:p>
          <a:p>
            <a:pPr marL="0" indent="0">
              <a:lnSpc>
                <a:spcPct val="150000"/>
              </a:lnSpc>
              <a:buNone/>
            </a:pPr>
            <a:r>
              <a:rPr lang="en-US" dirty="0">
                <a:latin typeface="Arial" panose="020B0604020202020204" pitchFamily="34" charset="0"/>
                <a:cs typeface="Arial" panose="020B0604020202020204" pitchFamily="34" charset="0"/>
              </a:rPr>
              <a:t>For this reason the Father loves me, because I lay down my life that I may take it up again. No one takes it from me, but I lay it down of my own accord. I have authority to lay it down, and I have authority to take it up again. This charge I have received from my Father." (John 10:17 – 18)</a:t>
            </a:r>
          </a:p>
          <a:p>
            <a:pPr marL="0" indent="0">
              <a:buNone/>
            </a:pPr>
            <a:br>
              <a:rPr lang="en-US" dirty="0"/>
            </a:br>
            <a:endParaRPr lang="en-US" dirty="0">
              <a:solidFill>
                <a:srgbClr val="0070C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0659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a:t>
            </a:r>
            <a:r>
              <a:rPr lang="en-US" sz="2800" b="1" dirty="0">
                <a:solidFill>
                  <a:srgbClr val="0070C0"/>
                </a:solidFill>
                <a:latin typeface="Arial" panose="020B0604020202020204" pitchFamily="34" charset="0"/>
                <a:cs typeface="Arial" panose="020B0604020202020204" pitchFamily="34" charset="0"/>
              </a:rPr>
              <a:t>Avoiding Confusion about Christ’s dual nature</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65471" y="1051560"/>
            <a:ext cx="11926529" cy="5806440"/>
          </a:xfrm>
          <a:solidFill>
            <a:srgbClr val="FFFFCC"/>
          </a:solidFill>
        </p:spPr>
        <p:txBody>
          <a:bodyPr>
            <a:normAutofit/>
          </a:bodyPr>
          <a:lstStyle/>
          <a:p>
            <a:pPr>
              <a:lnSpc>
                <a:spcPct val="160000"/>
              </a:lnSpc>
            </a:pPr>
            <a:r>
              <a:rPr lang="en-US" sz="3000" dirty="0">
                <a:solidFill>
                  <a:srgbClr val="0070C0"/>
                </a:solidFill>
                <a:latin typeface="Arial" panose="020B0604020202020204" pitchFamily="34" charset="0"/>
                <a:cs typeface="Arial" panose="020B0604020202020204" pitchFamily="34" charset="0"/>
              </a:rPr>
              <a:t>There are no contradictions</a:t>
            </a:r>
            <a:r>
              <a:rPr lang="en-US" sz="3000" dirty="0">
                <a:solidFill>
                  <a:srgbClr val="FF0000"/>
                </a:solidFill>
                <a:latin typeface="Arial" panose="020B0604020202020204" pitchFamily="34" charset="0"/>
                <a:cs typeface="Arial" panose="020B0604020202020204" pitchFamily="34" charset="0"/>
              </a:rPr>
              <a:t>*</a:t>
            </a:r>
            <a:r>
              <a:rPr lang="en-US" sz="3000" dirty="0">
                <a:solidFill>
                  <a:srgbClr val="0070C0"/>
                </a:solidFill>
                <a:latin typeface="Arial" panose="020B0604020202020204" pitchFamily="34" charset="0"/>
                <a:cs typeface="Arial" panose="020B0604020202020204" pitchFamily="34" charset="0"/>
              </a:rPr>
              <a:t> between the human and divine natures. Either nature does some things the other nature does not do and what ever one nature does the person of Christ does.</a:t>
            </a:r>
          </a:p>
          <a:p>
            <a:pPr marL="0" indent="0">
              <a:buNone/>
            </a:pPr>
            <a:br>
              <a:rPr lang="en-US" sz="3000" b="1" dirty="0">
                <a:cs typeface="Arial" panose="020B0604020202020204" pitchFamily="34" charset="0"/>
              </a:rPr>
            </a:br>
            <a:endParaRPr lang="en-US" sz="3000" b="1" dirty="0">
              <a:cs typeface="Arial" panose="020B0604020202020204" pitchFamily="34" charset="0"/>
            </a:endParaRPr>
          </a:p>
          <a:p>
            <a:pPr marL="0" indent="0">
              <a:lnSpc>
                <a:spcPct val="150000"/>
              </a:lnSpc>
              <a:buNone/>
            </a:pPr>
            <a:r>
              <a:rPr lang="en-US" dirty="0">
                <a:solidFill>
                  <a:srgbClr val="FF0000"/>
                </a:solidFill>
                <a:latin typeface="Arial" panose="020B0604020202020204" pitchFamily="34" charset="0"/>
                <a:cs typeface="Arial" panose="020B0604020202020204" pitchFamily="34" charset="0"/>
              </a:rPr>
              <a:t>*A logical contradiction exists when something is “A” and not “A” at the same time and in the same relationship.</a:t>
            </a:r>
          </a:p>
          <a:p>
            <a:pPr lvl="2"/>
            <a:endParaRPr lang="en-US"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4173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a:t>
            </a:r>
            <a:r>
              <a:rPr lang="en-US" sz="2800" b="1" dirty="0">
                <a:solidFill>
                  <a:srgbClr val="0070C0"/>
                </a:solidFill>
                <a:latin typeface="Arial" panose="020B0604020202020204" pitchFamily="34" charset="0"/>
                <a:cs typeface="Arial" panose="020B0604020202020204" pitchFamily="34" charset="0"/>
              </a:rPr>
              <a:t>Avoiding Confusion about Christ’s dual nature</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65471" y="1051560"/>
            <a:ext cx="11926529" cy="5806440"/>
          </a:xfrm>
          <a:solidFill>
            <a:srgbClr val="FFFFCC"/>
          </a:solidFill>
        </p:spPr>
        <p:txBody>
          <a:bodyPr>
            <a:normAutofit/>
          </a:bodyPr>
          <a:lstStyle/>
          <a:p>
            <a:pPr marL="0" indent="0">
              <a:buNone/>
            </a:pPr>
            <a:r>
              <a:rPr lang="en-US" dirty="0">
                <a:solidFill>
                  <a:srgbClr val="0070C0"/>
                </a:solidFill>
                <a:latin typeface="Arial" panose="020B0604020202020204" pitchFamily="34" charset="0"/>
                <a:cs typeface="Arial" panose="020B0604020202020204" pitchFamily="34" charset="0"/>
              </a:rPr>
              <a:t>EXAMPLE 1:</a:t>
            </a:r>
          </a:p>
          <a:p>
            <a:pPr marL="0" indent="0">
              <a:lnSpc>
                <a:spcPct val="150000"/>
              </a:lnSpc>
              <a:buNone/>
            </a:pPr>
            <a:r>
              <a:rPr lang="en-US" dirty="0">
                <a:latin typeface="Arial" panose="020B0604020202020204" pitchFamily="34" charset="0"/>
                <a:cs typeface="Arial" panose="020B0604020202020204" pitchFamily="34" charset="0"/>
              </a:rPr>
              <a:t>For where two or three are gathered in my name, </a:t>
            </a:r>
            <a:r>
              <a:rPr lang="en-US" dirty="0">
                <a:solidFill>
                  <a:srgbClr val="FF0000"/>
                </a:solidFill>
                <a:latin typeface="Arial" panose="020B0604020202020204" pitchFamily="34" charset="0"/>
                <a:cs typeface="Arial" panose="020B0604020202020204" pitchFamily="34" charset="0"/>
              </a:rPr>
              <a:t>there am I among them</a:t>
            </a:r>
            <a:r>
              <a:rPr lang="en-US" dirty="0">
                <a:latin typeface="Arial" panose="020B0604020202020204" pitchFamily="34" charset="0"/>
                <a:cs typeface="Arial" panose="020B0604020202020204" pitchFamily="34" charset="0"/>
              </a:rPr>
              <a:t>.“ (Matthew 18:20) </a:t>
            </a:r>
            <a:r>
              <a:rPr lang="en-US" dirty="0">
                <a:solidFill>
                  <a:srgbClr val="0070C0"/>
                </a:solidFill>
                <a:latin typeface="Arial" panose="020B0604020202020204" pitchFamily="34" charset="0"/>
                <a:cs typeface="Arial" panose="020B0604020202020204" pitchFamily="34" charset="0"/>
              </a:rPr>
              <a:t>Divine Nature</a:t>
            </a:r>
          </a:p>
          <a:p>
            <a:pPr marL="0" indent="0">
              <a:lnSpc>
                <a:spcPct val="150000"/>
              </a:lnSpc>
              <a:buNone/>
            </a:pPr>
            <a:r>
              <a:rPr lang="en-US" dirty="0">
                <a:latin typeface="Arial" panose="020B0604020202020204" pitchFamily="34" charset="0"/>
                <a:cs typeface="Arial" panose="020B0604020202020204" pitchFamily="34" charset="0"/>
              </a:rPr>
              <a:t>I came from the Father and have come into the world, and now</a:t>
            </a:r>
            <a:r>
              <a:rPr lang="en-US" dirty="0">
                <a:solidFill>
                  <a:srgbClr val="FF0000"/>
                </a:solidFill>
                <a:latin typeface="Arial" panose="020B0604020202020204" pitchFamily="34" charset="0"/>
                <a:cs typeface="Arial" panose="020B0604020202020204" pitchFamily="34" charset="0"/>
              </a:rPr>
              <a:t> I am leaving the world</a:t>
            </a:r>
            <a:r>
              <a:rPr lang="en-US" dirty="0">
                <a:latin typeface="Arial" panose="020B0604020202020204" pitchFamily="34" charset="0"/>
                <a:cs typeface="Arial" panose="020B0604020202020204" pitchFamily="34" charset="0"/>
              </a:rPr>
              <a:t> and going to the Father."  (John 16:28) </a:t>
            </a:r>
            <a:r>
              <a:rPr lang="en-US" dirty="0">
                <a:solidFill>
                  <a:srgbClr val="0070C0"/>
                </a:solidFill>
                <a:latin typeface="Arial" panose="020B0604020202020204" pitchFamily="34" charset="0"/>
                <a:cs typeface="Arial" panose="020B0604020202020204" pitchFamily="34" charset="0"/>
              </a:rPr>
              <a:t>Human Nature</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a:p>
            <a:pPr marL="0" indent="0">
              <a:buNone/>
            </a:pPr>
            <a:br>
              <a:rPr lang="en-US" sz="3000" b="1" dirty="0">
                <a:latin typeface="Arial" panose="020B0604020202020204" pitchFamily="34" charset="0"/>
                <a:cs typeface="Arial" panose="020B0604020202020204" pitchFamily="34" charset="0"/>
              </a:rPr>
            </a:br>
            <a:endParaRPr lang="en-US" sz="3000" b="1" dirty="0">
              <a:cs typeface="Arial" panose="020B0604020202020204" pitchFamily="34" charset="0"/>
            </a:endParaRPr>
          </a:p>
          <a:p>
            <a:pPr lvl="2"/>
            <a:endParaRPr lang="en-US"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182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a:t>
            </a:r>
            <a:r>
              <a:rPr lang="en-US" sz="2800" b="1" dirty="0">
                <a:solidFill>
                  <a:srgbClr val="0070C0"/>
                </a:solidFill>
                <a:latin typeface="Arial" panose="020B0604020202020204" pitchFamily="34" charset="0"/>
                <a:cs typeface="Arial" panose="020B0604020202020204" pitchFamily="34" charset="0"/>
              </a:rPr>
              <a:t>Avoiding Confusion about Christ’s dual nature</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65471" y="1051560"/>
            <a:ext cx="11926529" cy="5806440"/>
          </a:xfrm>
          <a:solidFill>
            <a:srgbClr val="FFFFCC"/>
          </a:solidFill>
        </p:spPr>
        <p:txBody>
          <a:bodyPr>
            <a:normAutofit/>
          </a:bodyPr>
          <a:lstStyle/>
          <a:p>
            <a:pPr marL="0" indent="0">
              <a:buNone/>
            </a:pPr>
            <a:r>
              <a:rPr lang="en-US" dirty="0">
                <a:solidFill>
                  <a:srgbClr val="0070C0"/>
                </a:solidFill>
                <a:latin typeface="Arial" panose="020B0604020202020204" pitchFamily="34" charset="0"/>
                <a:cs typeface="Arial" panose="020B0604020202020204" pitchFamily="34" charset="0"/>
              </a:rPr>
              <a:t>Example 2:</a:t>
            </a:r>
          </a:p>
          <a:p>
            <a:pPr marL="0" indent="0">
              <a:lnSpc>
                <a:spcPct val="160000"/>
              </a:lnSpc>
              <a:buNone/>
            </a:pPr>
            <a:r>
              <a:rPr lang="en-US" dirty="0">
                <a:latin typeface="Arial" panose="020B0604020202020204" pitchFamily="34" charset="0"/>
                <a:cs typeface="Arial" panose="020B0604020202020204" pitchFamily="34" charset="0"/>
              </a:rPr>
              <a:t>Jesus, when he began his ministry, was about </a:t>
            </a:r>
            <a:r>
              <a:rPr lang="en-US" dirty="0">
                <a:solidFill>
                  <a:srgbClr val="FF0000"/>
                </a:solidFill>
                <a:latin typeface="Arial" panose="020B0604020202020204" pitchFamily="34" charset="0"/>
                <a:cs typeface="Arial" panose="020B0604020202020204" pitchFamily="34" charset="0"/>
              </a:rPr>
              <a:t>thirty years of age </a:t>
            </a:r>
            <a:r>
              <a:rPr lang="en-US" dirty="0">
                <a:latin typeface="Arial" panose="020B0604020202020204" pitchFamily="34" charset="0"/>
                <a:cs typeface="Arial" panose="020B0604020202020204" pitchFamily="34" charset="0"/>
              </a:rPr>
              <a:t>(Luke 3:23) </a:t>
            </a:r>
            <a:r>
              <a:rPr lang="en-US" dirty="0">
                <a:solidFill>
                  <a:srgbClr val="0070C0"/>
                </a:solidFill>
                <a:latin typeface="Arial" panose="020B0604020202020204" pitchFamily="34" charset="0"/>
                <a:cs typeface="Arial" panose="020B0604020202020204" pitchFamily="34" charset="0"/>
              </a:rPr>
              <a:t>Human Nature</a:t>
            </a:r>
            <a:endParaRPr lang="en-US" dirty="0">
              <a:latin typeface="Arial" panose="020B0604020202020204" pitchFamily="34" charset="0"/>
              <a:cs typeface="Arial" panose="020B0604020202020204" pitchFamily="34" charset="0"/>
            </a:endParaRPr>
          </a:p>
          <a:p>
            <a:pPr marL="0" indent="0">
              <a:lnSpc>
                <a:spcPct val="160000"/>
              </a:lnSpc>
              <a:buNone/>
            </a:pPr>
            <a:r>
              <a:rPr lang="en-US" dirty="0">
                <a:latin typeface="Arial" panose="020B0604020202020204" pitchFamily="34" charset="0"/>
                <a:cs typeface="Arial" panose="020B0604020202020204" pitchFamily="34" charset="0"/>
              </a:rPr>
              <a:t>Jesus said to them, "Truly, truly, I say to you, </a:t>
            </a:r>
            <a:r>
              <a:rPr lang="en-US" dirty="0">
                <a:solidFill>
                  <a:srgbClr val="FF0000"/>
                </a:solidFill>
                <a:latin typeface="Arial" panose="020B0604020202020204" pitchFamily="34" charset="0"/>
                <a:cs typeface="Arial" panose="020B0604020202020204" pitchFamily="34" charset="0"/>
              </a:rPr>
              <a:t>before Abraham was, I am</a:t>
            </a:r>
            <a:r>
              <a:rPr lang="en-US" dirty="0">
                <a:latin typeface="Arial" panose="020B0604020202020204" pitchFamily="34" charset="0"/>
                <a:cs typeface="Arial" panose="020B0604020202020204" pitchFamily="34" charset="0"/>
              </a:rPr>
              <a:t>.“ (John 8:58) </a:t>
            </a:r>
            <a:r>
              <a:rPr lang="en-US" dirty="0">
                <a:solidFill>
                  <a:srgbClr val="0070C0"/>
                </a:solidFill>
                <a:latin typeface="Arial" panose="020B0604020202020204" pitchFamily="34" charset="0"/>
                <a:cs typeface="Arial" panose="020B0604020202020204" pitchFamily="34" charset="0"/>
              </a:rPr>
              <a:t>Divine Nature</a:t>
            </a:r>
            <a:br>
              <a:rPr lang="en-US" sz="3000" b="1" dirty="0">
                <a:latin typeface="Arial" panose="020B0604020202020204" pitchFamily="34" charset="0"/>
                <a:cs typeface="Arial" panose="020B0604020202020204" pitchFamily="34" charset="0"/>
              </a:rPr>
            </a:br>
            <a:endParaRPr lang="en-US" sz="3000" b="1" dirty="0">
              <a:cs typeface="Arial" panose="020B0604020202020204" pitchFamily="34" charset="0"/>
            </a:endParaRPr>
          </a:p>
          <a:p>
            <a:pPr lvl="2"/>
            <a:endParaRPr lang="en-US"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340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Why was Jesus’ Deity Necessary? </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marL="514350" indent="-514350">
              <a:buFont typeface="+mj-lt"/>
              <a:buAutoNum type="arabicPeriod"/>
            </a:pPr>
            <a:r>
              <a:rPr lang="en-US" dirty="0">
                <a:solidFill>
                  <a:srgbClr val="0070C0"/>
                </a:solidFill>
                <a:latin typeface="Arial" panose="020B0604020202020204" pitchFamily="34" charset="0"/>
                <a:cs typeface="Arial" panose="020B0604020202020204" pitchFamily="34" charset="0"/>
              </a:rPr>
              <a:t>Only someone who is an infinite being (God) could bear the full penalty of all of the elect’s sin. A finite human nature could not do this.</a:t>
            </a:r>
          </a:p>
          <a:p>
            <a:pPr marL="514350" indent="-514350">
              <a:buFont typeface="+mj-lt"/>
              <a:buAutoNum type="arabicPeriod"/>
            </a:pPr>
            <a:r>
              <a:rPr lang="en-US" dirty="0">
                <a:solidFill>
                  <a:srgbClr val="0070C0"/>
                </a:solidFill>
                <a:latin typeface="Arial" panose="020B0604020202020204" pitchFamily="34" charset="0"/>
                <a:cs typeface="Arial" panose="020B0604020202020204" pitchFamily="34" charset="0"/>
              </a:rPr>
              <a:t>Salvation is from the Lord (Jonah 2:9)</a:t>
            </a:r>
          </a:p>
          <a:p>
            <a:pPr marL="514350" indent="-514350">
              <a:buFont typeface="+mj-lt"/>
              <a:buAutoNum type="arabicPeriod"/>
            </a:pPr>
            <a:r>
              <a:rPr lang="en-US" dirty="0">
                <a:solidFill>
                  <a:srgbClr val="0070C0"/>
                </a:solidFill>
                <a:latin typeface="Arial" panose="020B0604020202020204" pitchFamily="34" charset="0"/>
                <a:cs typeface="Arial" panose="020B0604020202020204" pitchFamily="34" charset="0"/>
              </a:rPr>
              <a:t>Only a being (God) who is fully God and fully human could be the mediator between God and humans. </a:t>
            </a:r>
          </a:p>
          <a:p>
            <a:pPr lvl="1">
              <a:lnSpc>
                <a:spcPct val="150000"/>
              </a:lnSpc>
            </a:pPr>
            <a:r>
              <a:rPr lang="en-US" sz="2800" dirty="0">
                <a:solidFill>
                  <a:srgbClr val="0070C0"/>
                </a:solidFill>
                <a:latin typeface="Arial" panose="020B0604020202020204" pitchFamily="34" charset="0"/>
                <a:cs typeface="Arial" panose="020B0604020202020204" pitchFamily="34" charset="0"/>
              </a:rPr>
              <a:t>Fully reveal God to us: </a:t>
            </a:r>
            <a:r>
              <a:rPr lang="en-US" sz="2800" dirty="0">
                <a:latin typeface="Arial" panose="020B0604020202020204" pitchFamily="34" charset="0"/>
                <a:cs typeface="Arial" panose="020B0604020202020204" pitchFamily="34" charset="0"/>
              </a:rPr>
              <a:t>Jesus said to him, "Have I been with you so long, and you still do not know me, Philip? Whoever has seen me has seen the Father. How can you say, 'Show us the Father’? </a:t>
            </a:r>
            <a:r>
              <a:rPr lang="en-US" dirty="0">
                <a:latin typeface="Arial" panose="020B0604020202020204" pitchFamily="34" charset="0"/>
                <a:cs typeface="Arial" panose="020B0604020202020204" pitchFamily="34" charset="0"/>
              </a:rPr>
              <a:t>(John 14:9)</a:t>
            </a:r>
          </a:p>
          <a:p>
            <a:pPr lvl="1">
              <a:lnSpc>
                <a:spcPct val="150000"/>
              </a:lnSpc>
            </a:pPr>
            <a:r>
              <a:rPr lang="en-US" sz="2800" dirty="0">
                <a:solidFill>
                  <a:srgbClr val="0070C0"/>
                </a:solidFill>
                <a:latin typeface="Arial" panose="020B0604020202020204" pitchFamily="34" charset="0"/>
                <a:cs typeface="Arial" panose="020B0604020202020204" pitchFamily="34" charset="0"/>
              </a:rPr>
              <a:t>Bring us back to God: </a:t>
            </a:r>
            <a:r>
              <a:rPr lang="en-US" sz="2800" dirty="0">
                <a:latin typeface="Arial" panose="020B0604020202020204" pitchFamily="34" charset="0"/>
                <a:cs typeface="Arial" panose="020B0604020202020204" pitchFamily="34" charset="0"/>
              </a:rPr>
              <a:t> For there is one God, and there is one mediator between God and men, the man Christ Jesus, </a:t>
            </a:r>
            <a:r>
              <a:rPr lang="en-US" dirty="0">
                <a:latin typeface="Arial" panose="020B0604020202020204" pitchFamily="34" charset="0"/>
                <a:cs typeface="Arial" panose="020B0604020202020204" pitchFamily="34" charset="0"/>
              </a:rPr>
              <a:t> (1 Timothy 2:5)</a:t>
            </a:r>
          </a:p>
          <a:p>
            <a:endParaRPr lang="en-US" b="1" dirty="0"/>
          </a:p>
        </p:txBody>
      </p:sp>
    </p:spTree>
    <p:extLst>
      <p:ext uri="{BB962C8B-B14F-4D97-AF65-F5344CB8AC3E}">
        <p14:creationId xmlns:p14="http://schemas.microsoft.com/office/powerpoint/2010/main" val="2079932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a:t>
            </a:r>
            <a:r>
              <a:rPr lang="en-US" sz="2800" b="1" dirty="0">
                <a:solidFill>
                  <a:srgbClr val="0070C0"/>
                </a:solidFill>
                <a:latin typeface="Arial" panose="020B0604020202020204" pitchFamily="34" charset="0"/>
                <a:cs typeface="Arial" panose="020B0604020202020204" pitchFamily="34" charset="0"/>
              </a:rPr>
              <a:t>God-man</a:t>
            </a:r>
            <a:r>
              <a:rPr lang="en-US" sz="2800" b="1" dirty="0">
                <a:latin typeface="Arial" panose="020B0604020202020204" pitchFamily="34" charset="0"/>
                <a:cs typeface="Arial" panose="020B0604020202020204" pitchFamily="34" charset="0"/>
              </a:rPr>
              <a:t> –</a:t>
            </a:r>
            <a:r>
              <a:rPr lang="en-US" sz="2800" b="1" dirty="0">
                <a:solidFill>
                  <a:srgbClr val="0070C0"/>
                </a:solidFill>
                <a:latin typeface="Arial" panose="020B0604020202020204" pitchFamily="34" charset="0"/>
                <a:cs typeface="Arial" panose="020B0604020202020204" pitchFamily="34" charset="0"/>
              </a:rPr>
              <a:t>Avoiding Confusion about Christ’s dual nature</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marL="0" indent="0">
              <a:buNone/>
            </a:pPr>
            <a:r>
              <a:rPr lang="en-US" dirty="0">
                <a:solidFill>
                  <a:srgbClr val="0070C0"/>
                </a:solidFill>
                <a:latin typeface="Arial" panose="020B0604020202020204" pitchFamily="34" charset="0"/>
                <a:cs typeface="Arial" panose="020B0604020202020204" pitchFamily="34" charset="0"/>
              </a:rPr>
              <a:t>EXAMPLE 3:</a:t>
            </a:r>
          </a:p>
          <a:p>
            <a:pPr marL="0" indent="0">
              <a:lnSpc>
                <a:spcPct val="150000"/>
              </a:lnSpc>
              <a:buNone/>
            </a:pPr>
            <a:r>
              <a:rPr lang="en-US" dirty="0">
                <a:latin typeface="Arial" panose="020B0604020202020204" pitchFamily="34" charset="0"/>
                <a:cs typeface="Arial" panose="020B0604020202020204" pitchFamily="34" charset="0"/>
              </a:rPr>
              <a:t>And he said to them, "Why are you afraid, O you of little faith?" Then he rose and </a:t>
            </a:r>
            <a:r>
              <a:rPr lang="en-US" dirty="0">
                <a:solidFill>
                  <a:srgbClr val="FF0000"/>
                </a:solidFill>
                <a:latin typeface="Arial" panose="020B0604020202020204" pitchFamily="34" charset="0"/>
                <a:cs typeface="Arial" panose="020B0604020202020204" pitchFamily="34" charset="0"/>
              </a:rPr>
              <a:t>rebuked the winds and the sea, and there was a great calm</a:t>
            </a:r>
            <a:r>
              <a:rPr lang="en-US" dirty="0">
                <a:latin typeface="Arial" panose="020B0604020202020204" pitchFamily="34" charset="0"/>
                <a:cs typeface="Arial" panose="020B0604020202020204" pitchFamily="34" charset="0"/>
              </a:rPr>
              <a:t>. (Matthew 8:26) </a:t>
            </a:r>
            <a:r>
              <a:rPr lang="en-US" dirty="0">
                <a:solidFill>
                  <a:srgbClr val="0070C0"/>
                </a:solidFill>
                <a:latin typeface="Arial" panose="020B0604020202020204" pitchFamily="34" charset="0"/>
                <a:cs typeface="Arial" panose="020B0604020202020204" pitchFamily="34" charset="0"/>
              </a:rPr>
              <a:t>Divine Nature</a:t>
            </a:r>
          </a:p>
          <a:p>
            <a:pPr marL="0" indent="0">
              <a:lnSpc>
                <a:spcPct val="150000"/>
              </a:lnSpc>
              <a:buNone/>
            </a:pPr>
            <a:r>
              <a:rPr lang="en-US" dirty="0">
                <a:latin typeface="Arial" panose="020B0604020202020204" pitchFamily="34" charset="0"/>
                <a:cs typeface="Arial" panose="020B0604020202020204" pitchFamily="34" charset="0"/>
              </a:rPr>
              <a:t>Jacob's well was there; so Jesus, </a:t>
            </a:r>
            <a:r>
              <a:rPr lang="en-US" dirty="0">
                <a:solidFill>
                  <a:srgbClr val="FF0000"/>
                </a:solidFill>
                <a:latin typeface="Arial" panose="020B0604020202020204" pitchFamily="34" charset="0"/>
                <a:cs typeface="Arial" panose="020B0604020202020204" pitchFamily="34" charset="0"/>
              </a:rPr>
              <a:t>wearied</a:t>
            </a:r>
            <a:r>
              <a:rPr lang="en-US" dirty="0">
                <a:latin typeface="Arial" panose="020B0604020202020204" pitchFamily="34" charset="0"/>
                <a:cs typeface="Arial" panose="020B0604020202020204" pitchFamily="34" charset="0"/>
              </a:rPr>
              <a:t> as he was from his journey, was sitting beside the well. It was about the sixth hour. (John 4:6)</a:t>
            </a:r>
            <a:r>
              <a:rPr lang="en-US" b="1" dirty="0">
                <a:solidFill>
                  <a:srgbClr val="0070C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Human Nature</a:t>
            </a:r>
          </a:p>
          <a:p>
            <a:pPr marL="914400" lvl="2" indent="0">
              <a:buNone/>
            </a:pPr>
            <a:endParaRPr lang="en-US"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8133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Raising the Dead</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We need to distinguish between Jesus being resurrected to a “heavenly body” never to die again and various cases in the OT and NT when dead people are restored to life only to die a second time. </a:t>
            </a:r>
          </a:p>
          <a:p>
            <a:pPr lvl="1">
              <a:lnSpc>
                <a:spcPct val="150000"/>
              </a:lnSpc>
            </a:pPr>
            <a:r>
              <a:rPr lang="en-US" sz="2800" b="1" dirty="0">
                <a:solidFill>
                  <a:srgbClr val="0070C0"/>
                </a:solidFill>
                <a:latin typeface="Arial" panose="020B0604020202020204" pitchFamily="34" charset="0"/>
                <a:cs typeface="Arial" panose="020B0604020202020204" pitchFamily="34" charset="0"/>
              </a:rPr>
              <a:t>Elijah raised the Widow’s Son</a:t>
            </a:r>
            <a:r>
              <a:rPr lang="en-US" sz="2800" b="1" dirty="0">
                <a:solidFill>
                  <a:srgbClr val="0070C0"/>
                </a:solidFill>
              </a:rPr>
              <a:t>: </a:t>
            </a:r>
            <a:r>
              <a:rPr lang="en-US" sz="2800" dirty="0">
                <a:latin typeface="Arial" panose="020B0604020202020204" pitchFamily="34" charset="0"/>
                <a:cs typeface="Arial" panose="020B0604020202020204" pitchFamily="34" charset="0"/>
              </a:rPr>
              <a:t> cried to the Lord </a:t>
            </a:r>
            <a:r>
              <a:rPr lang="en-US" dirty="0">
                <a:latin typeface="Arial" panose="020B0604020202020204" pitchFamily="34" charset="0"/>
                <a:cs typeface="Arial" panose="020B0604020202020204" pitchFamily="34" charset="0"/>
              </a:rPr>
              <a:t>(1 Kings 17:20 – 23)</a:t>
            </a:r>
          </a:p>
          <a:p>
            <a:pPr lvl="1">
              <a:lnSpc>
                <a:spcPct val="150000"/>
              </a:lnSpc>
            </a:pPr>
            <a:r>
              <a:rPr lang="en-US" sz="2800" b="1" dirty="0">
                <a:solidFill>
                  <a:srgbClr val="0070C0"/>
                </a:solidFill>
                <a:latin typeface="Arial" panose="020B0604020202020204" pitchFamily="34" charset="0"/>
                <a:cs typeface="Arial" panose="020B0604020202020204" pitchFamily="34" charset="0"/>
              </a:rPr>
              <a:t>Elisha Raises the Shunammites Son: </a:t>
            </a:r>
            <a:r>
              <a:rPr lang="en-US" sz="2800" dirty="0">
                <a:latin typeface="Arial" panose="020B0604020202020204" pitchFamily="34" charset="0"/>
                <a:cs typeface="Arial" panose="020B0604020202020204" pitchFamily="34" charset="0"/>
              </a:rPr>
              <a:t>prayed  </a:t>
            </a:r>
            <a:r>
              <a:rPr lang="en-US" dirty="0">
                <a:latin typeface="Arial" panose="020B0604020202020204" pitchFamily="34" charset="0"/>
                <a:cs typeface="Arial" panose="020B0604020202020204" pitchFamily="34" charset="0"/>
              </a:rPr>
              <a:t>(2 Kings 4: 32 – 35)</a:t>
            </a:r>
          </a:p>
          <a:p>
            <a:pPr lvl="1">
              <a:lnSpc>
                <a:spcPct val="150000"/>
              </a:lnSpc>
            </a:pPr>
            <a:r>
              <a:rPr lang="en-US" sz="2800" b="1" dirty="0">
                <a:solidFill>
                  <a:srgbClr val="0070C0"/>
                </a:solidFill>
                <a:latin typeface="Arial" panose="020B0604020202020204" pitchFamily="34" charset="0"/>
                <a:cs typeface="Arial" panose="020B0604020202020204" pitchFamily="34" charset="0"/>
              </a:rPr>
              <a:t>Peter Raised Tabitha : </a:t>
            </a:r>
            <a:r>
              <a:rPr lang="en-US" sz="2800" dirty="0">
                <a:latin typeface="Arial" panose="020B0604020202020204" pitchFamily="34" charset="0"/>
                <a:cs typeface="Arial" panose="020B0604020202020204" pitchFamily="34" charset="0"/>
              </a:rPr>
              <a:t>prayed</a:t>
            </a:r>
            <a:r>
              <a:rPr lang="en-US" sz="2800"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(Acts 9:36 – 41)</a:t>
            </a:r>
          </a:p>
          <a:p>
            <a:pPr lvl="1">
              <a:lnSpc>
                <a:spcPct val="150000"/>
              </a:lnSpc>
            </a:pPr>
            <a:r>
              <a:rPr lang="en-US" sz="2800" b="1" dirty="0">
                <a:solidFill>
                  <a:srgbClr val="0070C0"/>
                </a:solidFill>
                <a:latin typeface="Arial" panose="020B0604020202020204" pitchFamily="34" charset="0"/>
                <a:cs typeface="Arial" panose="020B0604020202020204" pitchFamily="34" charset="0"/>
              </a:rPr>
              <a:t>Paul Raised Eutychus: </a:t>
            </a:r>
            <a:r>
              <a:rPr lang="en-US" sz="2800" dirty="0">
                <a:latin typeface="Arial" panose="020B0604020202020204" pitchFamily="34" charset="0"/>
                <a:cs typeface="Arial" panose="020B0604020202020204" pitchFamily="34" charset="0"/>
              </a:rPr>
              <a:t>bent over him </a:t>
            </a:r>
            <a:r>
              <a:rPr lang="en-US" dirty="0">
                <a:latin typeface="Arial" panose="020B0604020202020204" pitchFamily="34" charset="0"/>
                <a:cs typeface="Arial" panose="020B0604020202020204" pitchFamily="34" charset="0"/>
              </a:rPr>
              <a:t>(Acts 20:7 – 12)</a:t>
            </a:r>
          </a:p>
          <a:p>
            <a:pPr lvl="1"/>
            <a:endParaRPr lang="en-US" sz="2800" dirty="0"/>
          </a:p>
          <a:p>
            <a:pPr lvl="1"/>
            <a:endParaRPr lang="en-US" sz="2800" dirty="0">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888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Raising the Dead</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Jesus also restored dead people to life only for them to die again.</a:t>
            </a:r>
          </a:p>
          <a:p>
            <a:pPr lvl="1">
              <a:lnSpc>
                <a:spcPct val="150000"/>
              </a:lnSpc>
            </a:pPr>
            <a:r>
              <a:rPr lang="en-US" sz="2800" b="1" dirty="0">
                <a:solidFill>
                  <a:srgbClr val="0070C0"/>
                </a:solidFill>
                <a:latin typeface="Arial" panose="020B0604020202020204" pitchFamily="34" charset="0"/>
                <a:cs typeface="Arial" panose="020B0604020202020204" pitchFamily="34" charset="0"/>
              </a:rPr>
              <a:t>The Widow of Nain’s son. </a:t>
            </a:r>
            <a:r>
              <a:rPr lang="en-US" sz="2800" dirty="0">
                <a:latin typeface="Arial" panose="020B0604020202020204" pitchFamily="34" charset="0"/>
                <a:cs typeface="Arial" panose="020B0604020202020204" pitchFamily="34" charset="0"/>
              </a:rPr>
              <a:t> "Young man, I say to you, arise.” (Luke 7:11 – 15)</a:t>
            </a:r>
          </a:p>
          <a:p>
            <a:pPr lvl="1">
              <a:lnSpc>
                <a:spcPct val="150000"/>
              </a:lnSpc>
            </a:pPr>
            <a:r>
              <a:rPr lang="en-US" sz="2800" b="1" dirty="0">
                <a:solidFill>
                  <a:srgbClr val="0070C0"/>
                </a:solidFill>
                <a:latin typeface="Arial" panose="020B0604020202020204" pitchFamily="34" charset="0"/>
                <a:cs typeface="Arial" panose="020B0604020202020204" pitchFamily="34" charset="0"/>
              </a:rPr>
              <a:t>Jairus’s daughter. </a:t>
            </a:r>
            <a:r>
              <a:rPr lang="en-US" sz="2800" dirty="0">
                <a:latin typeface="Arial" panose="020B0604020202020204" pitchFamily="34" charset="0"/>
                <a:cs typeface="Arial" panose="020B0604020202020204" pitchFamily="34" charset="0"/>
              </a:rPr>
              <a:t>"Child, arise.” (Luke 8:51–56) </a:t>
            </a:r>
          </a:p>
          <a:p>
            <a:pPr lvl="1">
              <a:lnSpc>
                <a:spcPct val="150000"/>
              </a:lnSpc>
            </a:pPr>
            <a:r>
              <a:rPr lang="en-US" sz="2800" b="1" dirty="0">
                <a:solidFill>
                  <a:srgbClr val="0070C0"/>
                </a:solidFill>
                <a:latin typeface="Arial" panose="020B0604020202020204" pitchFamily="34" charset="0"/>
                <a:cs typeface="Arial" panose="020B0604020202020204" pitchFamily="34" charset="0"/>
              </a:rPr>
              <a:t>Lazarus</a:t>
            </a:r>
            <a:r>
              <a:rPr lang="en-US" sz="2800" dirty="0">
                <a:solidFill>
                  <a:srgbClr val="0070C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"Lazarus, come out.” (John 11:41 – 44)</a:t>
            </a:r>
          </a:p>
          <a:p>
            <a:pPr>
              <a:lnSpc>
                <a:spcPct val="150000"/>
              </a:lnSpc>
            </a:pPr>
            <a:r>
              <a:rPr lang="en-US" dirty="0">
                <a:solidFill>
                  <a:srgbClr val="0070C0"/>
                </a:solidFill>
                <a:latin typeface="Arial" panose="020B0604020202020204" pitchFamily="34" charset="0"/>
                <a:cs typeface="Arial" panose="020B0604020202020204" pitchFamily="34" charset="0"/>
              </a:rPr>
              <a:t>The difference is Jesus restored the dead to life by his divine command while the other examples are by prayer.</a:t>
            </a:r>
          </a:p>
          <a:p>
            <a:pPr lvl="1">
              <a:lnSpc>
                <a:spcPct val="150000"/>
              </a:lnSpc>
            </a:pPr>
            <a:endParaRPr lang="en-US" dirty="0"/>
          </a:p>
          <a:p>
            <a:pPr lvl="1">
              <a:lnSpc>
                <a:spcPct val="150000"/>
              </a:lnSpc>
            </a:pPr>
            <a:endParaRPr lang="en-US" dirty="0"/>
          </a:p>
          <a:p>
            <a:pPr lvl="1"/>
            <a:endParaRPr lang="en-US" sz="2800" dirty="0">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0787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According to Scripture</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92500" lnSpcReduction="10000"/>
          </a:bodyPr>
          <a:lstStyle/>
          <a:p>
            <a:pPr>
              <a:lnSpc>
                <a:spcPct val="150000"/>
              </a:lnSpc>
            </a:pPr>
            <a:r>
              <a:rPr lang="en-US" dirty="0">
                <a:solidFill>
                  <a:srgbClr val="0070C0"/>
                </a:solidFill>
                <a:latin typeface="Arial" panose="020B0604020202020204" pitchFamily="34" charset="0"/>
                <a:cs typeface="Arial" panose="020B0604020202020204" pitchFamily="34" charset="0"/>
              </a:rPr>
              <a:t>The Bible is very clear that Jesus had a fully divine nature. </a:t>
            </a:r>
          </a:p>
          <a:p>
            <a:pPr marL="0" indent="0">
              <a:lnSpc>
                <a:spcPct val="150000"/>
              </a:lnSpc>
              <a:buNone/>
            </a:pPr>
            <a:r>
              <a:rPr lang="en-US" dirty="0">
                <a:latin typeface="Arial" panose="020B0604020202020204" pitchFamily="34" charset="0"/>
                <a:cs typeface="Arial" panose="020B0604020202020204" pitchFamily="34" charset="0"/>
              </a:rPr>
              <a:t>In the </a:t>
            </a:r>
            <a:r>
              <a:rPr lang="en-US" dirty="0">
                <a:solidFill>
                  <a:srgbClr val="FF0000"/>
                </a:solidFill>
                <a:latin typeface="Arial" panose="020B0604020202020204" pitchFamily="34" charset="0"/>
                <a:cs typeface="Arial" panose="020B0604020202020204" pitchFamily="34" charset="0"/>
              </a:rPr>
              <a:t>beginning</a:t>
            </a:r>
            <a:r>
              <a:rPr lang="en-US" dirty="0">
                <a:latin typeface="Arial" panose="020B0604020202020204" pitchFamily="34" charset="0"/>
                <a:cs typeface="Arial" panose="020B0604020202020204" pitchFamily="34" charset="0"/>
              </a:rPr>
              <a:t> was the </a:t>
            </a:r>
            <a:r>
              <a:rPr lang="en-US" dirty="0">
                <a:solidFill>
                  <a:srgbClr val="FF0000"/>
                </a:solidFill>
                <a:latin typeface="Arial" panose="020B0604020202020204" pitchFamily="34" charset="0"/>
                <a:cs typeface="Arial" panose="020B0604020202020204" pitchFamily="34" charset="0"/>
              </a:rPr>
              <a:t>Word</a:t>
            </a:r>
            <a:r>
              <a:rPr lang="en-US" dirty="0">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Logos),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the </a:t>
            </a:r>
            <a:r>
              <a:rPr lang="en-US" dirty="0">
                <a:solidFill>
                  <a:srgbClr val="FF0000"/>
                </a:solidFill>
                <a:latin typeface="Arial" panose="020B0604020202020204" pitchFamily="34" charset="0"/>
                <a:cs typeface="Arial" panose="020B0604020202020204" pitchFamily="34" charset="0"/>
              </a:rPr>
              <a:t>Word</a:t>
            </a:r>
            <a:r>
              <a:rPr lang="en-US" dirty="0">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Logos)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was </a:t>
            </a:r>
            <a:r>
              <a:rPr lang="en-US" dirty="0">
                <a:solidFill>
                  <a:srgbClr val="FF0000"/>
                </a:solidFill>
                <a:latin typeface="Arial" panose="020B0604020202020204" pitchFamily="34" charset="0"/>
                <a:cs typeface="Arial" panose="020B0604020202020204" pitchFamily="34" charset="0"/>
              </a:rPr>
              <a:t>with</a:t>
            </a:r>
            <a:r>
              <a:rPr lang="en-US" dirty="0">
                <a:latin typeface="Arial" panose="020B0604020202020204" pitchFamily="34" charset="0"/>
                <a:cs typeface="Arial" panose="020B0604020202020204" pitchFamily="34" charset="0"/>
              </a:rPr>
              <a:t> God</a:t>
            </a:r>
            <a:r>
              <a:rPr lang="en-US" dirty="0">
                <a:solidFill>
                  <a:srgbClr val="0070C0"/>
                </a:solidFill>
                <a:latin typeface="Arial" panose="020B0604020202020204" pitchFamily="34" charset="0"/>
                <a:cs typeface="Arial" panose="020B0604020202020204" pitchFamily="34" charset="0"/>
              </a:rPr>
              <a:t> (</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and the Word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Logos)</a:t>
            </a:r>
            <a:r>
              <a:rPr lang="en-US" dirty="0">
                <a:solidFill>
                  <a:srgbClr val="0070C0"/>
                </a:solidFill>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was</a:t>
            </a:r>
            <a:r>
              <a:rPr lang="en-US" dirty="0">
                <a:latin typeface="Arial" panose="020B0604020202020204" pitchFamily="34" charset="0"/>
                <a:cs typeface="Arial" panose="020B0604020202020204" pitchFamily="34" charset="0"/>
              </a:rPr>
              <a:t> God</a:t>
            </a:r>
            <a:r>
              <a:rPr lang="en-US" dirty="0">
                <a:solidFill>
                  <a:srgbClr val="0070C0"/>
                </a:solidFill>
                <a:latin typeface="Arial" panose="020B0604020202020204" pitchFamily="34" charset="0"/>
                <a:cs typeface="Arial" panose="020B0604020202020204" pitchFamily="34" charset="0"/>
              </a:rPr>
              <a:t> (</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He was in the beginning with God</a:t>
            </a:r>
            <a:r>
              <a:rPr lang="en-US" dirty="0">
                <a:solidFill>
                  <a:srgbClr val="0070C0"/>
                </a:solidFill>
                <a:latin typeface="Arial" panose="020B0604020202020204" pitchFamily="34" charset="0"/>
                <a:cs typeface="Arial" panose="020B0604020202020204" pitchFamily="34" charset="0"/>
              </a:rPr>
              <a:t> (</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(John1:1-2)</a:t>
            </a:r>
          </a:p>
          <a:p>
            <a:pPr>
              <a:lnSpc>
                <a:spcPct val="150000"/>
              </a:lnSpc>
            </a:pPr>
            <a:r>
              <a:rPr lang="en-US" dirty="0">
                <a:solidFill>
                  <a:srgbClr val="0070C0"/>
                </a:solidFill>
                <a:latin typeface="Arial" panose="020B0604020202020204" pitchFamily="34" charset="0"/>
                <a:cs typeface="Arial" panose="020B0604020202020204" pitchFamily="34" charset="0"/>
              </a:rPr>
              <a:t>In Greek philosophy the </a:t>
            </a:r>
            <a:r>
              <a:rPr lang="en-US" b="1" i="1" dirty="0">
                <a:solidFill>
                  <a:srgbClr val="0070C0"/>
                </a:solidFill>
                <a:latin typeface="Arial" panose="020B0604020202020204" pitchFamily="34" charset="0"/>
                <a:cs typeface="Arial" panose="020B0604020202020204" pitchFamily="34" charset="0"/>
              </a:rPr>
              <a:t>Logos</a:t>
            </a:r>
            <a:r>
              <a:rPr lang="en-US" dirty="0">
                <a:solidFill>
                  <a:srgbClr val="0070C0"/>
                </a:solidFill>
                <a:latin typeface="Arial" panose="020B0604020202020204" pitchFamily="34" charset="0"/>
                <a:cs typeface="Arial" panose="020B0604020202020204" pitchFamily="34" charset="0"/>
              </a:rPr>
              <a:t> was reason or logic, an abstract force that brought order to the universe. The </a:t>
            </a:r>
            <a:r>
              <a:rPr lang="en-US" b="1" i="1" dirty="0">
                <a:solidFill>
                  <a:srgbClr val="0070C0"/>
                </a:solidFill>
                <a:latin typeface="Arial" panose="020B0604020202020204" pitchFamily="34" charset="0"/>
                <a:cs typeface="Arial" panose="020B0604020202020204" pitchFamily="34" charset="0"/>
              </a:rPr>
              <a:t>Logos</a:t>
            </a:r>
            <a:r>
              <a:rPr lang="en-US" dirty="0">
                <a:solidFill>
                  <a:srgbClr val="0070C0"/>
                </a:solidFill>
                <a:latin typeface="Arial" panose="020B0604020202020204" pitchFamily="34" charset="0"/>
                <a:cs typeface="Arial" panose="020B0604020202020204" pitchFamily="34" charset="0"/>
              </a:rPr>
              <a:t> was one of many intermediate powers between God and the universe.</a:t>
            </a:r>
          </a:p>
          <a:p>
            <a:pPr>
              <a:lnSpc>
                <a:spcPct val="150000"/>
              </a:lnSpc>
            </a:pPr>
            <a:r>
              <a:rPr lang="en-US" dirty="0">
                <a:solidFill>
                  <a:srgbClr val="0070C0"/>
                </a:solidFill>
                <a:latin typeface="Arial" panose="020B0604020202020204" pitchFamily="34" charset="0"/>
                <a:cs typeface="Arial" panose="020B0604020202020204" pitchFamily="34" charset="0"/>
              </a:rPr>
              <a:t>In John’s Gospel </a:t>
            </a:r>
            <a:r>
              <a:rPr lang="en-US" b="1" i="1" dirty="0">
                <a:solidFill>
                  <a:srgbClr val="0070C0"/>
                </a:solidFill>
                <a:latin typeface="Arial" panose="020B0604020202020204" pitchFamily="34" charset="0"/>
                <a:cs typeface="Arial" panose="020B0604020202020204" pitchFamily="34" charset="0"/>
              </a:rPr>
              <a:t>Logos</a:t>
            </a:r>
            <a:r>
              <a:rPr lang="en-US" i="1" dirty="0">
                <a:solidFill>
                  <a:srgbClr val="0070C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is the eternal, divine nature of the person of Christ.</a:t>
            </a:r>
          </a:p>
          <a:p>
            <a:pPr>
              <a:lnSpc>
                <a:spcPct val="150000"/>
              </a:lnSpc>
            </a:pPr>
            <a:r>
              <a:rPr lang="en-US" b="1" i="1" dirty="0">
                <a:solidFill>
                  <a:srgbClr val="0070C0"/>
                </a:solidFill>
                <a:latin typeface="Arial" panose="020B0604020202020204" pitchFamily="34" charset="0"/>
                <a:cs typeface="Arial" panose="020B0604020202020204" pitchFamily="34" charset="0"/>
              </a:rPr>
              <a:t>Theos</a:t>
            </a:r>
            <a:r>
              <a:rPr lang="en-US" i="1" dirty="0">
                <a:solidFill>
                  <a:srgbClr val="0070C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is the usual word used in the NT for God the Father.</a:t>
            </a:r>
          </a:p>
        </p:txBody>
      </p:sp>
    </p:spTree>
    <p:extLst>
      <p:ext uri="{BB962C8B-B14F-4D97-AF65-F5344CB8AC3E}">
        <p14:creationId xmlns:p14="http://schemas.microsoft.com/office/powerpoint/2010/main" val="262003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According to Scripture</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latin typeface="Arial" panose="020B0604020202020204" pitchFamily="34" charset="0"/>
                <a:cs typeface="Arial" panose="020B0604020202020204" pitchFamily="34" charset="0"/>
              </a:rPr>
              <a:t>No one has ever seen God</a:t>
            </a:r>
            <a:r>
              <a:rPr lang="en-US" dirty="0">
                <a:solidFill>
                  <a:srgbClr val="0070C0"/>
                </a:solidFill>
                <a:latin typeface="Arial" panose="020B0604020202020204" pitchFamily="34" charset="0"/>
                <a:cs typeface="Arial" panose="020B0604020202020204" pitchFamily="34" charset="0"/>
              </a:rPr>
              <a:t> (</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the only God</a:t>
            </a:r>
            <a:r>
              <a:rPr lang="en-US" dirty="0">
                <a:solidFill>
                  <a:srgbClr val="0070C0"/>
                </a:solidFill>
                <a:latin typeface="Arial" panose="020B0604020202020204" pitchFamily="34" charset="0"/>
                <a:cs typeface="Arial" panose="020B0604020202020204" pitchFamily="34" charset="0"/>
              </a:rPr>
              <a:t> (</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who is at the Father's side, he has made him known. (John 1:18)</a:t>
            </a:r>
          </a:p>
          <a:p>
            <a:pPr>
              <a:lnSpc>
                <a:spcPct val="150000"/>
              </a:lnSpc>
            </a:pPr>
            <a:r>
              <a:rPr lang="en-US" dirty="0">
                <a:latin typeface="Arial" panose="020B0604020202020204" pitchFamily="34" charset="0"/>
                <a:cs typeface="Arial" panose="020B0604020202020204" pitchFamily="34" charset="0"/>
              </a:rPr>
              <a:t>Thomas answered him, "My Lord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Kyrios)</a:t>
            </a:r>
            <a:r>
              <a:rPr lang="en-US" dirty="0">
                <a:latin typeface="Arial" panose="020B0604020202020204" pitchFamily="34" charset="0"/>
                <a:cs typeface="Arial" panose="020B0604020202020204" pitchFamily="34" charset="0"/>
              </a:rPr>
              <a:t> and my God!"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(John 20:28) </a:t>
            </a:r>
          </a:p>
          <a:p>
            <a:pPr>
              <a:lnSpc>
                <a:spcPct val="150000"/>
              </a:lnSpc>
            </a:pPr>
            <a:r>
              <a:rPr lang="en-US" i="1" dirty="0">
                <a:solidFill>
                  <a:srgbClr val="0070C0"/>
                </a:solidFill>
                <a:latin typeface="Arial" panose="020B0604020202020204" pitchFamily="34" charset="0"/>
                <a:cs typeface="Arial" panose="020B0604020202020204" pitchFamily="34" charset="0"/>
              </a:rPr>
              <a:t>Kyrios</a:t>
            </a:r>
            <a:r>
              <a:rPr lang="en-US" dirty="0">
                <a:solidFill>
                  <a:srgbClr val="0070C0"/>
                </a:solidFill>
                <a:latin typeface="Arial" panose="020B0604020202020204" pitchFamily="34" charset="0"/>
                <a:cs typeface="Arial" panose="020B0604020202020204" pitchFamily="34" charset="0"/>
              </a:rPr>
              <a:t> is used 740 times in the NT usually referring to Jesus. </a:t>
            </a:r>
            <a:r>
              <a:rPr lang="en-US" dirty="0">
                <a:latin typeface="Arial" panose="020B0604020202020204" pitchFamily="34" charset="0"/>
                <a:cs typeface="Arial" panose="020B0604020202020204" pitchFamily="34" charset="0"/>
              </a:rPr>
              <a:t>There are many times, however, that </a:t>
            </a:r>
            <a:r>
              <a:rPr lang="en-US" i="1" dirty="0" err="1">
                <a:latin typeface="Arial" panose="020B0604020202020204" pitchFamily="34" charset="0"/>
                <a:cs typeface="Arial" panose="020B0604020202020204" pitchFamily="34" charset="0"/>
              </a:rPr>
              <a:t>kyrios</a:t>
            </a:r>
            <a:r>
              <a:rPr lang="en-US" dirty="0">
                <a:latin typeface="Arial" panose="020B0604020202020204" pitchFamily="34" charset="0"/>
                <a:cs typeface="Arial" panose="020B0604020202020204" pitchFamily="34" charset="0"/>
              </a:rPr>
              <a:t> is equivalent to the divine name Yahweh (Hebrew) /Jehovah (Latin). In the Septuagint (Greek OT) </a:t>
            </a:r>
            <a:r>
              <a:rPr lang="en-US" i="1" dirty="0" err="1">
                <a:latin typeface="Arial" panose="020B0604020202020204" pitchFamily="34" charset="0"/>
                <a:cs typeface="Arial" panose="020B0604020202020204" pitchFamily="34" charset="0"/>
              </a:rPr>
              <a:t>kyrios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is used 6814 times to translate the name </a:t>
            </a:r>
            <a:r>
              <a:rPr lang="en-US">
                <a:latin typeface="Arial" panose="020B0604020202020204" pitchFamily="34" charset="0"/>
                <a:cs typeface="Arial" panose="020B0604020202020204" pitchFamily="34" charset="0"/>
              </a:rPr>
              <a:t>of the </a:t>
            </a:r>
            <a:r>
              <a:rPr lang="en-US" dirty="0">
                <a:latin typeface="Arial" panose="020B0604020202020204" pitchFamily="34" charset="0"/>
                <a:cs typeface="Arial" panose="020B0604020202020204" pitchFamily="34" charset="0"/>
              </a:rPr>
              <a:t>Lord.</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29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According to Scripture</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latin typeface="Arial" panose="020B0604020202020204" pitchFamily="34" charset="0"/>
                <a:cs typeface="Arial" panose="020B0604020202020204" pitchFamily="34" charset="0"/>
              </a:rPr>
              <a:t>To them belong the patriarchs, and from their race, according to the flesh, is the Christ who is God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over all, blessed forever. Amen. (Romans 9:5)</a:t>
            </a:r>
          </a:p>
          <a:p>
            <a:pPr>
              <a:lnSpc>
                <a:spcPct val="150000"/>
              </a:lnSpc>
            </a:pPr>
            <a:r>
              <a:rPr lang="en-US" dirty="0">
                <a:latin typeface="Arial" panose="020B0604020202020204" pitchFamily="34" charset="0"/>
                <a:cs typeface="Arial" panose="020B0604020202020204" pitchFamily="34" charset="0"/>
              </a:rPr>
              <a:t>He is the image of the invisible God,</a:t>
            </a:r>
            <a:r>
              <a:rPr lang="en-US" dirty="0">
                <a:solidFill>
                  <a:srgbClr val="0070C0"/>
                </a:solidFill>
                <a:latin typeface="Arial" panose="020B0604020202020204" pitchFamily="34" charset="0"/>
                <a:cs typeface="Arial" panose="020B0604020202020204" pitchFamily="34" charset="0"/>
              </a:rPr>
              <a:t> (</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firstborn of all creation.</a:t>
            </a:r>
            <a:r>
              <a:rPr lang="en-US" dirty="0"/>
              <a:t> </a:t>
            </a:r>
            <a:r>
              <a:rPr lang="en-US" dirty="0">
                <a:latin typeface="Arial" panose="020B0604020202020204" pitchFamily="34" charset="0"/>
                <a:cs typeface="Arial" panose="020B0604020202020204" pitchFamily="34" charset="0"/>
              </a:rPr>
              <a:t>For by him all things were created, in heaven and on earth, visible and invisible, whether thrones or dominions or rulers or authorities--all things were created through him and for him.  And he is before all things, and in him all things hold together. (Colossians 1:15 - 17) </a:t>
            </a:r>
          </a:p>
        </p:txBody>
      </p:sp>
    </p:spTree>
    <p:extLst>
      <p:ext uri="{BB962C8B-B14F-4D97-AF65-F5344CB8AC3E}">
        <p14:creationId xmlns:p14="http://schemas.microsoft.com/office/powerpoint/2010/main" val="405905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According to Scripture</a:t>
            </a:r>
          </a:p>
        </p:txBody>
      </p:sp>
      <p:sp>
        <p:nvSpPr>
          <p:cNvPr id="3" name="Content Placeholder 2"/>
          <p:cNvSpPr>
            <a:spLocks noGrp="1"/>
          </p:cNvSpPr>
          <p:nvPr>
            <p:ph idx="1"/>
          </p:nvPr>
        </p:nvSpPr>
        <p:spPr>
          <a:xfrm>
            <a:off x="117987" y="1051560"/>
            <a:ext cx="11926529" cy="5806440"/>
          </a:xfrm>
          <a:solidFill>
            <a:srgbClr val="FFFFCC"/>
          </a:solidFill>
        </p:spPr>
        <p:txBody>
          <a:bodyPr>
            <a:normAutofit lnSpcReduction="10000"/>
          </a:bodyPr>
          <a:lstStyle/>
          <a:p>
            <a:pPr>
              <a:lnSpc>
                <a:spcPct val="150000"/>
              </a:lnSpc>
            </a:pPr>
            <a:r>
              <a:rPr lang="en-US" dirty="0">
                <a:latin typeface="Arial" panose="020B0604020202020204" pitchFamily="34" charset="0"/>
                <a:cs typeface="Arial" panose="020B0604020202020204" pitchFamily="34" charset="0"/>
              </a:rPr>
              <a:t>For the grace of God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has appeared, bringing salvation for </a:t>
            </a:r>
            <a:r>
              <a:rPr lang="en-US" b="1" dirty="0">
                <a:solidFill>
                  <a:srgbClr val="FF0000"/>
                </a:solidFill>
                <a:latin typeface="Arial" panose="020B0604020202020204" pitchFamily="34" charset="0"/>
                <a:cs typeface="Arial" panose="020B0604020202020204" pitchFamily="34" charset="0"/>
              </a:rPr>
              <a:t>all people</a:t>
            </a:r>
            <a:r>
              <a:rPr lang="en-US" dirty="0">
                <a:solidFill>
                  <a:srgbClr val="FF0000"/>
                </a:solidFill>
              </a:rPr>
              <a:t>*</a:t>
            </a:r>
            <a:r>
              <a:rPr lang="en-US" dirty="0">
                <a:latin typeface="Arial" panose="020B0604020202020204" pitchFamily="34" charset="0"/>
                <a:cs typeface="Arial" panose="020B0604020202020204" pitchFamily="34" charset="0"/>
              </a:rPr>
              <a:t>, training </a:t>
            </a:r>
            <a:r>
              <a:rPr lang="en-US" b="1" dirty="0">
                <a:solidFill>
                  <a:srgbClr val="FF0000"/>
                </a:solidFill>
                <a:latin typeface="Arial" panose="020B0604020202020204" pitchFamily="34" charset="0"/>
                <a:cs typeface="Arial" panose="020B0604020202020204" pitchFamily="34" charset="0"/>
              </a:rPr>
              <a:t>us</a:t>
            </a:r>
            <a:r>
              <a:rPr lang="en-US" dirty="0">
                <a:solidFill>
                  <a:srgbClr val="FF0000"/>
                </a:solidFill>
              </a:rPr>
              <a:t> *</a:t>
            </a:r>
            <a:r>
              <a:rPr lang="en-US" dirty="0">
                <a:latin typeface="Arial" panose="020B0604020202020204" pitchFamily="34" charset="0"/>
                <a:cs typeface="Arial" panose="020B0604020202020204" pitchFamily="34" charset="0"/>
              </a:rPr>
              <a:t> to renounce ungodliness and worldly passions, and to live self-controlled, upright, and godly lives in the present age, waiting for </a:t>
            </a:r>
            <a:r>
              <a:rPr lang="en-US" b="1" dirty="0">
                <a:solidFill>
                  <a:srgbClr val="FF0000"/>
                </a:solidFill>
                <a:latin typeface="Arial" panose="020B0604020202020204" pitchFamily="34" charset="0"/>
                <a:cs typeface="Arial" panose="020B0604020202020204" pitchFamily="34" charset="0"/>
              </a:rPr>
              <a:t>our</a:t>
            </a:r>
            <a:r>
              <a:rPr lang="en-US" dirty="0">
                <a:solidFill>
                  <a:srgbClr val="FF0000"/>
                </a:solidFill>
              </a:rPr>
              <a:t> *</a:t>
            </a:r>
            <a:r>
              <a:rPr lang="en-US" dirty="0">
                <a:latin typeface="Arial" panose="020B0604020202020204" pitchFamily="34" charset="0"/>
                <a:cs typeface="Arial" panose="020B0604020202020204" pitchFamily="34" charset="0"/>
              </a:rPr>
              <a:t> blessed hope, the appearing of the glory of </a:t>
            </a:r>
            <a:r>
              <a:rPr lang="en-US" b="1" dirty="0">
                <a:solidFill>
                  <a:srgbClr val="FF0000"/>
                </a:solidFill>
                <a:latin typeface="Arial" panose="020B0604020202020204" pitchFamily="34" charset="0"/>
                <a:cs typeface="Arial" panose="020B0604020202020204" pitchFamily="34" charset="0"/>
              </a:rPr>
              <a:t>our</a:t>
            </a:r>
            <a:r>
              <a:rPr lang="en-US" dirty="0">
                <a:solidFill>
                  <a:srgbClr val="FF0000"/>
                </a:solidFill>
              </a:rPr>
              <a:t> </a:t>
            </a:r>
            <a:r>
              <a:rPr lang="en-US" dirty="0">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great God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solidFill>
                  <a:srgbClr val="FF0000"/>
                </a:solidFill>
                <a:latin typeface="Arial" panose="020B0604020202020204" pitchFamily="34" charset="0"/>
                <a:cs typeface="Arial" panose="020B0604020202020204" pitchFamily="34" charset="0"/>
              </a:rPr>
              <a:t> and Savior Jesus Christ, who gave himself for </a:t>
            </a:r>
            <a:r>
              <a:rPr lang="en-US" b="1" dirty="0">
                <a:solidFill>
                  <a:srgbClr val="FF0000"/>
                </a:solidFill>
                <a:latin typeface="Arial" panose="020B0604020202020204" pitchFamily="34" charset="0"/>
                <a:cs typeface="Arial" panose="020B0604020202020204" pitchFamily="34" charset="0"/>
              </a:rPr>
              <a:t>us</a:t>
            </a:r>
            <a:r>
              <a:rPr lang="en-US" dirty="0">
                <a:solidFill>
                  <a:srgbClr val="FF0000"/>
                </a:solidFill>
              </a:rPr>
              <a:t> *</a:t>
            </a:r>
            <a:r>
              <a:rPr lang="en-US" dirty="0">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to redeem </a:t>
            </a:r>
            <a:r>
              <a:rPr lang="en-US" b="1" dirty="0">
                <a:solidFill>
                  <a:srgbClr val="FF0000"/>
                </a:solidFill>
                <a:latin typeface="Arial" panose="020B0604020202020204" pitchFamily="34" charset="0"/>
                <a:cs typeface="Arial" panose="020B0604020202020204" pitchFamily="34" charset="0"/>
              </a:rPr>
              <a:t>us</a:t>
            </a:r>
            <a:r>
              <a:rPr lang="en-US" dirty="0">
                <a:solidFill>
                  <a:srgbClr val="FF0000"/>
                </a:solidFill>
              </a:rPr>
              <a:t> *</a:t>
            </a:r>
            <a:r>
              <a:rPr lang="en-US" dirty="0">
                <a:latin typeface="Arial" panose="020B0604020202020204" pitchFamily="34" charset="0"/>
                <a:cs typeface="Arial" panose="020B0604020202020204" pitchFamily="34" charset="0"/>
              </a:rPr>
              <a:t> from all lawlessness and to purify for himself </a:t>
            </a:r>
            <a:r>
              <a:rPr lang="en-US" b="1" dirty="0">
                <a:solidFill>
                  <a:srgbClr val="FF0000"/>
                </a:solidFill>
                <a:latin typeface="Arial" panose="020B0604020202020204" pitchFamily="34" charset="0"/>
                <a:cs typeface="Arial" panose="020B0604020202020204" pitchFamily="34" charset="0"/>
              </a:rPr>
              <a:t>a people</a:t>
            </a:r>
            <a:r>
              <a:rPr lang="en-US" b="1" dirty="0">
                <a:solidFill>
                  <a:srgbClr val="FF0000"/>
                </a:solidFill>
              </a:rPr>
              <a:t> </a:t>
            </a:r>
            <a:r>
              <a:rPr lang="en-US" dirty="0">
                <a:solidFill>
                  <a:srgbClr val="FF0000"/>
                </a:solidFill>
              </a:rPr>
              <a:t>*</a:t>
            </a:r>
            <a:r>
              <a:rPr lang="en-US" dirty="0">
                <a:solidFill>
                  <a:srgbClr val="FF000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for his own possession who are zealous for good works. (Titus 2:11 -14)</a:t>
            </a:r>
          </a:p>
          <a:p>
            <a:pPr marL="0" indent="0">
              <a:lnSpc>
                <a:spcPct val="100000"/>
              </a:lnSpc>
              <a:buNone/>
            </a:pPr>
            <a:r>
              <a:rPr lang="en-US" dirty="0">
                <a:solidFill>
                  <a:srgbClr val="FF0000"/>
                </a:solidFill>
              </a:rPr>
              <a:t>*</a:t>
            </a:r>
            <a:r>
              <a:rPr lang="en-US" dirty="0"/>
              <a:t>Paul, a servant of God and an apostle of Jesus Christ, </a:t>
            </a:r>
            <a:r>
              <a:rPr lang="en-US" dirty="0">
                <a:solidFill>
                  <a:srgbClr val="FF0000"/>
                </a:solidFill>
              </a:rPr>
              <a:t>for the sake of the faith of God's elect and their knowledge of the truth</a:t>
            </a:r>
            <a:r>
              <a:rPr lang="en-US" dirty="0"/>
              <a:t>, which accords with godliness, (Titus 1:1)</a:t>
            </a:r>
            <a:r>
              <a:rPr lang="en-US" dirty="0">
                <a:latin typeface="Arial" panose="020B0604020202020204" pitchFamily="34" charset="0"/>
                <a:cs typeface="Arial" panose="020B0604020202020204" pitchFamily="34" charset="0"/>
              </a:rPr>
              <a:t> </a:t>
            </a:r>
          </a:p>
          <a:p>
            <a:pPr>
              <a:lnSpc>
                <a:spcPct val="150000"/>
              </a:lnSpc>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5976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According to Scripture</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marL="0" indent="0">
              <a:lnSpc>
                <a:spcPct val="150000"/>
              </a:lnSpc>
              <a:buNone/>
            </a:pPr>
            <a:r>
              <a:rPr lang="en-US" dirty="0">
                <a:latin typeface="Arial" panose="020B0604020202020204" pitchFamily="34" charset="0"/>
                <a:cs typeface="Arial" panose="020B0604020202020204" pitchFamily="34" charset="0"/>
              </a:rPr>
              <a:t>but in these last days he has spoken to us by his Son, whom he appointed the heir of all things, through whom also he created the world. He is the radiance of the glory of God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the exact imprint of his nature, and he upholds the universe by the word of his power. After making purification for sins, he sat down at the right hand of the Majesty on high, (Hebrews 1:2 – 3)</a:t>
            </a:r>
          </a:p>
          <a:p>
            <a:pPr marL="0" indent="0">
              <a:lnSpc>
                <a:spcPct val="150000"/>
              </a:lnSpc>
              <a:buNone/>
            </a:pPr>
            <a:r>
              <a:rPr lang="en-US" dirty="0">
                <a:latin typeface="Arial" panose="020B0604020202020204" pitchFamily="34" charset="0"/>
                <a:cs typeface="Arial" panose="020B0604020202020204" pitchFamily="34" charset="0"/>
              </a:rPr>
              <a:t>But of the Son he says, "Your throne, O God,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is forever and ever, the scepter of uprightness is the scepter of your kingdom.  (Hebrews 1:8)</a:t>
            </a:r>
          </a:p>
          <a:p>
            <a:pPr marL="0" indent="0">
              <a:lnSpc>
                <a:spcPct val="15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0508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According to Scripture</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latin typeface="Arial" panose="020B0604020202020204" pitchFamily="34" charset="0"/>
                <a:cs typeface="Arial" panose="020B0604020202020204" pitchFamily="34" charset="0"/>
              </a:rPr>
              <a:t>Simeon Peter, a servant and apostle of Jesus Christ, To those who have obtained a faith of equal standing with ours by the righteousness of our God </a:t>
            </a:r>
            <a:r>
              <a:rPr lang="en-US" dirty="0">
                <a:solidFill>
                  <a:srgbClr val="0070C0"/>
                </a:solidFill>
                <a:latin typeface="Arial" panose="020B0604020202020204" pitchFamily="34" charset="0"/>
                <a:cs typeface="Arial" panose="020B0604020202020204" pitchFamily="34" charset="0"/>
              </a:rPr>
              <a:t>(</a:t>
            </a:r>
            <a:r>
              <a:rPr lang="en-US" i="1" dirty="0">
                <a:solidFill>
                  <a:srgbClr val="0070C0"/>
                </a:solidFill>
                <a:latin typeface="Arial" panose="020B0604020202020204" pitchFamily="34" charset="0"/>
                <a:cs typeface="Arial" panose="020B0604020202020204" pitchFamily="34" charset="0"/>
              </a:rPr>
              <a:t>Theos</a:t>
            </a:r>
            <a:r>
              <a:rPr lang="en-US" dirty="0">
                <a:solidFill>
                  <a:srgbClr val="0070C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and Savior Jesus Christ:  (2 Peter 1:1) </a:t>
            </a:r>
          </a:p>
        </p:txBody>
      </p:sp>
    </p:spTree>
    <p:extLst>
      <p:ext uri="{BB962C8B-B14F-4D97-AF65-F5344CB8AC3E}">
        <p14:creationId xmlns:p14="http://schemas.microsoft.com/office/powerpoint/2010/main" val="3247537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Divinity: People Perceived He was Divine. </a:t>
            </a:r>
          </a:p>
        </p:txBody>
      </p:sp>
      <p:sp>
        <p:nvSpPr>
          <p:cNvPr id="3" name="Content Placeholder 2"/>
          <p:cNvSpPr>
            <a:spLocks noGrp="1"/>
          </p:cNvSpPr>
          <p:nvPr>
            <p:ph idx="1"/>
          </p:nvPr>
        </p:nvSpPr>
        <p:spPr>
          <a:xfrm>
            <a:off x="117987" y="1051560"/>
            <a:ext cx="11926529" cy="5806440"/>
          </a:xfrm>
          <a:solidFill>
            <a:srgbClr val="FFFFCC"/>
          </a:solidFill>
        </p:spPr>
        <p:txBody>
          <a:bodyPr>
            <a:normAutofit lnSpcReduction="10000"/>
          </a:bodyPr>
          <a:lstStyle/>
          <a:p>
            <a:pPr>
              <a:lnSpc>
                <a:spcPct val="150000"/>
              </a:lnSpc>
            </a:pPr>
            <a:r>
              <a:rPr lang="en-US" dirty="0">
                <a:latin typeface="Arial" panose="020B0604020202020204" pitchFamily="34" charset="0"/>
                <a:cs typeface="Arial" panose="020B0604020202020204" pitchFamily="34" charset="0"/>
              </a:rPr>
              <a:t>And he said to them, "Why are you afraid, O you of little faith?" Then he rose and </a:t>
            </a:r>
            <a:r>
              <a:rPr lang="en-US" dirty="0">
                <a:solidFill>
                  <a:srgbClr val="FF0000"/>
                </a:solidFill>
                <a:latin typeface="Arial" panose="020B0604020202020204" pitchFamily="34" charset="0"/>
                <a:cs typeface="Arial" panose="020B0604020202020204" pitchFamily="34" charset="0"/>
              </a:rPr>
              <a:t>rebuked the winds and the sea</a:t>
            </a:r>
            <a:r>
              <a:rPr lang="en-US" dirty="0">
                <a:latin typeface="Arial" panose="020B0604020202020204" pitchFamily="34" charset="0"/>
                <a:cs typeface="Arial" panose="020B0604020202020204" pitchFamily="34" charset="0"/>
              </a:rPr>
              <a:t>, and there was a great calm. And the men marveled, saying, "</a:t>
            </a:r>
            <a:r>
              <a:rPr lang="en-US" dirty="0">
                <a:solidFill>
                  <a:srgbClr val="FF0000"/>
                </a:solidFill>
                <a:latin typeface="Arial" panose="020B0604020202020204" pitchFamily="34" charset="0"/>
                <a:cs typeface="Arial" panose="020B0604020202020204" pitchFamily="34" charset="0"/>
              </a:rPr>
              <a:t>What sort of man is this</a:t>
            </a:r>
            <a:r>
              <a:rPr lang="en-US" dirty="0">
                <a:latin typeface="Arial" panose="020B0604020202020204" pitchFamily="34" charset="0"/>
                <a:cs typeface="Arial" panose="020B0604020202020204" pitchFamily="34" charset="0"/>
              </a:rPr>
              <a:t>, that even winds and sea obey him?“ (Matthew 8:26 – 27)</a:t>
            </a:r>
            <a:endParaRPr lang="en-US" dirty="0">
              <a:solidFill>
                <a:srgbClr val="0070C0"/>
              </a:solidFill>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And he said, "Bring them here to me." Then he ordered the crowds to sit down on the grass, and taking the five loaves and the two fish, he looked up to heaven and said a blessing. Then he broke the loaves and gave them to the disciples, and the disciples gave them to the crowds. (Matthew 14:19)</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921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577</Words>
  <Application>Microsoft Office PowerPoint</Application>
  <PresentationFormat>Widescreen</PresentationFormat>
  <Paragraphs>118</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Discipleship:  An  Introduction to  Systematic Theology and  Apologetics</vt:lpstr>
      <vt:lpstr>Jesus the God-man – Why was Jesus’ Deity Necessary? </vt:lpstr>
      <vt:lpstr>Jesus the God-man – His Divinity According to Scripture</vt:lpstr>
      <vt:lpstr>Jesus the God-man – His Divinity According to Scripture</vt:lpstr>
      <vt:lpstr>Jesus the God-man – His Divinity According to Scripture</vt:lpstr>
      <vt:lpstr>Jesus the God-man – His Divinity According to Scripture</vt:lpstr>
      <vt:lpstr>Jesus the God-man – His Divinity According to Scripture</vt:lpstr>
      <vt:lpstr>Jesus the God-man – His Divinity According to Scripture</vt:lpstr>
      <vt:lpstr>Jesus the God-man – His Divinity: People Perceived He was Divine. </vt:lpstr>
      <vt:lpstr>Jesus the God-man – His Divinity: People Perceived He was Divine. </vt:lpstr>
      <vt:lpstr>Jesus the God-man – His Divinity: People Perceived He was Divine. </vt:lpstr>
      <vt:lpstr>Jesus the God-man – His Divinity: People Perceived He was Divine. </vt:lpstr>
      <vt:lpstr>Jesus the God-man – His Divinity: Jesus Reinterprets the Law </vt:lpstr>
      <vt:lpstr>Jesus the God-man – His Divinity: Jesus Reinterprets the Law</vt:lpstr>
      <vt:lpstr>Jesus the God-man – Jesus Proclaims His Divinity: </vt:lpstr>
      <vt:lpstr>Jesus the God-man – Jesus Proclaims His Divinity: </vt:lpstr>
      <vt:lpstr>Jesus the God-man –Avoiding Confusion about Christ’s dual nature</vt:lpstr>
      <vt:lpstr>Jesus the God-man –Avoiding Confusion about Christ’s dual nature</vt:lpstr>
      <vt:lpstr>Jesus the God-man –Avoiding Confusion about Christ’s dual nature</vt:lpstr>
      <vt:lpstr>Jesus the God-man –Avoiding Confusion about Christ’s dual nature</vt:lpstr>
      <vt:lpstr>Jesus the God-man – His Divinity: Raising the Dead</vt:lpstr>
      <vt:lpstr>Jesus the God-man – His Divinity: Raising the Dead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2019-04-15T00:38:08Z</dcterms:created>
  <dcterms:modified xsi:type="dcterms:W3CDTF">2019-04-15T00:44:15Z</dcterms:modified>
</cp:coreProperties>
</file>