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515" r:id="rId2"/>
    <p:sldId id="519" r:id="rId3"/>
    <p:sldId id="440" r:id="rId4"/>
    <p:sldId id="530" r:id="rId5"/>
    <p:sldId id="514" r:id="rId6"/>
    <p:sldId id="527" r:id="rId7"/>
    <p:sldId id="528" r:id="rId8"/>
    <p:sldId id="513" r:id="rId9"/>
    <p:sldId id="459" r:id="rId10"/>
    <p:sldId id="44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wner" initials="O" lastIdx="1" clrIdx="0">
    <p:extLst>
      <p:ext uri="{19B8F6BF-5375-455C-9EA6-DF929625EA0E}">
        <p15:presenceInfo xmlns:p15="http://schemas.microsoft.com/office/powerpoint/2012/main" userId="Ow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26T07:32:39.476" idx="1">
    <p:pos x="10" y="10"/>
    <p:text>any dies</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196C0-97C6-4245-83EB-84192E627ED3}" type="datetimeFigureOut">
              <a:rPr lang="en-US" smtClean="0"/>
              <a:t>9/9/2018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136EF-95D1-46DE-A17B-19EF6567DDF0}" type="slidenum">
              <a:rPr lang="en-US" smtClean="0"/>
              <a:t>‹#›</a:t>
            </a:fld>
            <a:endParaRPr lang="en-US"/>
          </a:p>
        </p:txBody>
      </p:sp>
    </p:spTree>
    <p:extLst>
      <p:ext uri="{BB962C8B-B14F-4D97-AF65-F5344CB8AC3E}">
        <p14:creationId xmlns:p14="http://schemas.microsoft.com/office/powerpoint/2010/main" val="806894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440881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58170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3017389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716706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122565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3541490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3872127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3B5BF-C85A-41F4-812B-0787A0136D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05A404-4B88-489A-93B9-B2AE10ADFB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55FE1B-1755-454D-AC2B-DBEFC75CD351}"/>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5" name="Footer Placeholder 4">
            <a:extLst>
              <a:ext uri="{FF2B5EF4-FFF2-40B4-BE49-F238E27FC236}">
                <a16:creationId xmlns:a16="http://schemas.microsoft.com/office/drawing/2014/main" id="{84098FD4-A1E2-4499-BF3F-B57AFBA0C1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EABB7C-1DDB-4AB8-BB54-728B9F2B4681}"/>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302877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014C0-168C-4B57-B27B-53D337D3F5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87CD6-519A-4A49-BA8A-22D7E08BC20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66C5C-B7EE-48C2-B23A-41BADA7B5161}"/>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5" name="Footer Placeholder 4">
            <a:extLst>
              <a:ext uri="{FF2B5EF4-FFF2-40B4-BE49-F238E27FC236}">
                <a16:creationId xmlns:a16="http://schemas.microsoft.com/office/drawing/2014/main" id="{5CC35459-BCE4-49E1-8BC7-89C61652D6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877FC8-9D23-48E8-8073-56456C4F4347}"/>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2927260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E55466-8640-4D68-B16B-158FA47B90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E102FA-FC1A-4B5B-8C30-184455E3C7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99894-5BAB-47C5-B9EF-1BAA4E610C3E}"/>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5" name="Footer Placeholder 4">
            <a:extLst>
              <a:ext uri="{FF2B5EF4-FFF2-40B4-BE49-F238E27FC236}">
                <a16:creationId xmlns:a16="http://schemas.microsoft.com/office/drawing/2014/main" id="{1BD1C413-2C8C-498E-94FC-AD90241A93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B607AB-8E28-4640-BE67-7795374E48A9}"/>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30348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582A-0C19-4F00-A7E3-7A8E088E80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961ADA-3723-4224-BDC3-B7AC1B1D77B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D319D-6BC7-4D3F-A67E-D938EF4DF197}"/>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5" name="Footer Placeholder 4">
            <a:extLst>
              <a:ext uri="{FF2B5EF4-FFF2-40B4-BE49-F238E27FC236}">
                <a16:creationId xmlns:a16="http://schemas.microsoft.com/office/drawing/2014/main" id="{0BF353C9-E686-49AB-83FB-A9635D9E6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74957-4080-4F68-A768-590F4893DB7C}"/>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3123480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44BC5-3625-437C-9E17-F81801DFE6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58F1EA-7FAC-4CC1-B2E8-20FB33F61C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53089CE-773B-44D2-A823-4521B134CF14}"/>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5" name="Footer Placeholder 4">
            <a:extLst>
              <a:ext uri="{FF2B5EF4-FFF2-40B4-BE49-F238E27FC236}">
                <a16:creationId xmlns:a16="http://schemas.microsoft.com/office/drawing/2014/main" id="{88BD913E-98AE-4BE0-81C8-676D9D278A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589CC-E165-422A-8448-67EEDBEC70DE}"/>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3326809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C4955-B9B5-4618-A209-B6C4F7DFC7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0F0289-7852-47CC-892D-A57B8BBE691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3D2C9E-A562-4467-9EEB-0319CAF442D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08424A-FABE-4B0E-978D-5A29899B4CA1}"/>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6" name="Footer Placeholder 5">
            <a:extLst>
              <a:ext uri="{FF2B5EF4-FFF2-40B4-BE49-F238E27FC236}">
                <a16:creationId xmlns:a16="http://schemas.microsoft.com/office/drawing/2014/main" id="{1C61032D-35F2-48AC-8CB3-CCE696B87A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FA8F45-BD69-4FDC-B266-6AE9D5D68FD1}"/>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3344034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FC1D-4DF9-4246-A2E7-DCE5A9DA5B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36CD25-F016-4A6B-BBDD-8238110BDC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CDD94B-1F99-43CB-BE2A-A440854C1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D45F7F-935B-4106-B84E-674B9E588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457C5C7-75DC-4087-9DCD-A5558150BDF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9FAED7-7E22-4616-85A4-096D2422C0BA}"/>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8" name="Footer Placeholder 7">
            <a:extLst>
              <a:ext uri="{FF2B5EF4-FFF2-40B4-BE49-F238E27FC236}">
                <a16:creationId xmlns:a16="http://schemas.microsoft.com/office/drawing/2014/main" id="{73F17419-E39B-4560-8C15-15E54382F8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289671-9CDF-45F1-86B3-AA566DA2B973}"/>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65555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2E93-7E8D-441B-A7D4-8ADC709C0F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C0585B-E321-4D68-95C8-176575E3FB14}"/>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4" name="Footer Placeholder 3">
            <a:extLst>
              <a:ext uri="{FF2B5EF4-FFF2-40B4-BE49-F238E27FC236}">
                <a16:creationId xmlns:a16="http://schemas.microsoft.com/office/drawing/2014/main" id="{0C651C64-AC60-43D7-BD6A-CEC6126AF8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4076-1CB1-4916-B9EB-0E8E8DC162B1}"/>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299932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556405-25A4-409C-9DBA-2147BDB335CA}"/>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3" name="Footer Placeholder 2">
            <a:extLst>
              <a:ext uri="{FF2B5EF4-FFF2-40B4-BE49-F238E27FC236}">
                <a16:creationId xmlns:a16="http://schemas.microsoft.com/office/drawing/2014/main" id="{2667F348-A99D-4B30-9E0E-0620E872E7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0475B2-A36A-4CF1-A45D-E83311AFC636}"/>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1221249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78909-52D5-4054-8C03-AD7D6D3D8A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32D75D-DD9D-4857-BFC4-434C3D37AF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BFDA9E-BD71-4249-81E6-8832CEAFA1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CBD78D-7E5B-431B-A5A4-400C93BAA7F8}"/>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6" name="Footer Placeholder 5">
            <a:extLst>
              <a:ext uri="{FF2B5EF4-FFF2-40B4-BE49-F238E27FC236}">
                <a16:creationId xmlns:a16="http://schemas.microsoft.com/office/drawing/2014/main" id="{9AE81D8D-1DF6-46C6-B8A7-796ACCC222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5BF998-E682-4E3D-A81B-FFD1D5B7D2D9}"/>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1886871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18F4C-4CC5-4BDD-A5A5-4AB8107B70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9BDD07-17D5-4F47-8782-B40B1A1587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ACE54D-66FA-48B7-9B63-28102F562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C265DB-B319-40A7-B89C-534289CAAF38}"/>
              </a:ext>
            </a:extLst>
          </p:cNvPr>
          <p:cNvSpPr>
            <a:spLocks noGrp="1"/>
          </p:cNvSpPr>
          <p:nvPr>
            <p:ph type="dt" sz="half" idx="10"/>
          </p:nvPr>
        </p:nvSpPr>
        <p:spPr/>
        <p:txBody>
          <a:bodyPr/>
          <a:lstStyle/>
          <a:p>
            <a:fld id="{767F9563-7B86-48A4-9B97-A05AFBDEBA66}" type="datetimeFigureOut">
              <a:rPr lang="en-US" smtClean="0"/>
              <a:t>9/9/2018</a:t>
            </a:fld>
            <a:endParaRPr lang="en-US"/>
          </a:p>
        </p:txBody>
      </p:sp>
      <p:sp>
        <p:nvSpPr>
          <p:cNvPr id="6" name="Footer Placeholder 5">
            <a:extLst>
              <a:ext uri="{FF2B5EF4-FFF2-40B4-BE49-F238E27FC236}">
                <a16:creationId xmlns:a16="http://schemas.microsoft.com/office/drawing/2014/main" id="{D300CE3A-1165-4099-8A2F-492D15C9C0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588740-68AE-4C3D-9009-76FEB01FE414}"/>
              </a:ext>
            </a:extLst>
          </p:cNvPr>
          <p:cNvSpPr>
            <a:spLocks noGrp="1"/>
          </p:cNvSpPr>
          <p:nvPr>
            <p:ph type="sldNum" sz="quarter" idx="12"/>
          </p:nvPr>
        </p:nvSpPr>
        <p:spPr/>
        <p:txBody>
          <a:bodyPr/>
          <a:lstStyle/>
          <a:p>
            <a:fld id="{9762BB2F-8CF3-42E0-909D-CAA0839D5D30}" type="slidenum">
              <a:rPr lang="en-US" smtClean="0"/>
              <a:t>‹#›</a:t>
            </a:fld>
            <a:endParaRPr lang="en-US"/>
          </a:p>
        </p:txBody>
      </p:sp>
    </p:spTree>
    <p:extLst>
      <p:ext uri="{BB962C8B-B14F-4D97-AF65-F5344CB8AC3E}">
        <p14:creationId xmlns:p14="http://schemas.microsoft.com/office/powerpoint/2010/main" val="591598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02597E-FB44-4DA9-83C4-2307EB87D3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8B4431-E82A-4FF2-A07E-CA98392018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D2717-C3E7-4A45-A2F2-056A196134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7F9563-7B86-48A4-9B97-A05AFBDEBA66}" type="datetimeFigureOut">
              <a:rPr lang="en-US" smtClean="0"/>
              <a:t>9/9/2018</a:t>
            </a:fld>
            <a:endParaRPr lang="en-US"/>
          </a:p>
        </p:txBody>
      </p:sp>
      <p:sp>
        <p:nvSpPr>
          <p:cNvPr id="5" name="Footer Placeholder 4">
            <a:extLst>
              <a:ext uri="{FF2B5EF4-FFF2-40B4-BE49-F238E27FC236}">
                <a16:creationId xmlns:a16="http://schemas.microsoft.com/office/drawing/2014/main" id="{619C7EA6-6C81-4F53-B47F-3754FE8EDA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390A0E-2539-411D-9FED-22F6A58526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2BB2F-8CF3-42E0-909D-CAA0839D5D30}" type="slidenum">
              <a:rPr lang="en-US" smtClean="0"/>
              <a:t>‹#›</a:t>
            </a:fld>
            <a:endParaRPr lang="en-US"/>
          </a:p>
        </p:txBody>
      </p:sp>
    </p:spTree>
    <p:extLst>
      <p:ext uri="{BB962C8B-B14F-4D97-AF65-F5344CB8AC3E}">
        <p14:creationId xmlns:p14="http://schemas.microsoft.com/office/powerpoint/2010/main" val="175705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September 9, 2018</a:t>
            </a:r>
          </a:p>
        </p:txBody>
      </p:sp>
    </p:spTree>
    <p:extLst>
      <p:ext uri="{BB962C8B-B14F-4D97-AF65-F5344CB8AC3E}">
        <p14:creationId xmlns:p14="http://schemas.microsoft.com/office/powerpoint/2010/main" val="265709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75512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203200" y="732692"/>
            <a:ext cx="11755120" cy="5974837"/>
          </a:xfrm>
          <a:solidFill>
            <a:srgbClr val="FFFFCC"/>
          </a:solidFill>
        </p:spPr>
        <p:txBody>
          <a:bodyPr>
            <a:normAutofit/>
          </a:bodyPr>
          <a:lstStyle/>
          <a:p>
            <a:pPr marL="0" indent="0">
              <a:buNone/>
            </a:pPr>
            <a:r>
              <a:rPr lang="en-US" dirty="0">
                <a:latin typeface="Arial" panose="020B0604020202020204" pitchFamily="34" charset="0"/>
                <a:cs typeface="Arial" panose="020B0604020202020204" pitchFamily="34" charset="0"/>
              </a:rPr>
              <a:t>Now the law came in to increase the trespass, but where sin increased, grace abounded all the more, so that, as sin reigned in death, grace also might reign through righteousness leading to eternal life through Jesus Christ our Lord. (Romans 5:20-21)</a:t>
            </a:r>
          </a:p>
          <a:p>
            <a:r>
              <a:rPr lang="en-US" sz="3200" dirty="0">
                <a:solidFill>
                  <a:srgbClr val="0070C0"/>
                </a:solidFill>
                <a:latin typeface="Arial" panose="020B0604020202020204" pitchFamily="34" charset="0"/>
                <a:cs typeface="Arial" panose="020B0604020202020204" pitchFamily="34" charset="0"/>
              </a:rPr>
              <a:t>Sin vs justification</a:t>
            </a:r>
          </a:p>
          <a:p>
            <a:pPr marL="457200" lvl="1" indent="0">
              <a:buNone/>
            </a:pPr>
            <a:r>
              <a:rPr lang="en-US" sz="2800" dirty="0">
                <a:latin typeface="Arial" panose="020B0604020202020204" pitchFamily="34" charset="0"/>
                <a:cs typeface="Arial" panose="020B0604020202020204" pitchFamily="34" charset="0"/>
              </a:rPr>
              <a:t>for </a:t>
            </a:r>
            <a:r>
              <a:rPr lang="en-US" sz="2800" dirty="0">
                <a:solidFill>
                  <a:srgbClr val="FF0000"/>
                </a:solidFill>
                <a:latin typeface="Arial" panose="020B0604020202020204" pitchFamily="34" charset="0"/>
                <a:cs typeface="Arial" panose="020B0604020202020204" pitchFamily="34" charset="0"/>
              </a:rPr>
              <a:t>all have sinned </a:t>
            </a:r>
            <a:r>
              <a:rPr lang="en-US" sz="2800" dirty="0">
                <a:latin typeface="Arial" panose="020B0604020202020204" pitchFamily="34" charset="0"/>
                <a:cs typeface="Arial" panose="020B0604020202020204" pitchFamily="34" charset="0"/>
              </a:rPr>
              <a:t>and fall short of the glory of God, and are justified by his grace as a gift, through the </a:t>
            </a:r>
            <a:r>
              <a:rPr lang="en-US" sz="2800" dirty="0">
                <a:solidFill>
                  <a:srgbClr val="FF0000"/>
                </a:solidFill>
                <a:latin typeface="Arial" panose="020B0604020202020204" pitchFamily="34" charset="0"/>
                <a:cs typeface="Arial" panose="020B0604020202020204" pitchFamily="34" charset="0"/>
              </a:rPr>
              <a:t>redemption</a:t>
            </a:r>
            <a:r>
              <a:rPr lang="en-US" sz="2800" dirty="0">
                <a:latin typeface="Arial" panose="020B0604020202020204" pitchFamily="34" charset="0"/>
                <a:cs typeface="Arial" panose="020B0604020202020204" pitchFamily="34" charset="0"/>
              </a:rPr>
              <a:t> that is in Christ Jesus, whom God put forward as a </a:t>
            </a:r>
            <a:r>
              <a:rPr lang="en-US" sz="2800" dirty="0">
                <a:solidFill>
                  <a:srgbClr val="FF0000"/>
                </a:solidFill>
                <a:latin typeface="Arial" panose="020B0604020202020204" pitchFamily="34" charset="0"/>
                <a:cs typeface="Arial" panose="020B0604020202020204" pitchFamily="34" charset="0"/>
              </a:rPr>
              <a:t>propitiation*</a:t>
            </a:r>
            <a:r>
              <a:rPr lang="en-US" sz="2800" dirty="0">
                <a:latin typeface="Arial" panose="020B0604020202020204" pitchFamily="34" charset="0"/>
                <a:cs typeface="Arial" panose="020B0604020202020204" pitchFamily="34" charset="0"/>
              </a:rPr>
              <a:t> by his blood, to be received by faith. This was to show God's righteousness, because in his divine forbearance he had passed over former sins. It was to show his righteousness at the present time, so that </a:t>
            </a:r>
            <a:r>
              <a:rPr lang="en-US" sz="2800" dirty="0">
                <a:solidFill>
                  <a:srgbClr val="FF0000"/>
                </a:solidFill>
                <a:latin typeface="Arial" panose="020B0604020202020204" pitchFamily="34" charset="0"/>
                <a:cs typeface="Arial" panose="020B0604020202020204" pitchFamily="34" charset="0"/>
              </a:rPr>
              <a:t>he might be just</a:t>
            </a:r>
            <a:r>
              <a:rPr lang="en-US" sz="2800" dirty="0">
                <a:latin typeface="Arial" panose="020B0604020202020204" pitchFamily="34" charset="0"/>
                <a:cs typeface="Arial" panose="020B0604020202020204" pitchFamily="34" charset="0"/>
              </a:rPr>
              <a:t> and the justifier of the one who has </a:t>
            </a:r>
            <a:r>
              <a:rPr lang="en-US" sz="2800" dirty="0">
                <a:solidFill>
                  <a:srgbClr val="FF0000"/>
                </a:solidFill>
                <a:latin typeface="Arial" panose="020B0604020202020204" pitchFamily="34" charset="0"/>
                <a:cs typeface="Arial" panose="020B0604020202020204" pitchFamily="34" charset="0"/>
              </a:rPr>
              <a:t>faith in Jesus</a:t>
            </a:r>
            <a:r>
              <a:rPr lang="en-US" sz="2800" dirty="0">
                <a:latin typeface="Arial" panose="020B0604020202020204" pitchFamily="34" charset="0"/>
                <a:cs typeface="Arial" panose="020B0604020202020204" pitchFamily="34" charset="0"/>
              </a:rPr>
              <a:t>. (Romans 3:23-26)</a:t>
            </a:r>
          </a:p>
          <a:p>
            <a:pPr marL="0" indent="0">
              <a:buNone/>
            </a:pPr>
            <a:r>
              <a:rPr lang="en-US" dirty="0">
                <a:solidFill>
                  <a:srgbClr val="FF0000"/>
                </a:solidFill>
              </a:rPr>
              <a:t>*</a:t>
            </a:r>
            <a:r>
              <a:rPr lang="en-US" dirty="0"/>
              <a:t> </a:t>
            </a:r>
            <a:r>
              <a:rPr lang="en-US" dirty="0">
                <a:solidFill>
                  <a:srgbClr val="FF0000"/>
                </a:solidFill>
              </a:rPr>
              <a:t>satisfaction of God’s wrath </a:t>
            </a:r>
            <a:r>
              <a:rPr lang="en-US" dirty="0"/>
              <a:t>In this is love, not that we have loved God but that he loved us and sent his Son to be the propitiation for our sins. (1 John 4:10)</a:t>
            </a:r>
          </a:p>
          <a:p>
            <a:pPr marL="457200" lvl="1" indent="0">
              <a:buNone/>
            </a:pPr>
            <a:endParaRPr lang="en-US" sz="28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1163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6138444"/>
          </a:xfrm>
          <a:solidFill>
            <a:srgbClr val="FFFFCC"/>
          </a:solidFill>
        </p:spPr>
        <p:txBody>
          <a:bodyPr numCol="1">
            <a:noAutofit/>
          </a:bodyPr>
          <a:lstStyle/>
          <a:p>
            <a:pPr lvl="2" algn="just"/>
            <a:r>
              <a:rPr lang="en-US" sz="2800" dirty="0">
                <a:latin typeface="Arial" panose="020B0604020202020204" pitchFamily="34" charset="0"/>
                <a:cs typeface="Arial" panose="020B0604020202020204" pitchFamily="34" charset="0"/>
              </a:rPr>
              <a:t>The Fall - Original Sin</a:t>
            </a:r>
          </a:p>
          <a:p>
            <a:pPr lvl="2" algn="just"/>
            <a:r>
              <a:rPr lang="en-US" sz="2800" dirty="0">
                <a:latin typeface="Arial" panose="020B0604020202020204" pitchFamily="34" charset="0"/>
                <a:cs typeface="Arial" panose="020B0604020202020204" pitchFamily="34" charset="0"/>
              </a:rPr>
              <a:t>Jesus the God-man                     </a:t>
            </a:r>
          </a:p>
          <a:p>
            <a:pPr lvl="2" algn="just"/>
            <a:r>
              <a:rPr lang="en-US" sz="2800" dirty="0">
                <a:latin typeface="Arial" panose="020B0604020202020204" pitchFamily="34" charset="0"/>
                <a:cs typeface="Arial" panose="020B0604020202020204" pitchFamily="34" charset="0"/>
              </a:rPr>
              <a:t>The Atonement</a:t>
            </a:r>
          </a:p>
          <a:p>
            <a:pPr lvl="2" algn="just"/>
            <a:r>
              <a:rPr lang="en-US" sz="2800" dirty="0">
                <a:latin typeface="Arial" panose="020B0604020202020204" pitchFamily="34" charset="0"/>
                <a:cs typeface="Arial" panose="020B0604020202020204" pitchFamily="34" charset="0"/>
              </a:rPr>
              <a:t>The Role of the Holy Spirit</a:t>
            </a:r>
          </a:p>
          <a:p>
            <a:pPr lvl="2" algn="just"/>
            <a:r>
              <a:rPr lang="en-US" sz="2800" dirty="0">
                <a:latin typeface="Arial" panose="020B0604020202020204" pitchFamily="34" charset="0"/>
                <a:cs typeface="Arial" panose="020B0604020202020204" pitchFamily="34" charset="0"/>
              </a:rPr>
              <a:t>Grace (Common vs Saving)</a:t>
            </a:r>
          </a:p>
          <a:p>
            <a:pPr lvl="2" algn="just"/>
            <a:r>
              <a:rPr lang="en-US" sz="2800" dirty="0">
                <a:latin typeface="Arial" panose="020B0604020202020204" pitchFamily="34" charset="0"/>
                <a:cs typeface="Arial" panose="020B0604020202020204" pitchFamily="34" charset="0"/>
              </a:rPr>
              <a:t>Regeneration</a:t>
            </a:r>
          </a:p>
          <a:p>
            <a:pPr lvl="2" algn="just"/>
            <a:r>
              <a:rPr lang="en-US" sz="2800" dirty="0">
                <a:latin typeface="Arial" panose="020B0604020202020204" pitchFamily="34" charset="0"/>
                <a:cs typeface="Arial" panose="020B0604020202020204" pitchFamily="34" charset="0"/>
              </a:rPr>
              <a:t>Conversion</a:t>
            </a:r>
          </a:p>
          <a:p>
            <a:pPr lvl="2" algn="just"/>
            <a:r>
              <a:rPr lang="en-US" sz="2800" dirty="0">
                <a:latin typeface="Arial" panose="020B0604020202020204" pitchFamily="34" charset="0"/>
                <a:cs typeface="Arial" panose="020B0604020202020204" pitchFamily="34" charset="0"/>
              </a:rPr>
              <a:t>Justification </a:t>
            </a:r>
          </a:p>
          <a:p>
            <a:pPr lvl="2" algn="just"/>
            <a:r>
              <a:rPr lang="en-US" sz="2800" dirty="0">
                <a:latin typeface="Arial" panose="020B0604020202020204" pitchFamily="34" charset="0"/>
                <a:cs typeface="Arial" panose="020B0604020202020204" pitchFamily="34" charset="0"/>
              </a:rPr>
              <a:t>Adoption</a:t>
            </a:r>
          </a:p>
          <a:p>
            <a:pPr lvl="2" algn="just"/>
            <a:r>
              <a:rPr lang="en-US" sz="2800" dirty="0">
                <a:latin typeface="Arial" panose="020B0604020202020204" pitchFamily="34" charset="0"/>
                <a:cs typeface="Arial" panose="020B0604020202020204" pitchFamily="34" charset="0"/>
              </a:rPr>
              <a:t>Sanctification </a:t>
            </a:r>
          </a:p>
          <a:p>
            <a:pPr lvl="2" algn="just"/>
            <a:r>
              <a:rPr lang="en-US" sz="2800" dirty="0">
                <a:latin typeface="Arial" panose="020B0604020202020204" pitchFamily="34" charset="0"/>
                <a:cs typeface="Arial" panose="020B0604020202020204" pitchFamily="34" charset="0"/>
              </a:rPr>
              <a:t>Death and the Intermediate State</a:t>
            </a:r>
          </a:p>
          <a:p>
            <a:pPr lvl="2" algn="just"/>
            <a:r>
              <a:rPr lang="en-US" sz="2800" dirty="0">
                <a:latin typeface="Arial" panose="020B0604020202020204" pitchFamily="34" charset="0"/>
                <a:cs typeface="Arial" panose="020B0604020202020204" pitchFamily="34" charset="0"/>
              </a:rPr>
              <a:t>Union with Christ</a:t>
            </a:r>
          </a:p>
          <a:p>
            <a:pPr lvl="2" algn="just"/>
            <a:r>
              <a:rPr lang="en-US" sz="2800" dirty="0">
                <a:latin typeface="Arial" panose="020B0604020202020204" pitchFamily="34" charset="0"/>
                <a:cs typeface="Arial" panose="020B0604020202020204" pitchFamily="34" charset="0"/>
              </a:rPr>
              <a:t>The Doctrines of Grace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3590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5974837"/>
          </a:xfrm>
          <a:solidFill>
            <a:srgbClr val="FFFFCC"/>
          </a:solidFill>
        </p:spPr>
        <p:txBody>
          <a:bodyPr>
            <a:noAutofit/>
          </a:bodyPr>
          <a:lstStyle/>
          <a:p>
            <a:pPr marL="0" indent="0">
              <a:buNone/>
            </a:pPr>
            <a:r>
              <a:rPr lang="en-US" dirty="0"/>
              <a:t>And the LORD (</a:t>
            </a:r>
            <a:r>
              <a:rPr lang="en-US" i="1" dirty="0">
                <a:solidFill>
                  <a:srgbClr val="0070C0"/>
                </a:solidFill>
              </a:rPr>
              <a:t>Yahweh</a:t>
            </a:r>
            <a:r>
              <a:rPr lang="en-US" dirty="0">
                <a:solidFill>
                  <a:srgbClr val="0070C0"/>
                </a:solidFill>
              </a:rPr>
              <a:t> in Hebrew</a:t>
            </a:r>
            <a:r>
              <a:rPr lang="en-US" dirty="0"/>
              <a:t>) God (</a:t>
            </a:r>
            <a:r>
              <a:rPr lang="en-US" i="1" dirty="0">
                <a:solidFill>
                  <a:srgbClr val="0070C0"/>
                </a:solidFill>
              </a:rPr>
              <a:t>Elohim</a:t>
            </a:r>
            <a:r>
              <a:rPr lang="en-US" dirty="0">
                <a:solidFill>
                  <a:srgbClr val="0070C0"/>
                </a:solidFill>
              </a:rPr>
              <a:t> in Hebrew</a:t>
            </a:r>
            <a:r>
              <a:rPr lang="en-US" dirty="0"/>
              <a:t>) commanded the man, saying, "You may surely eat of every tree of the garden, but of the tree of the knowledge of good and evil you shall not eat, for in the day that you eat of it you shall surely die.“ (Genesis 2:16 – 17) </a:t>
            </a:r>
          </a:p>
          <a:p>
            <a:pPr marL="0" indent="0">
              <a:buNone/>
            </a:pPr>
            <a:r>
              <a:rPr lang="en-US" i="1" dirty="0">
                <a:solidFill>
                  <a:srgbClr val="0070C0"/>
                </a:solidFill>
                <a:cs typeface="Arial" panose="020B0604020202020204" pitchFamily="34" charset="0"/>
              </a:rPr>
              <a:t>Yahweh </a:t>
            </a:r>
            <a:r>
              <a:rPr lang="en-US" dirty="0">
                <a:solidFill>
                  <a:srgbClr val="0070C0"/>
                </a:solidFill>
                <a:cs typeface="Arial" panose="020B0604020202020204" pitchFamily="34" charset="0"/>
              </a:rPr>
              <a:t>is the name of God</a:t>
            </a:r>
            <a:r>
              <a:rPr lang="en-US" dirty="0">
                <a:cs typeface="Arial" panose="020B0604020202020204" pitchFamily="34" charset="0"/>
              </a:rPr>
              <a:t> (I </a:t>
            </a:r>
            <a:r>
              <a:rPr lang="en-US" sz="2000" dirty="0">
                <a:cs typeface="Arial" panose="020B0604020202020204" pitchFamily="34" charset="0"/>
              </a:rPr>
              <a:t>AM WHO </a:t>
            </a:r>
            <a:r>
              <a:rPr lang="en-US" dirty="0">
                <a:cs typeface="Arial" panose="020B0604020202020204" pitchFamily="34" charset="0"/>
              </a:rPr>
              <a:t>I </a:t>
            </a:r>
            <a:r>
              <a:rPr lang="en-US" sz="2400" dirty="0">
                <a:cs typeface="Arial" panose="020B0604020202020204" pitchFamily="34" charset="0"/>
              </a:rPr>
              <a:t>A</a:t>
            </a:r>
            <a:r>
              <a:rPr lang="en-US" sz="2000" dirty="0">
                <a:cs typeface="Arial" panose="020B0604020202020204" pitchFamily="34" charset="0"/>
              </a:rPr>
              <a:t>M</a:t>
            </a:r>
            <a:r>
              <a:rPr lang="en-US" dirty="0">
                <a:cs typeface="Arial" panose="020B0604020202020204" pitchFamily="34" charset="0"/>
              </a:rPr>
              <a:t>) revealed to Moses as four Hebrew consonants (YHWH) called the tetragrammaton. It would be translated as Jehovah in the Vulgate.</a:t>
            </a:r>
          </a:p>
          <a:p>
            <a:r>
              <a:rPr lang="en-US" dirty="0"/>
              <a:t>After the Babylonian Exile, Jews ceased to use </a:t>
            </a:r>
            <a:r>
              <a:rPr lang="en-US" dirty="0">
                <a:solidFill>
                  <a:srgbClr val="0070C0"/>
                </a:solidFill>
              </a:rPr>
              <a:t>Yahweh</a:t>
            </a:r>
            <a:r>
              <a:rPr lang="en-US" dirty="0"/>
              <a:t> for two reasons.</a:t>
            </a:r>
          </a:p>
          <a:p>
            <a:pPr marL="514350" indent="-514350">
              <a:buFont typeface="+mj-lt"/>
              <a:buAutoNum type="arabicPeriod"/>
            </a:pPr>
            <a:r>
              <a:rPr lang="en-US" dirty="0"/>
              <a:t>As Judaism  spread to other countries, </a:t>
            </a:r>
            <a:r>
              <a:rPr lang="en-US" dirty="0">
                <a:solidFill>
                  <a:srgbClr val="0070C0"/>
                </a:solidFill>
              </a:rPr>
              <a:t>Elohim</a:t>
            </a:r>
            <a:r>
              <a:rPr lang="en-US" dirty="0"/>
              <a:t>, meaning “God,” tended to replace Yahweh to demonstrate Israel’s God was sovereign over all others. </a:t>
            </a:r>
          </a:p>
          <a:p>
            <a:pPr marL="514350" indent="-514350">
              <a:buFont typeface="+mj-lt"/>
              <a:buAutoNum type="arabicPeriod"/>
            </a:pPr>
            <a:r>
              <a:rPr lang="en-US" dirty="0">
                <a:solidFill>
                  <a:srgbClr val="0070C0"/>
                </a:solidFill>
              </a:rPr>
              <a:t>Yahweh </a:t>
            </a:r>
            <a:r>
              <a:rPr lang="en-US" dirty="0"/>
              <a:t>was increasingly regarded as too sacred to be uttered; it was thus replaced vocally in the synagogue ritual by the Hebrew word </a:t>
            </a:r>
            <a:r>
              <a:rPr lang="en-US" dirty="0">
                <a:solidFill>
                  <a:srgbClr val="0070C0"/>
                </a:solidFill>
              </a:rPr>
              <a:t>Adonai</a:t>
            </a:r>
            <a:r>
              <a:rPr lang="en-US" dirty="0"/>
              <a:t> (“My Lord”), which was translated as </a:t>
            </a:r>
            <a:r>
              <a:rPr lang="en-US" dirty="0">
                <a:solidFill>
                  <a:srgbClr val="0070C0"/>
                </a:solidFill>
              </a:rPr>
              <a:t>Kyrios</a:t>
            </a:r>
            <a:r>
              <a:rPr lang="en-US" dirty="0"/>
              <a:t> (“Lord”) in the Septuagint. In the NT </a:t>
            </a:r>
            <a:r>
              <a:rPr lang="en-US" dirty="0">
                <a:solidFill>
                  <a:srgbClr val="0070C0"/>
                </a:solidFill>
              </a:rPr>
              <a:t>Kyrios</a:t>
            </a:r>
            <a:r>
              <a:rPr lang="en-US" dirty="0"/>
              <a:t> is used about 740 times and usually refers to Jesus.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6269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fontScale="85000" lnSpcReduction="20000"/>
          </a:bodyPr>
          <a:lstStyle/>
          <a:p>
            <a:pPr marL="0" indent="0">
              <a:buNone/>
            </a:pPr>
            <a:r>
              <a:rPr lang="en-US" sz="3300" dirty="0"/>
              <a:t>And the LORD (</a:t>
            </a:r>
            <a:r>
              <a:rPr lang="en-US" sz="3300" i="1" dirty="0">
                <a:solidFill>
                  <a:srgbClr val="0070C0"/>
                </a:solidFill>
              </a:rPr>
              <a:t>Yahweh</a:t>
            </a:r>
            <a:r>
              <a:rPr lang="en-US" sz="3300" dirty="0"/>
              <a:t>) God (</a:t>
            </a:r>
            <a:r>
              <a:rPr lang="en-US" sz="3300" i="1" dirty="0">
                <a:solidFill>
                  <a:srgbClr val="0070C0"/>
                </a:solidFill>
              </a:rPr>
              <a:t>Elohim</a:t>
            </a:r>
            <a:r>
              <a:rPr lang="en-US" sz="3300" dirty="0"/>
              <a:t>) commanded the man, saying, "You may surely eat of every tree of the garden, but of the tree of the knowledge of good and evil you shall not eat, for in the day that you eat of it you shall surely die.“ (Genesis 2:16 – 17</a:t>
            </a:r>
            <a:r>
              <a:rPr lang="en-US" sz="3000" dirty="0"/>
              <a:t>) </a:t>
            </a:r>
          </a:p>
          <a:p>
            <a:pPr marL="0" indent="0">
              <a:buNone/>
            </a:pPr>
            <a:endParaRPr lang="en-US" sz="3300" dirty="0"/>
          </a:p>
          <a:p>
            <a:pPr marL="0" indent="0">
              <a:buNone/>
            </a:pPr>
            <a:r>
              <a:rPr lang="en-US" sz="3300" dirty="0"/>
              <a:t>Now the serpent was more crafty than any other beast of the field that the LORD </a:t>
            </a:r>
            <a:r>
              <a:rPr lang="en-US" sz="3300" dirty="0">
                <a:solidFill>
                  <a:srgbClr val="0070C0"/>
                </a:solidFill>
              </a:rPr>
              <a:t>(</a:t>
            </a:r>
            <a:r>
              <a:rPr lang="en-US" sz="3300" i="1" dirty="0">
                <a:solidFill>
                  <a:srgbClr val="0070C0"/>
                </a:solidFill>
              </a:rPr>
              <a:t>Yahweh</a:t>
            </a:r>
            <a:r>
              <a:rPr lang="en-US" sz="3300" dirty="0">
                <a:solidFill>
                  <a:srgbClr val="0070C0"/>
                </a:solidFill>
              </a:rPr>
              <a:t>)</a:t>
            </a:r>
            <a:r>
              <a:rPr lang="en-US" sz="3300" i="1" dirty="0">
                <a:solidFill>
                  <a:srgbClr val="0070C0"/>
                </a:solidFill>
              </a:rPr>
              <a:t> </a:t>
            </a:r>
            <a:r>
              <a:rPr lang="en-US" sz="3300" dirty="0"/>
              <a:t>God </a:t>
            </a:r>
            <a:r>
              <a:rPr lang="en-US" sz="3300" dirty="0">
                <a:solidFill>
                  <a:srgbClr val="0070C0"/>
                </a:solidFill>
              </a:rPr>
              <a:t>(</a:t>
            </a:r>
            <a:r>
              <a:rPr lang="en-US" sz="3300" i="1" dirty="0">
                <a:solidFill>
                  <a:srgbClr val="0070C0"/>
                </a:solidFill>
              </a:rPr>
              <a:t>Elohim</a:t>
            </a:r>
            <a:r>
              <a:rPr lang="en-US" sz="3300" dirty="0">
                <a:solidFill>
                  <a:srgbClr val="0070C0"/>
                </a:solidFill>
              </a:rPr>
              <a:t>)</a:t>
            </a:r>
            <a:r>
              <a:rPr lang="en-US" sz="3300" i="1" dirty="0">
                <a:solidFill>
                  <a:srgbClr val="0070C0"/>
                </a:solidFill>
              </a:rPr>
              <a:t> </a:t>
            </a:r>
            <a:r>
              <a:rPr lang="en-US" sz="3300" dirty="0"/>
              <a:t>had made. He said to the woman, "Did God</a:t>
            </a:r>
            <a:r>
              <a:rPr lang="en-US" sz="3300" dirty="0">
                <a:solidFill>
                  <a:srgbClr val="0070C0"/>
                </a:solidFill>
              </a:rPr>
              <a:t> (</a:t>
            </a:r>
            <a:r>
              <a:rPr lang="en-US" sz="3300" i="1" dirty="0">
                <a:solidFill>
                  <a:srgbClr val="0070C0"/>
                </a:solidFill>
              </a:rPr>
              <a:t>Elohim</a:t>
            </a:r>
            <a:r>
              <a:rPr lang="en-US" sz="3300" dirty="0">
                <a:solidFill>
                  <a:srgbClr val="0070C0"/>
                </a:solidFill>
              </a:rPr>
              <a:t>)</a:t>
            </a:r>
            <a:r>
              <a:rPr lang="en-US" sz="3300" dirty="0"/>
              <a:t> actually say, 'You shall not eat of </a:t>
            </a:r>
            <a:r>
              <a:rPr lang="en-US" sz="3300" dirty="0">
                <a:solidFill>
                  <a:srgbClr val="FF0000"/>
                </a:solidFill>
              </a:rPr>
              <a:t>any</a:t>
            </a:r>
            <a:r>
              <a:rPr lang="en-US" sz="3300" dirty="0"/>
              <a:t> tree in the garden'?" And the woman said to the serpent, "We may eat of the fruit of the trees in the garden, but God </a:t>
            </a:r>
            <a:r>
              <a:rPr lang="en-US" sz="3300" dirty="0">
                <a:solidFill>
                  <a:srgbClr val="0070C0"/>
                </a:solidFill>
              </a:rPr>
              <a:t>(</a:t>
            </a:r>
            <a:r>
              <a:rPr lang="en-US" sz="3300" i="1" dirty="0">
                <a:solidFill>
                  <a:srgbClr val="0070C0"/>
                </a:solidFill>
              </a:rPr>
              <a:t>Elohim</a:t>
            </a:r>
            <a:r>
              <a:rPr lang="en-US" sz="3300" dirty="0">
                <a:solidFill>
                  <a:srgbClr val="0070C0"/>
                </a:solidFill>
              </a:rPr>
              <a:t>)</a:t>
            </a:r>
            <a:r>
              <a:rPr lang="en-US" sz="3300" i="1" dirty="0">
                <a:solidFill>
                  <a:srgbClr val="0070C0"/>
                </a:solidFill>
              </a:rPr>
              <a:t> </a:t>
            </a:r>
            <a:r>
              <a:rPr lang="en-US" sz="3300" dirty="0"/>
              <a:t>said, 'You shall not eat of the fruit of the tree that is in the </a:t>
            </a:r>
            <a:r>
              <a:rPr lang="en-US" sz="3300" dirty="0">
                <a:solidFill>
                  <a:srgbClr val="FF0000"/>
                </a:solidFill>
              </a:rPr>
              <a:t>midst of the garden, neither shall you touch it</a:t>
            </a:r>
            <a:r>
              <a:rPr lang="en-US" sz="3300" dirty="0"/>
              <a:t>, lest you die.'" But the serpent said to the woman, "You will not surely die. For God </a:t>
            </a:r>
            <a:r>
              <a:rPr lang="en-US" sz="3300" dirty="0">
                <a:solidFill>
                  <a:srgbClr val="0070C0"/>
                </a:solidFill>
              </a:rPr>
              <a:t>(</a:t>
            </a:r>
            <a:r>
              <a:rPr lang="en-US" sz="3300" i="1" dirty="0">
                <a:solidFill>
                  <a:srgbClr val="0070C0"/>
                </a:solidFill>
              </a:rPr>
              <a:t>Elohim</a:t>
            </a:r>
            <a:r>
              <a:rPr lang="en-US" sz="3300" dirty="0">
                <a:solidFill>
                  <a:srgbClr val="0070C0"/>
                </a:solidFill>
              </a:rPr>
              <a:t>)</a:t>
            </a:r>
            <a:r>
              <a:rPr lang="en-US" sz="3300" i="1" dirty="0">
                <a:solidFill>
                  <a:srgbClr val="0070C0"/>
                </a:solidFill>
              </a:rPr>
              <a:t> </a:t>
            </a:r>
            <a:r>
              <a:rPr lang="en-US" sz="3300" dirty="0"/>
              <a:t>knows that when you eat of it your eyes will be opened, and you will be like God </a:t>
            </a:r>
            <a:r>
              <a:rPr lang="en-US" sz="3300" dirty="0">
                <a:solidFill>
                  <a:srgbClr val="0070C0"/>
                </a:solidFill>
              </a:rPr>
              <a:t>(</a:t>
            </a:r>
            <a:r>
              <a:rPr lang="en-US" sz="3300" i="1" dirty="0">
                <a:solidFill>
                  <a:srgbClr val="0070C0"/>
                </a:solidFill>
              </a:rPr>
              <a:t>Elohim</a:t>
            </a:r>
            <a:r>
              <a:rPr lang="en-US" sz="3300" dirty="0">
                <a:solidFill>
                  <a:srgbClr val="0070C0"/>
                </a:solidFill>
              </a:rPr>
              <a:t>)</a:t>
            </a:r>
            <a:r>
              <a:rPr lang="en-US" sz="3300" i="1" dirty="0">
                <a:solidFill>
                  <a:srgbClr val="0070C0"/>
                </a:solidFill>
              </a:rPr>
              <a:t> </a:t>
            </a:r>
            <a:r>
              <a:rPr lang="en-US" sz="3300" dirty="0"/>
              <a:t>, knowing good and evil." So when the woman saw that the tree was good for food, and that it was a delight to the eyes, and that the tree was to be desired to make one wise, she took of its fruit and ate, and she also gave some to her husband who was with her, and he ate. Then the eyes of both were opened, and they knew that they were naked. And they sewed fig leaves together and made themselves loincloths. (Genesis 3:1 – 7)</a:t>
            </a:r>
          </a:p>
          <a:p>
            <a:pPr marL="0" indent="0">
              <a:buNone/>
            </a:pP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21668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fontScale="92500" lnSpcReduction="10000"/>
          </a:bodyPr>
          <a:lstStyle/>
          <a:p>
            <a:r>
              <a:rPr lang="en-US" sz="3000" dirty="0">
                <a:solidFill>
                  <a:srgbClr val="0070C0"/>
                </a:solidFill>
                <a:latin typeface="Arial" panose="020B0604020202020204" pitchFamily="34" charset="0"/>
                <a:cs typeface="Arial" panose="020B0604020202020204" pitchFamily="34" charset="0"/>
              </a:rPr>
              <a:t>Original Sin does not primarily refer to the first sin by Adam and Eve, but rather to result of the first sin – the corruption of the human race namely,  that everyone (except Jesus) is born a sinner in God’s eyes.</a:t>
            </a:r>
          </a:p>
          <a:p>
            <a:r>
              <a:rPr lang="en-US" sz="3000" dirty="0">
                <a:solidFill>
                  <a:srgbClr val="0070C0"/>
                </a:solidFill>
                <a:latin typeface="Arial" panose="020B0604020202020204" pitchFamily="34" charset="0"/>
                <a:cs typeface="Arial" panose="020B0604020202020204" pitchFamily="34" charset="0"/>
              </a:rPr>
              <a:t>The serpent is an incarnation of Satan.</a:t>
            </a:r>
          </a:p>
          <a:p>
            <a:r>
              <a:rPr lang="en-US" sz="3000" dirty="0">
                <a:solidFill>
                  <a:srgbClr val="0070C0"/>
                </a:solidFill>
                <a:latin typeface="Arial" panose="020B0604020202020204" pitchFamily="34" charset="0"/>
                <a:cs typeface="Arial" panose="020B0604020202020204" pitchFamily="34" charset="0"/>
              </a:rPr>
              <a:t>Satan subverts marriage bypassing Adam and tempting Eve.</a:t>
            </a:r>
          </a:p>
          <a:p>
            <a:r>
              <a:rPr lang="en-US" sz="3000" dirty="0">
                <a:solidFill>
                  <a:srgbClr val="0070C0"/>
                </a:solidFill>
                <a:latin typeface="Arial" panose="020B0604020202020204" pitchFamily="34" charset="0"/>
                <a:cs typeface="Arial" panose="020B0604020202020204" pitchFamily="34" charset="0"/>
              </a:rPr>
              <a:t>Satan emphasizes God’s prohibition not his provision. Satan casts doubt on God’s sincerity and motives.</a:t>
            </a:r>
          </a:p>
          <a:p>
            <a:r>
              <a:rPr lang="en-US" sz="3000" dirty="0">
                <a:solidFill>
                  <a:srgbClr val="0070C0"/>
                </a:solidFill>
                <a:latin typeface="Arial" panose="020B0604020202020204" pitchFamily="34" charset="0"/>
                <a:cs typeface="Arial" panose="020B0604020202020204" pitchFamily="34" charset="0"/>
              </a:rPr>
              <a:t>The essence of sin is a failure to trust God and an assertion of our autonomy. In sin we fail to do what God commands and do what God forbids.</a:t>
            </a:r>
          </a:p>
          <a:p>
            <a:pPr marL="457200" lvl="1" indent="0">
              <a:buNone/>
            </a:pPr>
            <a:r>
              <a:rPr lang="en-US" sz="3000" dirty="0"/>
              <a:t>For I know that nothing good dwells in me, that is, in my flesh. For I have the desire to do what is right, but not the ability to carry it out. … Wretched man that I am! Who will deliver me from this body of death? Thanks be to God through Jesus Christ our Lord! So then, I myself serve the law of God with my mind, but with my flesh I serve the law of sin. (Romans 7:18, 24 – 25)</a:t>
            </a:r>
          </a:p>
          <a:p>
            <a:pPr marL="457200" lvl="1" indent="0">
              <a:buNone/>
            </a:pPr>
            <a:endParaRPr lang="en-US" dirty="0"/>
          </a:p>
          <a:p>
            <a:pPr marL="457200" lvl="1" indent="0">
              <a:buNone/>
            </a:pPr>
            <a:endParaRPr lang="en-US" dirty="0">
              <a:solidFill>
                <a:srgbClr val="0070C0"/>
              </a:solidFill>
              <a:latin typeface="Arial" panose="020B0604020202020204" pitchFamily="34" charset="0"/>
              <a:cs typeface="Arial" panose="020B0604020202020204" pitchFamily="34" charset="0"/>
            </a:endParaRPr>
          </a:p>
          <a:p>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17013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lnSpcReduction="10000"/>
          </a:bodyPr>
          <a:lstStyle/>
          <a:p>
            <a:r>
              <a:rPr lang="en-US" sz="3000" dirty="0">
                <a:solidFill>
                  <a:srgbClr val="0070C0"/>
                </a:solidFill>
                <a:latin typeface="Arial" panose="020B0604020202020204" pitchFamily="34" charset="0"/>
                <a:cs typeface="Arial" panose="020B0604020202020204" pitchFamily="34" charset="0"/>
              </a:rPr>
              <a:t>The Catechism of the Roman Catholic Church says:</a:t>
            </a:r>
          </a:p>
          <a:p>
            <a:r>
              <a:rPr lang="en-US" dirty="0">
                <a:latin typeface="Arial" panose="020B0604020202020204" pitchFamily="34" charset="0"/>
                <a:cs typeface="Arial" panose="020B0604020202020204" pitchFamily="34" charset="0"/>
              </a:rPr>
              <a:t>By his sin Adam, as the first man, lost the original holiness and justice he had received from God, not only for himself but for all humans.</a:t>
            </a:r>
          </a:p>
          <a:p>
            <a:r>
              <a:rPr lang="en-US" dirty="0">
                <a:latin typeface="Arial" panose="020B0604020202020204" pitchFamily="34" charset="0"/>
                <a:cs typeface="Arial" panose="020B0604020202020204" pitchFamily="34" charset="0"/>
              </a:rPr>
              <a:t>Adam and Eve transmitted to their descendants human nature wounded by their own first sin and hence deprived of original holiness and justice; this deprivation is called "original sin".</a:t>
            </a:r>
          </a:p>
          <a:p>
            <a:r>
              <a:rPr lang="en-US" dirty="0">
                <a:latin typeface="Arial" panose="020B0604020202020204" pitchFamily="34" charset="0"/>
                <a:cs typeface="Arial" panose="020B0604020202020204" pitchFamily="34" charset="0"/>
              </a:rPr>
              <a:t>As a result of original sin, human nature is weakened in its powers, subject to ignorance, suffering and the domination of death, and inclined to sin. </a:t>
            </a:r>
            <a:endParaRPr lang="en-US" baseline="30000" dirty="0">
              <a:latin typeface="Arial" panose="020B0604020202020204" pitchFamily="34" charset="0"/>
              <a:cs typeface="Arial" panose="020B0604020202020204" pitchFamily="34" charset="0"/>
            </a:endParaRPr>
          </a:p>
          <a:p>
            <a:r>
              <a:rPr lang="en-US" dirty="0">
                <a:solidFill>
                  <a:srgbClr val="0070C0"/>
                </a:solidFill>
                <a:latin typeface="Arial" panose="020B0604020202020204" pitchFamily="34" charset="0"/>
                <a:cs typeface="Arial" panose="020B0604020202020204" pitchFamily="34" charset="0"/>
              </a:rPr>
              <a:t>Eastern Orthodoxy teaches that sin originates with the Devil, </a:t>
            </a:r>
            <a:r>
              <a:rPr lang="en-US" dirty="0">
                <a:latin typeface="Arial" panose="020B0604020202020204" pitchFamily="34" charset="0"/>
                <a:cs typeface="Arial" panose="020B0604020202020204" pitchFamily="34" charset="0"/>
              </a:rPr>
              <a:t>(</a:t>
            </a:r>
            <a:r>
              <a:rPr lang="en-US" dirty="0"/>
              <a:t>Whoever makes a practice of sinning is of the devil, for the devil has been sinning from the beginning.</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(1 John 3:8) </a:t>
            </a:r>
            <a:r>
              <a:rPr lang="en-US" dirty="0">
                <a:solidFill>
                  <a:srgbClr val="0070C0"/>
                </a:solidFill>
                <a:latin typeface="Arial" panose="020B0604020202020204" pitchFamily="34" charset="0"/>
                <a:cs typeface="Arial" panose="020B0604020202020204" pitchFamily="34" charset="0"/>
              </a:rPr>
              <a:t>They acknowledge that the introduction of ancestral sin into the human race affected the subsequent environment for humanity. However, they never accepted Augustine of Hippo's notions of original sin and hereditary guilt.</a:t>
            </a:r>
          </a:p>
          <a:p>
            <a:pPr marL="457200" lvl="1" indent="0">
              <a:buNone/>
            </a:pPr>
            <a:endParaRPr lang="en-US" dirty="0"/>
          </a:p>
          <a:p>
            <a:pPr marL="457200" lvl="1" indent="0">
              <a:buNone/>
            </a:pPr>
            <a:endParaRPr lang="en-US" dirty="0">
              <a:solidFill>
                <a:srgbClr val="0070C0"/>
              </a:solidFill>
              <a:latin typeface="Arial" panose="020B0604020202020204" pitchFamily="34" charset="0"/>
              <a:cs typeface="Arial" panose="020B0604020202020204" pitchFamily="34" charset="0"/>
            </a:endParaRPr>
          </a:p>
          <a:p>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6042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fontScale="92500" lnSpcReduction="10000"/>
          </a:bodyPr>
          <a:lstStyle/>
          <a:p>
            <a:r>
              <a:rPr lang="en-US" sz="3000" dirty="0">
                <a:solidFill>
                  <a:srgbClr val="0070C0"/>
                </a:solidFill>
                <a:latin typeface="Arial" panose="020B0604020202020204" pitchFamily="34" charset="0"/>
                <a:cs typeface="Arial" panose="020B0604020202020204" pitchFamily="34" charset="0"/>
              </a:rPr>
              <a:t>Protestants, </a:t>
            </a:r>
            <a:r>
              <a:rPr lang="en-US" dirty="0">
                <a:solidFill>
                  <a:srgbClr val="0070C0"/>
                </a:solidFill>
                <a:latin typeface="Arial" panose="020B0604020202020204" pitchFamily="34" charset="0"/>
                <a:cs typeface="Arial" panose="020B0604020202020204" pitchFamily="34" charset="0"/>
              </a:rPr>
              <a:t>Jehovah's Witnesses and Seventh-day Adventists follow the teaching of Augustine on Original Sin.</a:t>
            </a:r>
          </a:p>
          <a:p>
            <a:r>
              <a:rPr lang="en-US" dirty="0">
                <a:solidFill>
                  <a:srgbClr val="0070C0"/>
                </a:solidFill>
                <a:latin typeface="Arial" panose="020B0604020202020204" pitchFamily="34" charset="0"/>
                <a:cs typeface="Arial" panose="020B0604020202020204" pitchFamily="34" charset="0"/>
              </a:rPr>
              <a:t>The Mormon Church Articles of Faith state: </a:t>
            </a:r>
            <a:r>
              <a:rPr lang="en-US" dirty="0">
                <a:latin typeface="Arial" panose="020B0604020202020204" pitchFamily="34" charset="0"/>
                <a:cs typeface="Arial" panose="020B0604020202020204" pitchFamily="34" charset="0"/>
              </a:rPr>
              <a:t>We believe that men will be punished for their own sins, and not for Adam’s transgression.</a:t>
            </a:r>
          </a:p>
          <a:p>
            <a:r>
              <a:rPr lang="en-US" dirty="0">
                <a:solidFill>
                  <a:srgbClr val="0070C0"/>
                </a:solidFill>
                <a:latin typeface="Arial" panose="020B0604020202020204" pitchFamily="34" charset="0"/>
                <a:cs typeface="Arial" panose="020B0604020202020204" pitchFamily="34" charset="0"/>
              </a:rPr>
              <a:t>Liberal Quakers believe in the doctrine of inward light (</a:t>
            </a:r>
            <a:r>
              <a:rPr lang="en-US" dirty="0">
                <a:latin typeface="Arial" panose="020B0604020202020204" pitchFamily="34" charset="0"/>
                <a:cs typeface="Arial" panose="020B0604020202020204" pitchFamily="34" charset="0"/>
              </a:rPr>
              <a:t>that of God is in everyone</a:t>
            </a:r>
            <a:r>
              <a:rPr lang="en-US" dirty="0">
                <a:solidFill>
                  <a:srgbClr val="0070C0"/>
                </a:solidFill>
                <a:latin typeface="Arial" panose="020B0604020202020204" pitchFamily="34" charset="0"/>
                <a:cs typeface="Arial" panose="020B0604020202020204" pitchFamily="34" charset="0"/>
              </a:rPr>
              <a:t>). Rather than being burdened by original sin, human beings are inherently good. All people will eventually be saved/reconciled with God.</a:t>
            </a:r>
          </a:p>
          <a:p>
            <a:r>
              <a:rPr lang="en-US" sz="3000" dirty="0">
                <a:solidFill>
                  <a:srgbClr val="0070C0"/>
                </a:solidFill>
                <a:latin typeface="Arial" panose="020B0604020202020204" pitchFamily="34" charset="0"/>
                <a:cs typeface="Arial" panose="020B0604020202020204" pitchFamily="34" charset="0"/>
              </a:rPr>
              <a:t>Conservative and Evangelical Quakers believe in the doctrine of inward light, but interpret it in a manner consistent with original sin, namely, that people may or may not listen to the voice of God within them and be saved. People who do not listen are not saved.</a:t>
            </a:r>
          </a:p>
          <a:p>
            <a:r>
              <a:rPr lang="en-US" sz="3000" dirty="0">
                <a:solidFill>
                  <a:srgbClr val="0070C0"/>
                </a:solidFill>
                <a:latin typeface="Arial" panose="020B0604020202020204" pitchFamily="34" charset="0"/>
                <a:cs typeface="Arial" panose="020B0604020202020204" pitchFamily="34" charset="0"/>
              </a:rPr>
              <a:t>Most modern Jews reject Original Sin though some Orthodox Jews teach that Original Sin was due to Adam's yielding to temptation in eating of the forbidden fruit and has been inherited by his descendants.</a:t>
            </a:r>
          </a:p>
          <a:p>
            <a:r>
              <a:rPr lang="en-US" sz="3000" dirty="0">
                <a:solidFill>
                  <a:srgbClr val="0070C0"/>
                </a:solidFill>
                <a:latin typeface="Arial" panose="020B0604020202020204" pitchFamily="34" charset="0"/>
                <a:cs typeface="Arial" panose="020B0604020202020204" pitchFamily="34" charset="0"/>
              </a:rPr>
              <a:t>Islam does not have a doctrine of Original Sin.</a:t>
            </a:r>
          </a:p>
          <a:p>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6187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5974837"/>
          </a:xfrm>
          <a:solidFill>
            <a:srgbClr val="FFFFCC"/>
          </a:solidFill>
        </p:spPr>
        <p:txBody>
          <a:bodyPr>
            <a:normAutofit/>
          </a:bodyPr>
          <a:lstStyle/>
          <a:p>
            <a:pPr marL="0" indent="0">
              <a:buNone/>
            </a:pPr>
            <a:r>
              <a:rPr lang="en-US" b="1" dirty="0">
                <a:solidFill>
                  <a:srgbClr val="0070C0"/>
                </a:solidFill>
              </a:rPr>
              <a:t>1. </a:t>
            </a:r>
            <a:r>
              <a:rPr lang="en-US" b="1" dirty="0">
                <a:solidFill>
                  <a:srgbClr val="0070C0"/>
                </a:solidFill>
                <a:latin typeface="Arial" panose="020B0604020202020204" pitchFamily="34" charset="0"/>
                <a:cs typeface="Arial" panose="020B0604020202020204" pitchFamily="34" charset="0"/>
              </a:rPr>
              <a:t>We are counted guilty because of Adam’s sin. </a:t>
            </a:r>
          </a:p>
          <a:p>
            <a:pPr lvl="1"/>
            <a:r>
              <a:rPr lang="en-US" sz="2800" dirty="0">
                <a:solidFill>
                  <a:srgbClr val="0070C0"/>
                </a:solidFill>
                <a:latin typeface="Arial" panose="020B0604020202020204" pitchFamily="34" charset="0"/>
                <a:cs typeface="Arial" panose="020B0604020202020204" pitchFamily="34" charset="0"/>
              </a:rPr>
              <a:t>Romans 5:12-21 is not about the sins we commit every day because it compares Adam and Jesus.</a:t>
            </a:r>
          </a:p>
          <a:p>
            <a:pPr marL="457200" lvl="1" indent="0">
              <a:buNone/>
            </a:pPr>
            <a:r>
              <a:rPr lang="en-US" sz="2800" dirty="0">
                <a:cs typeface="Arial" panose="020B0604020202020204" pitchFamily="34" charset="0"/>
              </a:rPr>
              <a:t>Therefore, just as sin came into the world through one man, and death through sin, and so death spread to all men because all sinned</a:t>
            </a:r>
            <a:r>
              <a:rPr lang="en-US" sz="2800" dirty="0">
                <a:solidFill>
                  <a:srgbClr val="FF0000"/>
                </a:solidFill>
                <a:cs typeface="Arial" panose="020B0604020202020204" pitchFamily="34" charset="0"/>
              </a:rPr>
              <a:t>—for sin indeed was in the world before the law was given, but sin is not counted where there is no law. Yet death reigned from Adam to Moses, even over those whose sinning was not like the transgression of Adam, who was a type of the one who was to come.* </a:t>
            </a:r>
            <a:r>
              <a:rPr lang="en-US" sz="2800" dirty="0">
                <a:cs typeface="Arial" panose="020B0604020202020204" pitchFamily="34" charset="0"/>
              </a:rPr>
              <a:t> (Romans 5:12 – 14)</a:t>
            </a:r>
            <a:endParaRPr lang="en-US" sz="2800" dirty="0">
              <a:solidFill>
                <a:srgbClr val="FF0000"/>
              </a:solidFill>
              <a:cs typeface="Arial" panose="020B0604020202020204" pitchFamily="34" charset="0"/>
            </a:endParaRPr>
          </a:p>
          <a:p>
            <a:pPr marL="457200" lvl="1" indent="0">
              <a:buNone/>
            </a:pPr>
            <a:r>
              <a:rPr lang="en-US" sz="2800" dirty="0">
                <a:solidFill>
                  <a:srgbClr val="FF0000"/>
                </a:solidFill>
                <a:latin typeface="Arial" panose="020B0604020202020204" pitchFamily="34" charset="0"/>
                <a:cs typeface="Arial" panose="020B0604020202020204" pitchFamily="34" charset="0"/>
              </a:rPr>
              <a:t>*</a:t>
            </a:r>
            <a:r>
              <a:rPr lang="en-US" sz="2800" dirty="0">
                <a:solidFill>
                  <a:srgbClr val="0070C0"/>
                </a:solidFill>
                <a:latin typeface="Arial" panose="020B0604020202020204" pitchFamily="34" charset="0"/>
                <a:cs typeface="Arial" panose="020B0604020202020204" pitchFamily="34" charset="0"/>
              </a:rPr>
              <a:t>people’s sins were not counted as infractions of the law yet they died because they had inherited Adam’s sin. </a:t>
            </a:r>
            <a:r>
              <a:rPr lang="en-US" sz="2800" dirty="0"/>
              <a:t>For the wages of sin is death, but the free gift of God is eternal life in Christ Jesus our Lord. (Romans 6:23)</a:t>
            </a: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58127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795760" cy="656493"/>
          </a:xfrm>
          <a:solidFill>
            <a:srgbClr val="FFFFCC"/>
          </a:solidFill>
        </p:spPr>
        <p:txBody>
          <a:bodyPr>
            <a:noAutofit/>
          </a:bodyPr>
          <a:lstStyle/>
          <a:p>
            <a:br>
              <a:rPr lang="en-US" sz="2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r>
              <a:rPr lang="en-US" sz="2800" dirty="0">
                <a:cs typeface="Arial" panose="020B0604020202020204" pitchFamily="34" charset="0"/>
              </a:rPr>
              <a:t> </a:t>
            </a:r>
            <a:r>
              <a:rPr lang="en-US" sz="2800" b="1" dirty="0">
                <a:latin typeface="Arial" panose="020B0604020202020204" pitchFamily="34" charset="0"/>
                <a:cs typeface="Arial" panose="020B0604020202020204" pitchFamily="34" charset="0"/>
              </a:rPr>
              <a:t>(Romans 5:15-19)</a:t>
            </a:r>
            <a:br>
              <a:rPr lang="en-US" sz="2800" b="1" dirty="0">
                <a:solidFill>
                  <a:srgbClr val="FF0000"/>
                </a:solidFill>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98323" y="732692"/>
            <a:ext cx="11880317" cy="5974837"/>
          </a:xfrm>
          <a:solidFill>
            <a:srgbClr val="FFFFCC"/>
          </a:solidFill>
        </p:spPr>
        <p:txBody>
          <a:bodyPr>
            <a:normAutofit fontScale="92500" lnSpcReduction="10000"/>
          </a:bodyPr>
          <a:lstStyle/>
          <a:p>
            <a:pPr marL="0" indent="0">
              <a:buNone/>
            </a:pPr>
            <a:r>
              <a:rPr lang="en-US" sz="3000" dirty="0"/>
              <a:t>But the free gift is not like the trespass. For if </a:t>
            </a:r>
            <a:r>
              <a:rPr lang="en-US" sz="3000" b="1" dirty="0"/>
              <a:t>many died </a:t>
            </a:r>
            <a:r>
              <a:rPr lang="en-US" sz="3000" dirty="0"/>
              <a:t>through one man's trespass, much more have the grace of God and the free gift by the grace of that one man Jesus Christ abounded for </a:t>
            </a:r>
            <a:r>
              <a:rPr lang="en-US" sz="3000" b="1" dirty="0"/>
              <a:t>many</a:t>
            </a:r>
            <a:r>
              <a:rPr lang="en-US" sz="3000" dirty="0"/>
              <a:t>. And the free gift is not like the result of that one man's sin. For the judgment following one trespass brought condemnation, but the free gift following many trespasses brought justification. For if, because of one man's trespass, death reigned through that one man, much more will those who receive the abundance of grace and the free gift of righteousness reign in life through the one man Jesus Christ. </a:t>
            </a:r>
          </a:p>
          <a:p>
            <a:pPr marL="0" indent="0">
              <a:buNone/>
            </a:pPr>
            <a:r>
              <a:rPr lang="en-US" sz="3000" dirty="0"/>
              <a:t>Therefore, as one trespass led to condemnation for </a:t>
            </a:r>
            <a:r>
              <a:rPr lang="en-US" sz="3000" dirty="0">
                <a:solidFill>
                  <a:srgbClr val="FF0000"/>
                </a:solidFill>
              </a:rPr>
              <a:t>all men*</a:t>
            </a:r>
            <a:r>
              <a:rPr lang="en-US" sz="3000" dirty="0"/>
              <a:t>, so one act of righteousness leads to justification and life for </a:t>
            </a:r>
            <a:r>
              <a:rPr lang="en-US" sz="3000" dirty="0">
                <a:solidFill>
                  <a:srgbClr val="0070C0"/>
                </a:solidFill>
              </a:rPr>
              <a:t>all men*</a:t>
            </a:r>
            <a:r>
              <a:rPr lang="en-US" sz="3000" dirty="0"/>
              <a:t>. For as by the </a:t>
            </a:r>
            <a:r>
              <a:rPr lang="en-US" sz="3000" dirty="0">
                <a:solidFill>
                  <a:srgbClr val="FF0000"/>
                </a:solidFill>
              </a:rPr>
              <a:t>one man’s disobedience</a:t>
            </a:r>
            <a:r>
              <a:rPr lang="en-US" sz="3000" dirty="0"/>
              <a:t> </a:t>
            </a:r>
            <a:r>
              <a:rPr lang="en-US" sz="3000" dirty="0">
                <a:solidFill>
                  <a:srgbClr val="FF0000"/>
                </a:solidFill>
              </a:rPr>
              <a:t>the many* </a:t>
            </a:r>
            <a:r>
              <a:rPr lang="en-US" sz="3000" dirty="0"/>
              <a:t>were made sinners, so by the </a:t>
            </a:r>
            <a:r>
              <a:rPr lang="en-US" sz="3000" dirty="0">
                <a:solidFill>
                  <a:srgbClr val="0070C0"/>
                </a:solidFill>
              </a:rPr>
              <a:t>one man's obedience the many*</a:t>
            </a:r>
            <a:r>
              <a:rPr lang="en-US" sz="3000" dirty="0"/>
              <a:t> will be made righteous.</a:t>
            </a:r>
            <a:r>
              <a:rPr lang="en-US" dirty="0"/>
              <a:t> </a:t>
            </a:r>
          </a:p>
          <a:p>
            <a:pPr marL="457200" lvl="1" indent="0">
              <a:buNone/>
            </a:pPr>
            <a:r>
              <a:rPr lang="en-US" sz="3000" dirty="0">
                <a:solidFill>
                  <a:srgbClr val="FF0000"/>
                </a:solidFill>
                <a:latin typeface="Arial" panose="020B0604020202020204" pitchFamily="34" charset="0"/>
                <a:cs typeface="Arial" panose="020B0604020202020204" pitchFamily="34" charset="0"/>
              </a:rPr>
              <a:t>*</a:t>
            </a:r>
            <a:r>
              <a:rPr lang="en-US" sz="3000" dirty="0">
                <a:solidFill>
                  <a:srgbClr val="FF0000"/>
                </a:solidFill>
                <a:cs typeface="Arial" panose="020B0604020202020204" pitchFamily="34" charset="0"/>
              </a:rPr>
              <a:t>Refers to Adam’s descendants namely every human but Jesus</a:t>
            </a:r>
          </a:p>
          <a:p>
            <a:pPr marL="457200" lvl="1" indent="0">
              <a:buNone/>
            </a:pPr>
            <a:r>
              <a:rPr lang="en-US" sz="3000" dirty="0">
                <a:solidFill>
                  <a:srgbClr val="0070C0"/>
                </a:solidFill>
                <a:cs typeface="Arial" panose="020B0604020202020204" pitchFamily="34" charset="0"/>
              </a:rPr>
              <a:t>*Refers to all Christians namely all for whom Jesus is their head</a:t>
            </a:r>
          </a:p>
          <a:p>
            <a:pPr marL="0" indent="0">
              <a:buNone/>
            </a:pPr>
            <a:endParaRPr lang="en-US" sz="28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49911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922</Words>
  <Application>Microsoft Office PowerPoint</Application>
  <PresentationFormat>Widescreen</PresentationFormat>
  <Paragraphs>71</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 Protestant Reformation Doctrines of Salvation </vt:lpstr>
      <vt:lpstr> The Fall – Original Sin </vt:lpstr>
      <vt:lpstr> The Fall – Original Sin </vt:lpstr>
      <vt:lpstr> The Fall – Original Sin </vt:lpstr>
      <vt:lpstr> The Fall – Original Sin </vt:lpstr>
      <vt:lpstr> The Fall – Original Sin </vt:lpstr>
      <vt:lpstr> The Fall – What is inherited sin? </vt:lpstr>
      <vt:lpstr>  The Fall – What is inherited sin? (Romans 5:15-19)  </vt:lpstr>
      <vt:lpstr> The Fall – What is inherited sin?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2018-09-10T00:52:43Z</dcterms:created>
  <dcterms:modified xsi:type="dcterms:W3CDTF">2018-09-10T00:55:40Z</dcterms:modified>
</cp:coreProperties>
</file>