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548" r:id="rId2"/>
    <p:sldId id="258" r:id="rId3"/>
    <p:sldId id="264" r:id="rId4"/>
    <p:sldId id="265" r:id="rId5"/>
    <p:sldId id="266" r:id="rId6"/>
    <p:sldId id="267" r:id="rId7"/>
    <p:sldId id="446" r:id="rId8"/>
    <p:sldId id="262" r:id="rId9"/>
    <p:sldId id="263" r:id="rId10"/>
    <p:sldId id="555" r:id="rId11"/>
    <p:sldId id="260" r:id="rId12"/>
    <p:sldId id="259"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77" d="100"/>
          <a:sy n="77" d="100"/>
        </p:scale>
        <p:origin x="912"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C9FA96E-FABF-4932-8B8B-3CBE0EDA48DC}" type="datetimeFigureOut">
              <a:rPr lang="en-US" smtClean="0"/>
              <a:t>9/23/2018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C680550-570A-46B9-89B4-E4F8A61123E7}" type="slidenum">
              <a:rPr lang="en-US" smtClean="0"/>
              <a:t>‹#›</a:t>
            </a:fld>
            <a:endParaRPr lang="en-US"/>
          </a:p>
        </p:txBody>
      </p:sp>
    </p:spTree>
    <p:extLst>
      <p:ext uri="{BB962C8B-B14F-4D97-AF65-F5344CB8AC3E}">
        <p14:creationId xmlns:p14="http://schemas.microsoft.com/office/powerpoint/2010/main" val="10074311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08F497C-B3C2-4F65-9116-14AB406888B8}" type="slidenum">
              <a:rPr lang="en-US" smtClean="0"/>
              <a:t>8</a:t>
            </a:fld>
            <a:endParaRPr lang="en-US"/>
          </a:p>
        </p:txBody>
      </p:sp>
    </p:spTree>
    <p:extLst>
      <p:ext uri="{BB962C8B-B14F-4D97-AF65-F5344CB8AC3E}">
        <p14:creationId xmlns:p14="http://schemas.microsoft.com/office/powerpoint/2010/main" val="93748607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08F497C-B3C2-4F65-9116-14AB406888B8}" type="slidenum">
              <a:rPr lang="en-US" smtClean="0"/>
              <a:t>9</a:t>
            </a:fld>
            <a:endParaRPr lang="en-US"/>
          </a:p>
        </p:txBody>
      </p:sp>
    </p:spTree>
    <p:extLst>
      <p:ext uri="{BB962C8B-B14F-4D97-AF65-F5344CB8AC3E}">
        <p14:creationId xmlns:p14="http://schemas.microsoft.com/office/powerpoint/2010/main" val="79974033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38B5312-EFF3-4B6A-A77D-A1A8B0EB06A7}" type="slidenum">
              <a:rPr lang="en-US" smtClean="0"/>
              <a:t>12</a:t>
            </a:fld>
            <a:endParaRPr lang="en-US" dirty="0"/>
          </a:p>
        </p:txBody>
      </p:sp>
    </p:spTree>
    <p:extLst>
      <p:ext uri="{BB962C8B-B14F-4D97-AF65-F5344CB8AC3E}">
        <p14:creationId xmlns:p14="http://schemas.microsoft.com/office/powerpoint/2010/main" val="248196874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DE794F-3C6A-4F9C-9A86-03D2C55D68E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FAD08D06-D7D9-46B2-8B47-E68656D79C4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BADBA8BF-A013-4E43-944E-78DEAE6558AE}"/>
              </a:ext>
            </a:extLst>
          </p:cNvPr>
          <p:cNvSpPr>
            <a:spLocks noGrp="1"/>
          </p:cNvSpPr>
          <p:nvPr>
            <p:ph type="dt" sz="half" idx="10"/>
          </p:nvPr>
        </p:nvSpPr>
        <p:spPr/>
        <p:txBody>
          <a:bodyPr/>
          <a:lstStyle/>
          <a:p>
            <a:fld id="{5BB2A1CB-E62D-42D8-80ED-FCFDFE5165E1}" type="datetimeFigureOut">
              <a:rPr lang="en-US" smtClean="0"/>
              <a:t>9/23/2018</a:t>
            </a:fld>
            <a:endParaRPr lang="en-US"/>
          </a:p>
        </p:txBody>
      </p:sp>
      <p:sp>
        <p:nvSpPr>
          <p:cNvPr id="5" name="Footer Placeholder 4">
            <a:extLst>
              <a:ext uri="{FF2B5EF4-FFF2-40B4-BE49-F238E27FC236}">
                <a16:creationId xmlns:a16="http://schemas.microsoft.com/office/drawing/2014/main" id="{517E42D9-1F77-4CF7-A93F-FC752758665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B64CE61-F744-4189-AA24-52FF30897180}"/>
              </a:ext>
            </a:extLst>
          </p:cNvPr>
          <p:cNvSpPr>
            <a:spLocks noGrp="1"/>
          </p:cNvSpPr>
          <p:nvPr>
            <p:ph type="sldNum" sz="quarter" idx="12"/>
          </p:nvPr>
        </p:nvSpPr>
        <p:spPr/>
        <p:txBody>
          <a:bodyPr/>
          <a:lstStyle/>
          <a:p>
            <a:fld id="{ED2A697E-08BE-4589-9D0B-07F380935D23}" type="slidenum">
              <a:rPr lang="en-US" smtClean="0"/>
              <a:t>‹#›</a:t>
            </a:fld>
            <a:endParaRPr lang="en-US"/>
          </a:p>
        </p:txBody>
      </p:sp>
    </p:spTree>
    <p:extLst>
      <p:ext uri="{BB962C8B-B14F-4D97-AF65-F5344CB8AC3E}">
        <p14:creationId xmlns:p14="http://schemas.microsoft.com/office/powerpoint/2010/main" val="18617774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112F58-3DBE-4C68-BEDE-B09C7DAF812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1E6E6CE-9FC2-4AC9-A04F-259034BFD852}"/>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ED76ED8-F953-476A-B14F-31CD027E0457}"/>
              </a:ext>
            </a:extLst>
          </p:cNvPr>
          <p:cNvSpPr>
            <a:spLocks noGrp="1"/>
          </p:cNvSpPr>
          <p:nvPr>
            <p:ph type="dt" sz="half" idx="10"/>
          </p:nvPr>
        </p:nvSpPr>
        <p:spPr/>
        <p:txBody>
          <a:bodyPr/>
          <a:lstStyle/>
          <a:p>
            <a:fld id="{5BB2A1CB-E62D-42D8-80ED-FCFDFE5165E1}" type="datetimeFigureOut">
              <a:rPr lang="en-US" smtClean="0"/>
              <a:t>9/23/2018</a:t>
            </a:fld>
            <a:endParaRPr lang="en-US"/>
          </a:p>
        </p:txBody>
      </p:sp>
      <p:sp>
        <p:nvSpPr>
          <p:cNvPr id="5" name="Footer Placeholder 4">
            <a:extLst>
              <a:ext uri="{FF2B5EF4-FFF2-40B4-BE49-F238E27FC236}">
                <a16:creationId xmlns:a16="http://schemas.microsoft.com/office/drawing/2014/main" id="{0B0F0451-C053-4D0C-B876-D1047060F36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60E474C-DEFE-407D-A885-8DA82CC74EB2}"/>
              </a:ext>
            </a:extLst>
          </p:cNvPr>
          <p:cNvSpPr>
            <a:spLocks noGrp="1"/>
          </p:cNvSpPr>
          <p:nvPr>
            <p:ph type="sldNum" sz="quarter" idx="12"/>
          </p:nvPr>
        </p:nvSpPr>
        <p:spPr/>
        <p:txBody>
          <a:bodyPr/>
          <a:lstStyle/>
          <a:p>
            <a:fld id="{ED2A697E-08BE-4589-9D0B-07F380935D23}" type="slidenum">
              <a:rPr lang="en-US" smtClean="0"/>
              <a:t>‹#›</a:t>
            </a:fld>
            <a:endParaRPr lang="en-US"/>
          </a:p>
        </p:txBody>
      </p:sp>
    </p:spTree>
    <p:extLst>
      <p:ext uri="{BB962C8B-B14F-4D97-AF65-F5344CB8AC3E}">
        <p14:creationId xmlns:p14="http://schemas.microsoft.com/office/powerpoint/2010/main" val="36842276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C124DB2-AFAE-4AF3-A547-8D68C87BB26D}"/>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DA64809C-24F2-45B6-A524-DC6CD56C922B}"/>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50FA009-5330-409F-B9B4-33ED8D06B8B2}"/>
              </a:ext>
            </a:extLst>
          </p:cNvPr>
          <p:cNvSpPr>
            <a:spLocks noGrp="1"/>
          </p:cNvSpPr>
          <p:nvPr>
            <p:ph type="dt" sz="half" idx="10"/>
          </p:nvPr>
        </p:nvSpPr>
        <p:spPr/>
        <p:txBody>
          <a:bodyPr/>
          <a:lstStyle/>
          <a:p>
            <a:fld id="{5BB2A1CB-E62D-42D8-80ED-FCFDFE5165E1}" type="datetimeFigureOut">
              <a:rPr lang="en-US" smtClean="0"/>
              <a:t>9/23/2018</a:t>
            </a:fld>
            <a:endParaRPr lang="en-US"/>
          </a:p>
        </p:txBody>
      </p:sp>
      <p:sp>
        <p:nvSpPr>
          <p:cNvPr id="5" name="Footer Placeholder 4">
            <a:extLst>
              <a:ext uri="{FF2B5EF4-FFF2-40B4-BE49-F238E27FC236}">
                <a16:creationId xmlns:a16="http://schemas.microsoft.com/office/drawing/2014/main" id="{D29601F8-18E3-432E-8D2F-80B3777094B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361D874-E6F0-4197-9982-665B22B14B8E}"/>
              </a:ext>
            </a:extLst>
          </p:cNvPr>
          <p:cNvSpPr>
            <a:spLocks noGrp="1"/>
          </p:cNvSpPr>
          <p:nvPr>
            <p:ph type="sldNum" sz="quarter" idx="12"/>
          </p:nvPr>
        </p:nvSpPr>
        <p:spPr/>
        <p:txBody>
          <a:bodyPr/>
          <a:lstStyle/>
          <a:p>
            <a:fld id="{ED2A697E-08BE-4589-9D0B-07F380935D23}" type="slidenum">
              <a:rPr lang="en-US" smtClean="0"/>
              <a:t>‹#›</a:t>
            </a:fld>
            <a:endParaRPr lang="en-US"/>
          </a:p>
        </p:txBody>
      </p:sp>
    </p:spTree>
    <p:extLst>
      <p:ext uri="{BB962C8B-B14F-4D97-AF65-F5344CB8AC3E}">
        <p14:creationId xmlns:p14="http://schemas.microsoft.com/office/powerpoint/2010/main" val="36672519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CEC110-16DC-4C17-B27C-65CED42637F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8AA9703-6682-4E09-B301-05F75EA4DD19}"/>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32E7D20-E78B-48A7-9AEA-EF1F0B7EFC73}"/>
              </a:ext>
            </a:extLst>
          </p:cNvPr>
          <p:cNvSpPr>
            <a:spLocks noGrp="1"/>
          </p:cNvSpPr>
          <p:nvPr>
            <p:ph type="dt" sz="half" idx="10"/>
          </p:nvPr>
        </p:nvSpPr>
        <p:spPr/>
        <p:txBody>
          <a:bodyPr/>
          <a:lstStyle/>
          <a:p>
            <a:fld id="{5BB2A1CB-E62D-42D8-80ED-FCFDFE5165E1}" type="datetimeFigureOut">
              <a:rPr lang="en-US" smtClean="0"/>
              <a:t>9/23/2018</a:t>
            </a:fld>
            <a:endParaRPr lang="en-US"/>
          </a:p>
        </p:txBody>
      </p:sp>
      <p:sp>
        <p:nvSpPr>
          <p:cNvPr id="5" name="Footer Placeholder 4">
            <a:extLst>
              <a:ext uri="{FF2B5EF4-FFF2-40B4-BE49-F238E27FC236}">
                <a16:creationId xmlns:a16="http://schemas.microsoft.com/office/drawing/2014/main" id="{336ECBDC-6F3A-418F-A198-14D5C7924ED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7300A45-E4E6-4C30-8EFE-55ACFFFDD19A}"/>
              </a:ext>
            </a:extLst>
          </p:cNvPr>
          <p:cNvSpPr>
            <a:spLocks noGrp="1"/>
          </p:cNvSpPr>
          <p:nvPr>
            <p:ph type="sldNum" sz="quarter" idx="12"/>
          </p:nvPr>
        </p:nvSpPr>
        <p:spPr/>
        <p:txBody>
          <a:bodyPr/>
          <a:lstStyle/>
          <a:p>
            <a:fld id="{ED2A697E-08BE-4589-9D0B-07F380935D23}" type="slidenum">
              <a:rPr lang="en-US" smtClean="0"/>
              <a:t>‹#›</a:t>
            </a:fld>
            <a:endParaRPr lang="en-US"/>
          </a:p>
        </p:txBody>
      </p:sp>
    </p:spTree>
    <p:extLst>
      <p:ext uri="{BB962C8B-B14F-4D97-AF65-F5344CB8AC3E}">
        <p14:creationId xmlns:p14="http://schemas.microsoft.com/office/powerpoint/2010/main" val="21971933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826EE7-2286-4955-A459-4E49B00D4B9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413E03C-2688-4C17-ACCC-1C5D604389C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587D3BD8-4719-47BF-A02C-E3B883BA4062}"/>
              </a:ext>
            </a:extLst>
          </p:cNvPr>
          <p:cNvSpPr>
            <a:spLocks noGrp="1"/>
          </p:cNvSpPr>
          <p:nvPr>
            <p:ph type="dt" sz="half" idx="10"/>
          </p:nvPr>
        </p:nvSpPr>
        <p:spPr/>
        <p:txBody>
          <a:bodyPr/>
          <a:lstStyle/>
          <a:p>
            <a:fld id="{5BB2A1CB-E62D-42D8-80ED-FCFDFE5165E1}" type="datetimeFigureOut">
              <a:rPr lang="en-US" smtClean="0"/>
              <a:t>9/23/2018</a:t>
            </a:fld>
            <a:endParaRPr lang="en-US"/>
          </a:p>
        </p:txBody>
      </p:sp>
      <p:sp>
        <p:nvSpPr>
          <p:cNvPr id="5" name="Footer Placeholder 4">
            <a:extLst>
              <a:ext uri="{FF2B5EF4-FFF2-40B4-BE49-F238E27FC236}">
                <a16:creationId xmlns:a16="http://schemas.microsoft.com/office/drawing/2014/main" id="{00798298-47ED-494F-AB0A-E0A6AB4D58F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5246439-E5E2-460A-A0FC-E407526175DC}"/>
              </a:ext>
            </a:extLst>
          </p:cNvPr>
          <p:cNvSpPr>
            <a:spLocks noGrp="1"/>
          </p:cNvSpPr>
          <p:nvPr>
            <p:ph type="sldNum" sz="quarter" idx="12"/>
          </p:nvPr>
        </p:nvSpPr>
        <p:spPr/>
        <p:txBody>
          <a:bodyPr/>
          <a:lstStyle/>
          <a:p>
            <a:fld id="{ED2A697E-08BE-4589-9D0B-07F380935D23}" type="slidenum">
              <a:rPr lang="en-US" smtClean="0"/>
              <a:t>‹#›</a:t>
            </a:fld>
            <a:endParaRPr lang="en-US"/>
          </a:p>
        </p:txBody>
      </p:sp>
    </p:spTree>
    <p:extLst>
      <p:ext uri="{BB962C8B-B14F-4D97-AF65-F5344CB8AC3E}">
        <p14:creationId xmlns:p14="http://schemas.microsoft.com/office/powerpoint/2010/main" val="28757455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B6C5BE-98E1-4705-9B68-BA2AE897523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8D9C678-C9EA-49C9-A6F3-DEBA064A94B1}"/>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F47BF0C-3269-43C6-9238-16FFE25C2252}"/>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E7358BB2-49C2-4C50-A3DC-CA7877EE0E64}"/>
              </a:ext>
            </a:extLst>
          </p:cNvPr>
          <p:cNvSpPr>
            <a:spLocks noGrp="1"/>
          </p:cNvSpPr>
          <p:nvPr>
            <p:ph type="dt" sz="half" idx="10"/>
          </p:nvPr>
        </p:nvSpPr>
        <p:spPr/>
        <p:txBody>
          <a:bodyPr/>
          <a:lstStyle/>
          <a:p>
            <a:fld id="{5BB2A1CB-E62D-42D8-80ED-FCFDFE5165E1}" type="datetimeFigureOut">
              <a:rPr lang="en-US" smtClean="0"/>
              <a:t>9/23/2018</a:t>
            </a:fld>
            <a:endParaRPr lang="en-US"/>
          </a:p>
        </p:txBody>
      </p:sp>
      <p:sp>
        <p:nvSpPr>
          <p:cNvPr id="6" name="Footer Placeholder 5">
            <a:extLst>
              <a:ext uri="{FF2B5EF4-FFF2-40B4-BE49-F238E27FC236}">
                <a16:creationId xmlns:a16="http://schemas.microsoft.com/office/drawing/2014/main" id="{3D3E7FF9-AF1F-435A-B729-D1F35853E20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CCE2F13-A2BE-4549-83EF-FF46A21A7EBE}"/>
              </a:ext>
            </a:extLst>
          </p:cNvPr>
          <p:cNvSpPr>
            <a:spLocks noGrp="1"/>
          </p:cNvSpPr>
          <p:nvPr>
            <p:ph type="sldNum" sz="quarter" idx="12"/>
          </p:nvPr>
        </p:nvSpPr>
        <p:spPr/>
        <p:txBody>
          <a:bodyPr/>
          <a:lstStyle/>
          <a:p>
            <a:fld id="{ED2A697E-08BE-4589-9D0B-07F380935D23}" type="slidenum">
              <a:rPr lang="en-US" smtClean="0"/>
              <a:t>‹#›</a:t>
            </a:fld>
            <a:endParaRPr lang="en-US"/>
          </a:p>
        </p:txBody>
      </p:sp>
    </p:spTree>
    <p:extLst>
      <p:ext uri="{BB962C8B-B14F-4D97-AF65-F5344CB8AC3E}">
        <p14:creationId xmlns:p14="http://schemas.microsoft.com/office/powerpoint/2010/main" val="24736175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1F50E9-F22C-4DA1-9B6C-2DB5F7491C22}"/>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3638C9C9-CBE7-4805-ABBC-4231276F9EA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7070BE62-96FE-471A-9607-0C2DDF05C8F3}"/>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59EA1BD-4942-457C-BE9E-1A098D641A8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5AA86382-9F25-4AEB-A5FE-E05899FB2DE8}"/>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7E5BFCA-1404-4EB6-B8BB-9F18562C5824}"/>
              </a:ext>
            </a:extLst>
          </p:cNvPr>
          <p:cNvSpPr>
            <a:spLocks noGrp="1"/>
          </p:cNvSpPr>
          <p:nvPr>
            <p:ph type="dt" sz="half" idx="10"/>
          </p:nvPr>
        </p:nvSpPr>
        <p:spPr/>
        <p:txBody>
          <a:bodyPr/>
          <a:lstStyle/>
          <a:p>
            <a:fld id="{5BB2A1CB-E62D-42D8-80ED-FCFDFE5165E1}" type="datetimeFigureOut">
              <a:rPr lang="en-US" smtClean="0"/>
              <a:t>9/23/2018</a:t>
            </a:fld>
            <a:endParaRPr lang="en-US"/>
          </a:p>
        </p:txBody>
      </p:sp>
      <p:sp>
        <p:nvSpPr>
          <p:cNvPr id="8" name="Footer Placeholder 7">
            <a:extLst>
              <a:ext uri="{FF2B5EF4-FFF2-40B4-BE49-F238E27FC236}">
                <a16:creationId xmlns:a16="http://schemas.microsoft.com/office/drawing/2014/main" id="{BC0060BF-3188-4EB5-A49C-E37D066BFA45}"/>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8FC393A5-FF3F-43E8-B791-4BE0FD8B1B95}"/>
              </a:ext>
            </a:extLst>
          </p:cNvPr>
          <p:cNvSpPr>
            <a:spLocks noGrp="1"/>
          </p:cNvSpPr>
          <p:nvPr>
            <p:ph type="sldNum" sz="quarter" idx="12"/>
          </p:nvPr>
        </p:nvSpPr>
        <p:spPr/>
        <p:txBody>
          <a:bodyPr/>
          <a:lstStyle/>
          <a:p>
            <a:fld id="{ED2A697E-08BE-4589-9D0B-07F380935D23}" type="slidenum">
              <a:rPr lang="en-US" smtClean="0"/>
              <a:t>‹#›</a:t>
            </a:fld>
            <a:endParaRPr lang="en-US"/>
          </a:p>
        </p:txBody>
      </p:sp>
    </p:spTree>
    <p:extLst>
      <p:ext uri="{BB962C8B-B14F-4D97-AF65-F5344CB8AC3E}">
        <p14:creationId xmlns:p14="http://schemas.microsoft.com/office/powerpoint/2010/main" val="26408943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C92B79-9A06-421B-BC15-B016053FEA55}"/>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464E94F3-B82C-401A-80E2-3657CB1EFDF9}"/>
              </a:ext>
            </a:extLst>
          </p:cNvPr>
          <p:cNvSpPr>
            <a:spLocks noGrp="1"/>
          </p:cNvSpPr>
          <p:nvPr>
            <p:ph type="dt" sz="half" idx="10"/>
          </p:nvPr>
        </p:nvSpPr>
        <p:spPr/>
        <p:txBody>
          <a:bodyPr/>
          <a:lstStyle/>
          <a:p>
            <a:fld id="{5BB2A1CB-E62D-42D8-80ED-FCFDFE5165E1}" type="datetimeFigureOut">
              <a:rPr lang="en-US" smtClean="0"/>
              <a:t>9/23/2018</a:t>
            </a:fld>
            <a:endParaRPr lang="en-US"/>
          </a:p>
        </p:txBody>
      </p:sp>
      <p:sp>
        <p:nvSpPr>
          <p:cNvPr id="4" name="Footer Placeholder 3">
            <a:extLst>
              <a:ext uri="{FF2B5EF4-FFF2-40B4-BE49-F238E27FC236}">
                <a16:creationId xmlns:a16="http://schemas.microsoft.com/office/drawing/2014/main" id="{0B6BF0BC-CEDE-4BCF-9A3A-311E66A45CA5}"/>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7C6F85AB-B4D7-4058-B795-B2F7F03275CE}"/>
              </a:ext>
            </a:extLst>
          </p:cNvPr>
          <p:cNvSpPr>
            <a:spLocks noGrp="1"/>
          </p:cNvSpPr>
          <p:nvPr>
            <p:ph type="sldNum" sz="quarter" idx="12"/>
          </p:nvPr>
        </p:nvSpPr>
        <p:spPr/>
        <p:txBody>
          <a:bodyPr/>
          <a:lstStyle/>
          <a:p>
            <a:fld id="{ED2A697E-08BE-4589-9D0B-07F380935D23}" type="slidenum">
              <a:rPr lang="en-US" smtClean="0"/>
              <a:t>‹#›</a:t>
            </a:fld>
            <a:endParaRPr lang="en-US"/>
          </a:p>
        </p:txBody>
      </p:sp>
    </p:spTree>
    <p:extLst>
      <p:ext uri="{BB962C8B-B14F-4D97-AF65-F5344CB8AC3E}">
        <p14:creationId xmlns:p14="http://schemas.microsoft.com/office/powerpoint/2010/main" val="17624115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D03B671-BF00-41E9-A674-A8ED526C1C8D}"/>
              </a:ext>
            </a:extLst>
          </p:cNvPr>
          <p:cNvSpPr>
            <a:spLocks noGrp="1"/>
          </p:cNvSpPr>
          <p:nvPr>
            <p:ph type="dt" sz="half" idx="10"/>
          </p:nvPr>
        </p:nvSpPr>
        <p:spPr/>
        <p:txBody>
          <a:bodyPr/>
          <a:lstStyle/>
          <a:p>
            <a:fld id="{5BB2A1CB-E62D-42D8-80ED-FCFDFE5165E1}" type="datetimeFigureOut">
              <a:rPr lang="en-US" smtClean="0"/>
              <a:t>9/23/2018</a:t>
            </a:fld>
            <a:endParaRPr lang="en-US"/>
          </a:p>
        </p:txBody>
      </p:sp>
      <p:sp>
        <p:nvSpPr>
          <p:cNvPr id="3" name="Footer Placeholder 2">
            <a:extLst>
              <a:ext uri="{FF2B5EF4-FFF2-40B4-BE49-F238E27FC236}">
                <a16:creationId xmlns:a16="http://schemas.microsoft.com/office/drawing/2014/main" id="{8DC0877C-CEDB-4C1A-87F5-EFC728DE8EEB}"/>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CAC2A02D-E911-48A1-B82B-1D50AB923CB9}"/>
              </a:ext>
            </a:extLst>
          </p:cNvPr>
          <p:cNvSpPr>
            <a:spLocks noGrp="1"/>
          </p:cNvSpPr>
          <p:nvPr>
            <p:ph type="sldNum" sz="quarter" idx="12"/>
          </p:nvPr>
        </p:nvSpPr>
        <p:spPr/>
        <p:txBody>
          <a:bodyPr/>
          <a:lstStyle/>
          <a:p>
            <a:fld id="{ED2A697E-08BE-4589-9D0B-07F380935D23}" type="slidenum">
              <a:rPr lang="en-US" smtClean="0"/>
              <a:t>‹#›</a:t>
            </a:fld>
            <a:endParaRPr lang="en-US"/>
          </a:p>
        </p:txBody>
      </p:sp>
    </p:spTree>
    <p:extLst>
      <p:ext uri="{BB962C8B-B14F-4D97-AF65-F5344CB8AC3E}">
        <p14:creationId xmlns:p14="http://schemas.microsoft.com/office/powerpoint/2010/main" val="38594327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72985E-922B-48D6-BB9B-3C8A3141B96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84AD8F92-37E4-4CFD-8518-5249EF2D474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475CADA0-3CDB-4D52-8832-A4E038DB4E1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F8B71211-29C4-4046-8333-A5F38917A6BD}"/>
              </a:ext>
            </a:extLst>
          </p:cNvPr>
          <p:cNvSpPr>
            <a:spLocks noGrp="1"/>
          </p:cNvSpPr>
          <p:nvPr>
            <p:ph type="dt" sz="half" idx="10"/>
          </p:nvPr>
        </p:nvSpPr>
        <p:spPr/>
        <p:txBody>
          <a:bodyPr/>
          <a:lstStyle/>
          <a:p>
            <a:fld id="{5BB2A1CB-E62D-42D8-80ED-FCFDFE5165E1}" type="datetimeFigureOut">
              <a:rPr lang="en-US" smtClean="0"/>
              <a:t>9/23/2018</a:t>
            </a:fld>
            <a:endParaRPr lang="en-US"/>
          </a:p>
        </p:txBody>
      </p:sp>
      <p:sp>
        <p:nvSpPr>
          <p:cNvPr id="6" name="Footer Placeholder 5">
            <a:extLst>
              <a:ext uri="{FF2B5EF4-FFF2-40B4-BE49-F238E27FC236}">
                <a16:creationId xmlns:a16="http://schemas.microsoft.com/office/drawing/2014/main" id="{B782EBE1-FF32-49C7-9235-423B6E17905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1BE83A3-F1BB-45E1-8C47-C9FEA69D1F7F}"/>
              </a:ext>
            </a:extLst>
          </p:cNvPr>
          <p:cNvSpPr>
            <a:spLocks noGrp="1"/>
          </p:cNvSpPr>
          <p:nvPr>
            <p:ph type="sldNum" sz="quarter" idx="12"/>
          </p:nvPr>
        </p:nvSpPr>
        <p:spPr/>
        <p:txBody>
          <a:bodyPr/>
          <a:lstStyle/>
          <a:p>
            <a:fld id="{ED2A697E-08BE-4589-9D0B-07F380935D23}" type="slidenum">
              <a:rPr lang="en-US" smtClean="0"/>
              <a:t>‹#›</a:t>
            </a:fld>
            <a:endParaRPr lang="en-US"/>
          </a:p>
        </p:txBody>
      </p:sp>
    </p:spTree>
    <p:extLst>
      <p:ext uri="{BB962C8B-B14F-4D97-AF65-F5344CB8AC3E}">
        <p14:creationId xmlns:p14="http://schemas.microsoft.com/office/powerpoint/2010/main" val="15633514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501AE9-70A7-4EE0-8F77-29A5ADB253D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0A265358-C24D-44A9-A2F6-9AA1A56E35E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2B7B5019-D647-463B-B494-774D721484B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CE088696-7510-4265-BF13-D938DA766DB4}"/>
              </a:ext>
            </a:extLst>
          </p:cNvPr>
          <p:cNvSpPr>
            <a:spLocks noGrp="1"/>
          </p:cNvSpPr>
          <p:nvPr>
            <p:ph type="dt" sz="half" idx="10"/>
          </p:nvPr>
        </p:nvSpPr>
        <p:spPr/>
        <p:txBody>
          <a:bodyPr/>
          <a:lstStyle/>
          <a:p>
            <a:fld id="{5BB2A1CB-E62D-42D8-80ED-FCFDFE5165E1}" type="datetimeFigureOut">
              <a:rPr lang="en-US" smtClean="0"/>
              <a:t>9/23/2018</a:t>
            </a:fld>
            <a:endParaRPr lang="en-US"/>
          </a:p>
        </p:txBody>
      </p:sp>
      <p:sp>
        <p:nvSpPr>
          <p:cNvPr id="6" name="Footer Placeholder 5">
            <a:extLst>
              <a:ext uri="{FF2B5EF4-FFF2-40B4-BE49-F238E27FC236}">
                <a16:creationId xmlns:a16="http://schemas.microsoft.com/office/drawing/2014/main" id="{EF703DCA-B31F-4FC1-A8EB-7537D2A70C2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B77CA33-552B-44C7-A394-FEC6F6AD7F61}"/>
              </a:ext>
            </a:extLst>
          </p:cNvPr>
          <p:cNvSpPr>
            <a:spLocks noGrp="1"/>
          </p:cNvSpPr>
          <p:nvPr>
            <p:ph type="sldNum" sz="quarter" idx="12"/>
          </p:nvPr>
        </p:nvSpPr>
        <p:spPr/>
        <p:txBody>
          <a:bodyPr/>
          <a:lstStyle/>
          <a:p>
            <a:fld id="{ED2A697E-08BE-4589-9D0B-07F380935D23}" type="slidenum">
              <a:rPr lang="en-US" smtClean="0"/>
              <a:t>‹#›</a:t>
            </a:fld>
            <a:endParaRPr lang="en-US"/>
          </a:p>
        </p:txBody>
      </p:sp>
    </p:spTree>
    <p:extLst>
      <p:ext uri="{BB962C8B-B14F-4D97-AF65-F5344CB8AC3E}">
        <p14:creationId xmlns:p14="http://schemas.microsoft.com/office/powerpoint/2010/main" val="17249440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FDEA9F3-2AF6-451F-8765-8D8252CA067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BE348068-6DF2-4247-A424-527BE82805D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1A3F480-F939-486D-9C97-251A87E02EC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B2A1CB-E62D-42D8-80ED-FCFDFE5165E1}" type="datetimeFigureOut">
              <a:rPr lang="en-US" smtClean="0"/>
              <a:t>9/23/2018</a:t>
            </a:fld>
            <a:endParaRPr lang="en-US"/>
          </a:p>
        </p:txBody>
      </p:sp>
      <p:sp>
        <p:nvSpPr>
          <p:cNvPr id="5" name="Footer Placeholder 4">
            <a:extLst>
              <a:ext uri="{FF2B5EF4-FFF2-40B4-BE49-F238E27FC236}">
                <a16:creationId xmlns:a16="http://schemas.microsoft.com/office/drawing/2014/main" id="{1A6C764E-8052-4389-A7E8-D5AD2FD88D5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CD536C9C-F85B-4D82-AF01-209F1E0504B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D2A697E-08BE-4589-9D0B-07F380935D23}" type="slidenum">
              <a:rPr lang="en-US" smtClean="0"/>
              <a:t>‹#›</a:t>
            </a:fld>
            <a:endParaRPr lang="en-US"/>
          </a:p>
        </p:txBody>
      </p:sp>
    </p:spTree>
    <p:extLst>
      <p:ext uri="{BB962C8B-B14F-4D97-AF65-F5344CB8AC3E}">
        <p14:creationId xmlns:p14="http://schemas.microsoft.com/office/powerpoint/2010/main" val="361357756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452285" y="179295"/>
            <a:ext cx="11228438" cy="4727001"/>
          </a:xfrm>
          <a:solidFill>
            <a:srgbClr val="FFFFCC"/>
          </a:solidFill>
        </p:spPr>
        <p:txBody>
          <a:bodyPr>
            <a:noAutofit/>
          </a:bodyPr>
          <a:lstStyle/>
          <a:p>
            <a:r>
              <a:rPr lang="en-US" b="1" dirty="0">
                <a:solidFill>
                  <a:srgbClr val="0070C0"/>
                </a:solidFill>
                <a:latin typeface="Arial" panose="020B0604020202020204" pitchFamily="34" charset="0"/>
                <a:cs typeface="Arial" panose="020B0604020202020204" pitchFamily="34" charset="0"/>
              </a:rPr>
              <a:t>Discipleship: </a:t>
            </a:r>
            <a:br>
              <a:rPr lang="en-US" b="1" dirty="0">
                <a:solidFill>
                  <a:srgbClr val="0070C0"/>
                </a:solidFill>
                <a:latin typeface="Arial" panose="020B0604020202020204" pitchFamily="34" charset="0"/>
                <a:cs typeface="Arial" panose="020B0604020202020204" pitchFamily="34" charset="0"/>
              </a:rPr>
            </a:br>
            <a:r>
              <a:rPr lang="en-US" b="1" dirty="0">
                <a:solidFill>
                  <a:srgbClr val="0070C0"/>
                </a:solidFill>
                <a:latin typeface="Arial" panose="020B0604020202020204" pitchFamily="34" charset="0"/>
                <a:cs typeface="Arial" panose="020B0604020202020204" pitchFamily="34" charset="0"/>
              </a:rPr>
              <a:t>An </a:t>
            </a:r>
            <a:br>
              <a:rPr lang="en-US" b="1" dirty="0">
                <a:solidFill>
                  <a:srgbClr val="0070C0"/>
                </a:solidFill>
                <a:latin typeface="Arial" panose="020B0604020202020204" pitchFamily="34" charset="0"/>
                <a:cs typeface="Arial" panose="020B0604020202020204" pitchFamily="34" charset="0"/>
              </a:rPr>
            </a:br>
            <a:r>
              <a:rPr lang="en-US" b="1" dirty="0">
                <a:solidFill>
                  <a:srgbClr val="0070C0"/>
                </a:solidFill>
                <a:latin typeface="Arial" panose="020B0604020202020204" pitchFamily="34" charset="0"/>
                <a:cs typeface="Arial" panose="020B0604020202020204" pitchFamily="34" charset="0"/>
              </a:rPr>
              <a:t>Introduction to </a:t>
            </a:r>
            <a:br>
              <a:rPr lang="en-US" b="1" dirty="0">
                <a:solidFill>
                  <a:srgbClr val="0070C0"/>
                </a:solidFill>
                <a:latin typeface="Arial" panose="020B0604020202020204" pitchFamily="34" charset="0"/>
                <a:cs typeface="Arial" panose="020B0604020202020204" pitchFamily="34" charset="0"/>
              </a:rPr>
            </a:br>
            <a:r>
              <a:rPr lang="en-US" b="1" dirty="0">
                <a:solidFill>
                  <a:srgbClr val="0070C0"/>
                </a:solidFill>
                <a:latin typeface="Arial" panose="020B0604020202020204" pitchFamily="34" charset="0"/>
                <a:cs typeface="Arial" panose="020B0604020202020204" pitchFamily="34" charset="0"/>
              </a:rPr>
              <a:t>Systematic Theology and </a:t>
            </a:r>
            <a:br>
              <a:rPr lang="en-US" b="1" dirty="0">
                <a:solidFill>
                  <a:srgbClr val="0070C0"/>
                </a:solidFill>
                <a:latin typeface="Arial" panose="020B0604020202020204" pitchFamily="34" charset="0"/>
                <a:cs typeface="Arial" panose="020B0604020202020204" pitchFamily="34" charset="0"/>
              </a:rPr>
            </a:br>
            <a:r>
              <a:rPr lang="en-US" b="1" dirty="0">
                <a:solidFill>
                  <a:srgbClr val="0070C0"/>
                </a:solidFill>
                <a:latin typeface="Arial" panose="020B0604020202020204" pitchFamily="34" charset="0"/>
                <a:cs typeface="Arial" panose="020B0604020202020204" pitchFamily="34" charset="0"/>
              </a:rPr>
              <a:t>Apologetics</a:t>
            </a:r>
          </a:p>
        </p:txBody>
      </p:sp>
      <p:sp>
        <p:nvSpPr>
          <p:cNvPr id="5" name="Subtitle 4"/>
          <p:cNvSpPr>
            <a:spLocks noGrp="1"/>
          </p:cNvSpPr>
          <p:nvPr>
            <p:ph type="subTitle" idx="1"/>
          </p:nvPr>
        </p:nvSpPr>
        <p:spPr>
          <a:xfrm>
            <a:off x="481781" y="5103760"/>
            <a:ext cx="11228438" cy="1655762"/>
          </a:xfrm>
          <a:solidFill>
            <a:srgbClr val="FFFFCC"/>
          </a:solidFill>
        </p:spPr>
        <p:txBody>
          <a:bodyPr>
            <a:normAutofit/>
          </a:bodyPr>
          <a:lstStyle/>
          <a:p>
            <a:r>
              <a:rPr lang="en-US" sz="3600" dirty="0"/>
              <a:t> </a:t>
            </a:r>
            <a:r>
              <a:rPr lang="en-US" sz="3600" b="1" dirty="0">
                <a:latin typeface="Arial" panose="020B0604020202020204" pitchFamily="34" charset="0"/>
                <a:cs typeface="Arial" panose="020B0604020202020204" pitchFamily="34" charset="0"/>
              </a:rPr>
              <a:t>Protestant Reformation Doctrines of Salvation</a:t>
            </a:r>
          </a:p>
          <a:p>
            <a:r>
              <a:rPr lang="en-US" sz="2800" b="1" dirty="0">
                <a:solidFill>
                  <a:srgbClr val="0070C0"/>
                </a:solidFill>
                <a:latin typeface="Arial" panose="020B0604020202020204" pitchFamily="34" charset="0"/>
                <a:cs typeface="Arial" panose="020B0604020202020204" pitchFamily="34" charset="0"/>
              </a:rPr>
              <a:t>The Heights Church September 23, 2018</a:t>
            </a:r>
          </a:p>
        </p:txBody>
      </p:sp>
    </p:spTree>
    <p:extLst>
      <p:ext uri="{BB962C8B-B14F-4D97-AF65-F5344CB8AC3E}">
        <p14:creationId xmlns:p14="http://schemas.microsoft.com/office/powerpoint/2010/main" val="355880193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93040" y="52148"/>
            <a:ext cx="11846560" cy="656493"/>
          </a:xfrm>
          <a:solidFill>
            <a:srgbClr val="FFFFCC"/>
          </a:solidFill>
        </p:spPr>
        <p:txBody>
          <a:bodyPr>
            <a:noAutofit/>
          </a:bodyPr>
          <a:lstStyle/>
          <a:p>
            <a:r>
              <a:rPr lang="en-US" sz="2800" b="1" dirty="0">
                <a:latin typeface="Arial" panose="020B0604020202020204" pitchFamily="34" charset="0"/>
                <a:cs typeface="Arial" panose="020B0604020202020204" pitchFamily="34" charset="0"/>
              </a:rPr>
              <a:t>The Fall</a:t>
            </a:r>
          </a:p>
        </p:txBody>
      </p:sp>
      <p:sp>
        <p:nvSpPr>
          <p:cNvPr id="9" name="Content Placeholder 8"/>
          <p:cNvSpPr>
            <a:spLocks noGrp="1"/>
          </p:cNvSpPr>
          <p:nvPr>
            <p:ph idx="1"/>
          </p:nvPr>
        </p:nvSpPr>
        <p:spPr>
          <a:xfrm>
            <a:off x="172720" y="797104"/>
            <a:ext cx="11846560" cy="5645809"/>
          </a:xfrm>
          <a:solidFill>
            <a:srgbClr val="FFFFCC"/>
          </a:solidFill>
        </p:spPr>
        <p:txBody>
          <a:bodyPr>
            <a:normAutofit/>
          </a:bodyPr>
          <a:lstStyle/>
          <a:p>
            <a:pPr lvl="1"/>
            <a:r>
              <a:rPr lang="en-US" sz="3000" dirty="0">
                <a:solidFill>
                  <a:srgbClr val="0070C0"/>
                </a:solidFill>
                <a:latin typeface="Arial" panose="020B0604020202020204" pitchFamily="34" charset="0"/>
                <a:cs typeface="Arial" panose="020B0604020202020204" pitchFamily="34" charset="0"/>
              </a:rPr>
              <a:t>The Council of Carthage in 418 also declared:</a:t>
            </a:r>
          </a:p>
          <a:p>
            <a:pPr lvl="2"/>
            <a:r>
              <a:rPr lang="en-US" sz="3000" dirty="0">
                <a:solidFill>
                  <a:srgbClr val="0070C0"/>
                </a:solidFill>
                <a:latin typeface="Arial" panose="020B0604020202020204" pitchFamily="34" charset="0"/>
                <a:cs typeface="Arial" panose="020B0604020202020204" pitchFamily="34" charset="0"/>
              </a:rPr>
              <a:t>Infants must be baptized to be cleansed from original sin.</a:t>
            </a:r>
          </a:p>
          <a:p>
            <a:pPr lvl="2"/>
            <a:r>
              <a:rPr lang="en-US" sz="3000" dirty="0">
                <a:solidFill>
                  <a:srgbClr val="0070C0"/>
                </a:solidFill>
                <a:latin typeface="Arial" panose="020B0604020202020204" pitchFamily="34" charset="0"/>
                <a:cs typeface="Arial" panose="020B0604020202020204" pitchFamily="34" charset="0"/>
              </a:rPr>
              <a:t>Children dying without baptism are excluded from both the kingdom of heaven and eternal life.</a:t>
            </a:r>
          </a:p>
          <a:p>
            <a:pPr lvl="2"/>
            <a:r>
              <a:rPr lang="en-US" sz="3000" dirty="0">
                <a:solidFill>
                  <a:srgbClr val="0070C0"/>
                </a:solidFill>
                <a:latin typeface="Arial" panose="020B0604020202020204" pitchFamily="34" charset="0"/>
                <a:cs typeface="Arial" panose="020B0604020202020204" pitchFamily="34" charset="0"/>
              </a:rPr>
              <a:t>Death came from sin, not man's physical nature.</a:t>
            </a:r>
          </a:p>
          <a:p>
            <a:pPr lvl="2"/>
            <a:r>
              <a:rPr lang="en-US" sz="3000" dirty="0">
                <a:solidFill>
                  <a:srgbClr val="0070C0"/>
                </a:solidFill>
                <a:latin typeface="Arial" panose="020B0604020202020204" pitchFamily="34" charset="0"/>
                <a:cs typeface="Arial" panose="020B0604020202020204" pitchFamily="34" charset="0"/>
              </a:rPr>
              <a:t>The grace of Christ imparts strength and will to act out God's commandments.</a:t>
            </a:r>
          </a:p>
          <a:p>
            <a:pPr lvl="2"/>
            <a:r>
              <a:rPr lang="en-US" sz="3000" dirty="0">
                <a:solidFill>
                  <a:srgbClr val="0070C0"/>
                </a:solidFill>
                <a:latin typeface="Arial" panose="020B0604020202020204" pitchFamily="34" charset="0"/>
                <a:cs typeface="Arial" panose="020B0604020202020204" pitchFamily="34" charset="0"/>
              </a:rPr>
              <a:t> No good works can come without God's grace.</a:t>
            </a:r>
          </a:p>
          <a:p>
            <a:pPr marL="0" indent="0">
              <a:buNone/>
            </a:pPr>
            <a:r>
              <a:rPr lang="en-US" dirty="0"/>
              <a:t>For by grace you have been saved through faith. And this is not your own doing; it is the gift of God, not a result of works, so that no one may boast. For we are his workmanship, created in Christ Jesus for good works, which God prepared beforehand, that we should walk in them. Ephesians 2:8 – 10)</a:t>
            </a:r>
          </a:p>
          <a:p>
            <a:pPr marL="914400" lvl="2" indent="0">
              <a:buNone/>
            </a:pPr>
            <a:endParaRPr lang="en-US" sz="3000" dirty="0">
              <a:latin typeface="Arial" panose="020B0604020202020204" pitchFamily="34" charset="0"/>
              <a:cs typeface="Arial" panose="020B0604020202020204" pitchFamily="34" charset="0"/>
            </a:endParaRPr>
          </a:p>
          <a:p>
            <a:pPr lvl="2"/>
            <a:endParaRPr lang="en-US" sz="2800" b="1" dirty="0"/>
          </a:p>
          <a:p>
            <a:pPr lvl="2"/>
            <a:endParaRPr lang="en-US" sz="2800" b="1" dirty="0"/>
          </a:p>
          <a:p>
            <a:pPr lvl="2"/>
            <a:endParaRPr lang="en-US" sz="2800" b="1" dirty="0">
              <a:solidFill>
                <a:srgbClr val="0070C0"/>
              </a:solidFill>
            </a:endParaRPr>
          </a:p>
          <a:p>
            <a:pPr marL="0" indent="0">
              <a:buNone/>
            </a:pPr>
            <a:endParaRPr lang="en-US" b="1" dirty="0"/>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226965401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01600" y="0"/>
            <a:ext cx="11988800" cy="656493"/>
          </a:xfrm>
          <a:solidFill>
            <a:srgbClr val="FFFFCC"/>
          </a:solidFill>
        </p:spPr>
        <p:txBody>
          <a:bodyPr>
            <a:noAutofit/>
          </a:bodyPr>
          <a:lstStyle/>
          <a:p>
            <a:r>
              <a:rPr lang="en-US" sz="2800" b="1" dirty="0">
                <a:latin typeface="Arial" panose="020B0604020202020204" pitchFamily="34" charset="0"/>
                <a:cs typeface="Arial" panose="020B0604020202020204" pitchFamily="34" charset="0"/>
              </a:rPr>
              <a:t>The Fall</a:t>
            </a:r>
          </a:p>
        </p:txBody>
      </p:sp>
      <p:sp>
        <p:nvSpPr>
          <p:cNvPr id="9" name="Content Placeholder 8"/>
          <p:cNvSpPr>
            <a:spLocks noGrp="1"/>
          </p:cNvSpPr>
          <p:nvPr>
            <p:ph idx="1"/>
          </p:nvPr>
        </p:nvSpPr>
        <p:spPr>
          <a:xfrm>
            <a:off x="101600" y="773724"/>
            <a:ext cx="11988800" cy="5933806"/>
          </a:xfrm>
          <a:solidFill>
            <a:srgbClr val="FFFFCC"/>
          </a:solidFill>
        </p:spPr>
        <p:txBody>
          <a:bodyPr>
            <a:normAutofit/>
          </a:bodyPr>
          <a:lstStyle/>
          <a:p>
            <a:r>
              <a:rPr lang="en-US" dirty="0">
                <a:solidFill>
                  <a:srgbClr val="0070C0"/>
                </a:solidFill>
                <a:latin typeface="Arial" panose="020B0604020202020204" pitchFamily="34" charset="0"/>
                <a:cs typeface="Arial" panose="020B0604020202020204" pitchFamily="34" charset="0"/>
              </a:rPr>
              <a:t>On the other hand according to Saint Augustine (354-430):</a:t>
            </a:r>
          </a:p>
          <a:p>
            <a:pPr lvl="1"/>
            <a:r>
              <a:rPr lang="en-US" sz="2800" dirty="0">
                <a:solidFill>
                  <a:srgbClr val="0070C0"/>
                </a:solidFill>
                <a:latin typeface="Arial" panose="020B0604020202020204" pitchFamily="34" charset="0"/>
                <a:cs typeface="Arial" panose="020B0604020202020204" pitchFamily="34" charset="0"/>
              </a:rPr>
              <a:t>Adam and Eve were created with </a:t>
            </a:r>
            <a:r>
              <a:rPr lang="en-US" sz="2800" i="1">
                <a:solidFill>
                  <a:srgbClr val="FF0000"/>
                </a:solidFill>
                <a:latin typeface="Arial" panose="020B0604020202020204" pitchFamily="34" charset="0"/>
                <a:cs typeface="Arial" panose="020B0604020202020204" pitchFamily="34" charset="0"/>
              </a:rPr>
              <a:t>Liberty</a:t>
            </a:r>
            <a:r>
              <a:rPr lang="en-US" sz="2800" b="1" i="1">
                <a:solidFill>
                  <a:srgbClr val="0070C0"/>
                </a:solidFill>
                <a:latin typeface="Arial" panose="020B0604020202020204" pitchFamily="34" charset="0"/>
                <a:cs typeface="Arial" panose="020B0604020202020204" pitchFamily="34" charset="0"/>
              </a:rPr>
              <a:t> </a:t>
            </a:r>
            <a:r>
              <a:rPr lang="en-US" sz="2800">
                <a:solidFill>
                  <a:srgbClr val="0070C0"/>
                </a:solidFill>
                <a:latin typeface="Arial" panose="020B0604020202020204" pitchFamily="34" charset="0"/>
                <a:cs typeface="Arial" panose="020B0604020202020204" pitchFamily="34" charset="0"/>
              </a:rPr>
              <a:t>(i.</a:t>
            </a:r>
            <a:r>
              <a:rPr lang="en-US" sz="2800" dirty="0">
                <a:solidFill>
                  <a:srgbClr val="0070C0"/>
                </a:solidFill>
                <a:latin typeface="Arial" panose="020B0604020202020204" pitchFamily="34" charset="0"/>
                <a:cs typeface="Arial" panose="020B0604020202020204" pitchFamily="34" charset="0"/>
              </a:rPr>
              <a:t>e. </a:t>
            </a:r>
            <a:r>
              <a:rPr lang="en-US" sz="2800" dirty="0">
                <a:solidFill>
                  <a:srgbClr val="FF0000"/>
                </a:solidFill>
                <a:latin typeface="Arial" panose="020B0604020202020204" pitchFamily="34" charset="0"/>
                <a:cs typeface="Arial" panose="020B0604020202020204" pitchFamily="34" charset="0"/>
              </a:rPr>
              <a:t>free will</a:t>
            </a:r>
            <a:r>
              <a:rPr lang="en-US" sz="2800" dirty="0">
                <a:solidFill>
                  <a:srgbClr val="0070C0"/>
                </a:solidFill>
                <a:latin typeface="Arial" panose="020B0604020202020204" pitchFamily="34" charset="0"/>
                <a:cs typeface="Arial" panose="020B0604020202020204" pitchFamily="34" charset="0"/>
              </a:rPr>
              <a:t>),</a:t>
            </a:r>
            <a:r>
              <a:rPr lang="en-US" sz="2800" dirty="0">
                <a:solidFill>
                  <a:srgbClr val="FF0000"/>
                </a:solidFill>
                <a:latin typeface="Arial" panose="020B0604020202020204" pitchFamily="34" charset="0"/>
                <a:cs typeface="Arial" panose="020B0604020202020204" pitchFamily="34" charset="0"/>
              </a:rPr>
              <a:t> </a:t>
            </a:r>
            <a:r>
              <a:rPr lang="en-US" sz="2800" dirty="0">
                <a:solidFill>
                  <a:srgbClr val="0070C0"/>
                </a:solidFill>
                <a:latin typeface="Arial" panose="020B0604020202020204" pitchFamily="34" charset="0"/>
                <a:cs typeface="Arial" panose="020B0604020202020204" pitchFamily="34" charset="0"/>
              </a:rPr>
              <a:t>the moral ability to sin and the moral ability to not sin. </a:t>
            </a:r>
          </a:p>
          <a:p>
            <a:pPr lvl="1"/>
            <a:r>
              <a:rPr lang="en-US" sz="2800" dirty="0">
                <a:solidFill>
                  <a:srgbClr val="0070C0"/>
                </a:solidFill>
                <a:latin typeface="Arial" panose="020B0604020202020204" pitchFamily="34" charset="0"/>
                <a:cs typeface="Arial" panose="020B0604020202020204" pitchFamily="34" charset="0"/>
              </a:rPr>
              <a:t>In the fall they </a:t>
            </a:r>
            <a:r>
              <a:rPr lang="en-US" sz="2800" dirty="0">
                <a:solidFill>
                  <a:srgbClr val="FF0000"/>
                </a:solidFill>
                <a:latin typeface="Arial" panose="020B0604020202020204" pitchFamily="34" charset="0"/>
                <a:cs typeface="Arial" panose="020B0604020202020204" pitchFamily="34" charset="0"/>
              </a:rPr>
              <a:t>lost</a:t>
            </a:r>
            <a:r>
              <a:rPr lang="en-US" sz="2800" dirty="0">
                <a:solidFill>
                  <a:srgbClr val="0070C0"/>
                </a:solidFill>
                <a:latin typeface="Arial" panose="020B0604020202020204" pitchFamily="34" charset="0"/>
                <a:cs typeface="Arial" panose="020B0604020202020204" pitchFamily="34" charset="0"/>
              </a:rPr>
              <a:t> the </a:t>
            </a:r>
            <a:r>
              <a:rPr lang="en-US" sz="2800" dirty="0">
                <a:solidFill>
                  <a:srgbClr val="FF0000"/>
                </a:solidFill>
                <a:latin typeface="Arial" panose="020B0604020202020204" pitchFamily="34" charset="0"/>
                <a:cs typeface="Arial" panose="020B0604020202020204" pitchFamily="34" charset="0"/>
              </a:rPr>
              <a:t>moral ability to not sin</a:t>
            </a:r>
            <a:r>
              <a:rPr lang="en-US" sz="2800" dirty="0">
                <a:solidFill>
                  <a:srgbClr val="0070C0"/>
                </a:solidFill>
                <a:latin typeface="Arial" panose="020B0604020202020204" pitchFamily="34" charset="0"/>
                <a:cs typeface="Arial" panose="020B0604020202020204" pitchFamily="34" charset="0"/>
              </a:rPr>
              <a:t>.</a:t>
            </a:r>
          </a:p>
          <a:p>
            <a:pPr marL="457200" lvl="1" indent="0">
              <a:buNone/>
            </a:pPr>
            <a:r>
              <a:rPr lang="en-US" sz="2800" dirty="0">
                <a:latin typeface="Arial" panose="020B0604020202020204" pitchFamily="34" charset="0"/>
                <a:cs typeface="Arial" panose="020B0604020202020204" pitchFamily="34" charset="0"/>
              </a:rPr>
              <a:t>The LORD saw that the wickedness of man was great in the earth, and that every intention of the thoughts of his heart was only evil continually. (Genesis 6:5)</a:t>
            </a:r>
          </a:p>
          <a:p>
            <a:pPr marL="457200" lvl="1" indent="0">
              <a:buNone/>
            </a:pPr>
            <a:r>
              <a:rPr lang="en-US" sz="2800" dirty="0">
                <a:latin typeface="Arial" panose="020B0604020202020204" pitchFamily="34" charset="0"/>
                <a:cs typeface="Arial" panose="020B0604020202020204" pitchFamily="34" charset="0"/>
              </a:rPr>
              <a:t>We have all become like one who is unclean, and all our righteous deeds are like a polluted garment. We all fade like a leaf, and our iniquities, like the wind, take us away. (Isaiah 64:6)</a:t>
            </a:r>
            <a:endParaRPr lang="en-US" sz="2800" dirty="0">
              <a:solidFill>
                <a:srgbClr val="0070C0"/>
              </a:solidFill>
              <a:latin typeface="Arial" panose="020B0604020202020204" pitchFamily="34" charset="0"/>
              <a:cs typeface="Arial" panose="020B0604020202020204" pitchFamily="34" charset="0"/>
            </a:endParaRPr>
          </a:p>
          <a:p>
            <a:pPr marL="457200" lvl="1" indent="0">
              <a:buNone/>
            </a:pPr>
            <a:r>
              <a:rPr lang="en-US" sz="2800" dirty="0">
                <a:latin typeface="Arial" panose="020B0604020202020204" pitchFamily="34" charset="0"/>
                <a:cs typeface="Arial" panose="020B0604020202020204" pitchFamily="34" charset="0"/>
              </a:rPr>
              <a:t>“None is righteous, no, not one; no one understands; no one seeks for God. All have turned aside; together they have become worthless; no one does good, not even one.” (Romans 3:10-12)</a:t>
            </a:r>
          </a:p>
          <a:p>
            <a:pPr marL="0" indent="0">
              <a:buNone/>
            </a:pPr>
            <a:endParaRPr lang="en-US" b="1" dirty="0"/>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4070388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259906" y="52711"/>
            <a:ext cx="11672188" cy="656493"/>
          </a:xfrm>
          <a:solidFill>
            <a:srgbClr val="FFFFCC"/>
          </a:solidFill>
        </p:spPr>
        <p:txBody>
          <a:bodyPr>
            <a:noAutofit/>
          </a:bodyPr>
          <a:lstStyle/>
          <a:p>
            <a:r>
              <a:rPr lang="en-US" sz="2800" b="1" dirty="0">
                <a:latin typeface="Arial" panose="020B0604020202020204" pitchFamily="34" charset="0"/>
                <a:cs typeface="Arial" panose="020B0604020202020204" pitchFamily="34" charset="0"/>
              </a:rPr>
              <a:t>The Fall – Augustine of Hippo’s </a:t>
            </a:r>
            <a:r>
              <a:rPr lang="en-US" sz="2800" dirty="0">
                <a:latin typeface="Arial" panose="020B0604020202020204" pitchFamily="34" charset="0"/>
                <a:cs typeface="Arial" panose="020B0604020202020204" pitchFamily="34" charset="0"/>
              </a:rPr>
              <a:t>Definition of Original (inherited) Sin</a:t>
            </a: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graphicFrame>
        <p:nvGraphicFramePr>
          <p:cNvPr id="3" name="Table 2">
            <a:extLst>
              <a:ext uri="{FF2B5EF4-FFF2-40B4-BE49-F238E27FC236}">
                <a16:creationId xmlns:a16="http://schemas.microsoft.com/office/drawing/2014/main" id="{11B611C5-9E08-450D-A3BC-0D1F217A931F}"/>
              </a:ext>
            </a:extLst>
          </p:cNvPr>
          <p:cNvGraphicFramePr>
            <a:graphicFrameLocks noGrp="1"/>
          </p:cNvGraphicFramePr>
          <p:nvPr>
            <p:extLst/>
          </p:nvPr>
        </p:nvGraphicFramePr>
        <p:xfrm>
          <a:off x="259906" y="840211"/>
          <a:ext cx="11672188" cy="4815840"/>
        </p:xfrm>
        <a:graphic>
          <a:graphicData uri="http://schemas.openxmlformats.org/drawingml/2006/table">
            <a:tbl>
              <a:tblPr firstRow="1" bandRow="1">
                <a:tableStyleId>{5C22544A-7EE6-4342-B048-85BDC9FD1C3A}</a:tableStyleId>
              </a:tblPr>
              <a:tblGrid>
                <a:gridCol w="3004404">
                  <a:extLst>
                    <a:ext uri="{9D8B030D-6E8A-4147-A177-3AD203B41FA5}">
                      <a16:colId xmlns:a16="http://schemas.microsoft.com/office/drawing/2014/main" val="214383479"/>
                    </a:ext>
                  </a:extLst>
                </a:gridCol>
                <a:gridCol w="1897625">
                  <a:extLst>
                    <a:ext uri="{9D8B030D-6E8A-4147-A177-3AD203B41FA5}">
                      <a16:colId xmlns:a16="http://schemas.microsoft.com/office/drawing/2014/main" val="1789642164"/>
                    </a:ext>
                  </a:extLst>
                </a:gridCol>
                <a:gridCol w="1877962">
                  <a:extLst>
                    <a:ext uri="{9D8B030D-6E8A-4147-A177-3AD203B41FA5}">
                      <a16:colId xmlns:a16="http://schemas.microsoft.com/office/drawing/2014/main" val="3369108554"/>
                    </a:ext>
                  </a:extLst>
                </a:gridCol>
                <a:gridCol w="4892197">
                  <a:extLst>
                    <a:ext uri="{9D8B030D-6E8A-4147-A177-3AD203B41FA5}">
                      <a16:colId xmlns:a16="http://schemas.microsoft.com/office/drawing/2014/main" val="1227110793"/>
                    </a:ext>
                  </a:extLst>
                </a:gridCol>
              </a:tblGrid>
              <a:tr h="370840">
                <a:tc>
                  <a:txBody>
                    <a:bodyPr/>
                    <a:lstStyle/>
                    <a:p>
                      <a:endParaRPr lang="en-US" sz="2800" dirty="0">
                        <a:latin typeface="Arial" panose="020B0604020202020204" pitchFamily="34" charset="0"/>
                        <a:cs typeface="Arial" panose="020B0604020202020204" pitchFamily="34" charset="0"/>
                      </a:endParaRPr>
                    </a:p>
                  </a:txBody>
                  <a:tcPr/>
                </a:tc>
                <a:tc>
                  <a:txBody>
                    <a:bodyPr/>
                    <a:lstStyle/>
                    <a:p>
                      <a:r>
                        <a:rPr lang="en-US" sz="2800" dirty="0">
                          <a:latin typeface="Arial" panose="020B0604020202020204" pitchFamily="34" charset="0"/>
                          <a:cs typeface="Arial" panose="020B0604020202020204" pitchFamily="34" charset="0"/>
                        </a:rPr>
                        <a:t>Humanity as created</a:t>
                      </a:r>
                    </a:p>
                  </a:txBody>
                  <a:tcPr/>
                </a:tc>
                <a:tc>
                  <a:txBody>
                    <a:bodyPr/>
                    <a:lstStyle/>
                    <a:p>
                      <a:r>
                        <a:rPr lang="en-US" sz="2800" dirty="0">
                          <a:latin typeface="Arial" panose="020B0604020202020204" pitchFamily="34" charset="0"/>
                          <a:cs typeface="Arial" panose="020B0604020202020204" pitchFamily="34" charset="0"/>
                        </a:rPr>
                        <a:t>Fallen Humanity</a:t>
                      </a:r>
                    </a:p>
                  </a:txBody>
                  <a:tcPr/>
                </a:tc>
                <a:tc>
                  <a:txBody>
                    <a:bodyPr/>
                    <a:lstStyle/>
                    <a:p>
                      <a:r>
                        <a:rPr lang="en-US" sz="2800" i="0" dirty="0">
                          <a:latin typeface="Arial" panose="020B0604020202020204" pitchFamily="34" charset="0"/>
                          <a:cs typeface="Arial" panose="020B0604020202020204" pitchFamily="34" charset="0"/>
                        </a:rPr>
                        <a:t>Modern  Definition/</a:t>
                      </a:r>
                      <a:r>
                        <a:rPr lang="en-US" sz="2800" i="1" dirty="0">
                          <a:latin typeface="Arial" panose="020B0604020202020204" pitchFamily="34" charset="0"/>
                          <a:cs typeface="Arial" panose="020B0604020202020204" pitchFamily="34" charset="0"/>
                        </a:rPr>
                        <a:t>Latin term</a:t>
                      </a:r>
                    </a:p>
                  </a:txBody>
                  <a:tcPr/>
                </a:tc>
                <a:extLst>
                  <a:ext uri="{0D108BD9-81ED-4DB2-BD59-A6C34878D82A}">
                    <a16:rowId xmlns:a16="http://schemas.microsoft.com/office/drawing/2014/main" val="2600515352"/>
                  </a:ext>
                </a:extLst>
              </a:tr>
              <a:tr h="370840">
                <a:tc>
                  <a:txBody>
                    <a:bodyPr/>
                    <a:lstStyle/>
                    <a:p>
                      <a:r>
                        <a:rPr lang="en-US" sz="2800" dirty="0">
                          <a:latin typeface="Arial" panose="020B0604020202020204" pitchFamily="34" charset="0"/>
                          <a:cs typeface="Arial" panose="020B0604020202020204" pitchFamily="34" charset="0"/>
                        </a:rPr>
                        <a:t>Free Agency</a:t>
                      </a:r>
                    </a:p>
                    <a:p>
                      <a:r>
                        <a:rPr lang="en-US" sz="2800" dirty="0">
                          <a:latin typeface="Arial" panose="020B0604020202020204" pitchFamily="34" charset="0"/>
                          <a:cs typeface="Arial" panose="020B0604020202020204" pitchFamily="34" charset="0"/>
                        </a:rPr>
                        <a:t>(</a:t>
                      </a:r>
                      <a:r>
                        <a:rPr lang="en-US" sz="2800" i="1" dirty="0">
                          <a:latin typeface="Arial" panose="020B0604020202020204" pitchFamily="34" charset="0"/>
                          <a:cs typeface="Arial" panose="020B0604020202020204" pitchFamily="34" charset="0"/>
                        </a:rPr>
                        <a:t>Liberty</a:t>
                      </a:r>
                      <a:r>
                        <a:rPr lang="en-US" sz="2800" i="1" dirty="0">
                          <a:solidFill>
                            <a:srgbClr val="FF0000"/>
                          </a:solidFill>
                          <a:latin typeface="Arial" panose="020B0604020202020204" pitchFamily="34" charset="0"/>
                          <a:cs typeface="Arial" panose="020B0604020202020204" pitchFamily="34" charset="0"/>
                        </a:rPr>
                        <a:t>*</a:t>
                      </a:r>
                      <a:r>
                        <a:rPr lang="en-US" sz="2800" dirty="0">
                          <a:latin typeface="Arial" panose="020B0604020202020204" pitchFamily="34" charset="0"/>
                          <a:cs typeface="Arial" panose="020B0604020202020204" pitchFamily="34" charset="0"/>
                        </a:rPr>
                        <a:t>) </a:t>
                      </a:r>
                    </a:p>
                  </a:txBody>
                  <a:tcPr/>
                </a:tc>
                <a:tc>
                  <a:txBody>
                    <a:bodyPr/>
                    <a:lstStyle/>
                    <a:p>
                      <a:r>
                        <a:rPr lang="en-US" sz="2800" dirty="0">
                          <a:latin typeface="Arial" panose="020B0604020202020204" pitchFamily="34" charset="0"/>
                          <a:cs typeface="Arial" panose="020B0604020202020204" pitchFamily="34" charset="0"/>
                        </a:rPr>
                        <a:t>yes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800" dirty="0">
                          <a:latin typeface="Arial" panose="020B0604020202020204" pitchFamily="34" charset="0"/>
                          <a:cs typeface="Arial" panose="020B0604020202020204" pitchFamily="34" charset="0"/>
                        </a:rPr>
                        <a:t>yes</a:t>
                      </a:r>
                    </a:p>
                  </a:txBody>
                  <a:tcPr/>
                </a:tc>
                <a:tc>
                  <a:txBody>
                    <a:bodyPr/>
                    <a:lstStyle/>
                    <a:p>
                      <a:r>
                        <a:rPr lang="en-US" sz="2800" i="0" dirty="0">
                          <a:latin typeface="Arial" panose="020B0604020202020204" pitchFamily="34" charset="0"/>
                          <a:cs typeface="Arial" panose="020B0604020202020204" pitchFamily="34" charset="0"/>
                        </a:rPr>
                        <a:t>Ability to choose whatever is most pleasing</a:t>
                      </a:r>
                      <a:r>
                        <a:rPr lang="en-US" sz="2800" i="1" dirty="0">
                          <a:latin typeface="Arial" panose="020B0604020202020204" pitchFamily="34" charset="0"/>
                          <a:cs typeface="Arial" panose="020B0604020202020204" pitchFamily="34" charset="0"/>
                        </a:rPr>
                        <a:t>.</a:t>
                      </a:r>
                    </a:p>
                  </a:txBody>
                  <a:tcPr/>
                </a:tc>
                <a:extLst>
                  <a:ext uri="{0D108BD9-81ED-4DB2-BD59-A6C34878D82A}">
                    <a16:rowId xmlns:a16="http://schemas.microsoft.com/office/drawing/2014/main" val="672536710"/>
                  </a:ext>
                </a:extLst>
              </a:tr>
              <a:tr h="370840">
                <a:tc>
                  <a:txBody>
                    <a:bodyPr/>
                    <a:lstStyle/>
                    <a:p>
                      <a:r>
                        <a:rPr lang="en-US" sz="2800" dirty="0">
                          <a:latin typeface="Arial" panose="020B0604020202020204" pitchFamily="34" charset="0"/>
                          <a:cs typeface="Arial" panose="020B0604020202020204" pitchFamily="34" charset="0"/>
                        </a:rPr>
                        <a:t>Free Will</a:t>
                      </a:r>
                    </a:p>
                    <a:p>
                      <a:r>
                        <a:rPr lang="en-US" sz="2800" dirty="0">
                          <a:latin typeface="Arial" panose="020B0604020202020204" pitchFamily="34" charset="0"/>
                          <a:cs typeface="Arial" panose="020B0604020202020204" pitchFamily="34" charset="0"/>
                        </a:rPr>
                        <a:t>(</a:t>
                      </a:r>
                      <a:r>
                        <a:rPr lang="en-US" sz="2800" i="1" dirty="0">
                          <a:latin typeface="Arial" panose="020B0604020202020204" pitchFamily="34" charset="0"/>
                          <a:cs typeface="Arial" panose="020B0604020202020204" pitchFamily="34" charset="0"/>
                        </a:rPr>
                        <a:t>Moral Liberty</a:t>
                      </a:r>
                      <a:r>
                        <a:rPr lang="en-US" sz="2800" i="1" dirty="0">
                          <a:solidFill>
                            <a:srgbClr val="FF0000"/>
                          </a:solidFill>
                          <a:latin typeface="Arial" panose="020B0604020202020204" pitchFamily="34" charset="0"/>
                          <a:cs typeface="Arial" panose="020B0604020202020204" pitchFamily="34" charset="0"/>
                        </a:rPr>
                        <a:t>*</a:t>
                      </a:r>
                      <a:r>
                        <a:rPr lang="en-US" sz="2800" dirty="0">
                          <a:latin typeface="Arial" panose="020B0604020202020204" pitchFamily="34" charset="0"/>
                          <a:cs typeface="Arial" panose="020B0604020202020204" pitchFamily="34" charset="0"/>
                        </a:rPr>
                        <a: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800" dirty="0">
                          <a:latin typeface="Arial" panose="020B0604020202020204" pitchFamily="34" charset="0"/>
                          <a:cs typeface="Arial" panose="020B0604020202020204" pitchFamily="34" charset="0"/>
                        </a:rPr>
                        <a:t>yes</a:t>
                      </a:r>
                    </a:p>
                  </a:txBody>
                  <a:tcPr/>
                </a:tc>
                <a:tc>
                  <a:txBody>
                    <a:bodyPr/>
                    <a:lstStyle/>
                    <a:p>
                      <a:r>
                        <a:rPr lang="en-US" sz="2800" dirty="0">
                          <a:latin typeface="Arial" panose="020B0604020202020204" pitchFamily="34" charset="0"/>
                          <a:cs typeface="Arial" panose="020B0604020202020204" pitchFamily="34" charset="0"/>
                        </a:rPr>
                        <a:t>no</a:t>
                      </a:r>
                    </a:p>
                  </a:txBody>
                  <a:tcPr/>
                </a:tc>
                <a:tc>
                  <a:txBody>
                    <a:bodyPr/>
                    <a:lstStyle/>
                    <a:p>
                      <a:r>
                        <a:rPr lang="en-US" sz="2800" i="0" dirty="0">
                          <a:latin typeface="Arial" panose="020B0604020202020204" pitchFamily="34" charset="0"/>
                          <a:cs typeface="Arial" panose="020B0604020202020204" pitchFamily="34" charset="0"/>
                        </a:rPr>
                        <a:t>Ability to chose any available moral option.</a:t>
                      </a:r>
                    </a:p>
                  </a:txBody>
                  <a:tcPr/>
                </a:tc>
                <a:extLst>
                  <a:ext uri="{0D108BD9-81ED-4DB2-BD59-A6C34878D82A}">
                    <a16:rowId xmlns:a16="http://schemas.microsoft.com/office/drawing/2014/main" val="300494923"/>
                  </a:ext>
                </a:extLst>
              </a:tr>
              <a:tr h="370840">
                <a:tc>
                  <a:txBody>
                    <a:bodyPr/>
                    <a:lstStyle/>
                    <a:p>
                      <a:r>
                        <a:rPr lang="en-US" sz="2800" dirty="0">
                          <a:latin typeface="Arial" panose="020B0604020202020204" pitchFamily="34" charset="0"/>
                          <a:cs typeface="Arial" panose="020B0604020202020204" pitchFamily="34" charset="0"/>
                        </a:rPr>
                        <a:t>Able to sin</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800" dirty="0">
                          <a:latin typeface="Arial" panose="020B0604020202020204" pitchFamily="34" charset="0"/>
                          <a:cs typeface="Arial" panose="020B0604020202020204" pitchFamily="34" charset="0"/>
                        </a:rPr>
                        <a:t>yes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800" dirty="0">
                          <a:latin typeface="Arial" panose="020B0604020202020204" pitchFamily="34" charset="0"/>
                          <a:cs typeface="Arial" panose="020B0604020202020204" pitchFamily="34" charset="0"/>
                        </a:rPr>
                        <a:t>yes</a:t>
                      </a:r>
                    </a:p>
                  </a:txBody>
                  <a:tcPr/>
                </a:tc>
                <a:tc>
                  <a:txBody>
                    <a:bodyPr/>
                    <a:lstStyle/>
                    <a:p>
                      <a:r>
                        <a:rPr lang="en-US" sz="2800" i="1" dirty="0">
                          <a:latin typeface="Arial" panose="020B0604020202020204" pitchFamily="34" charset="0"/>
                          <a:cs typeface="Arial" panose="020B0604020202020204" pitchFamily="34" charset="0"/>
                        </a:rPr>
                        <a:t>Posse </a:t>
                      </a:r>
                      <a:r>
                        <a:rPr lang="en-US" sz="2800" i="1" dirty="0" err="1">
                          <a:latin typeface="Arial" panose="020B0604020202020204" pitchFamily="34" charset="0"/>
                          <a:cs typeface="Arial" panose="020B0604020202020204" pitchFamily="34" charset="0"/>
                        </a:rPr>
                        <a:t>peccare</a:t>
                      </a:r>
                      <a:endParaRPr lang="en-US" sz="2800" i="1"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3575068288"/>
                  </a:ext>
                </a:extLst>
              </a:tr>
              <a:tr h="370840">
                <a:tc>
                  <a:txBody>
                    <a:bodyPr/>
                    <a:lstStyle/>
                    <a:p>
                      <a:r>
                        <a:rPr lang="en-US" sz="2800" dirty="0">
                          <a:latin typeface="Arial" panose="020B0604020202020204" pitchFamily="34" charset="0"/>
                          <a:cs typeface="Arial" panose="020B0604020202020204" pitchFamily="34" charset="0"/>
                        </a:rPr>
                        <a:t>Able to not sin</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800" dirty="0">
                          <a:latin typeface="Arial" panose="020B0604020202020204" pitchFamily="34" charset="0"/>
                          <a:cs typeface="Arial" panose="020B0604020202020204" pitchFamily="34" charset="0"/>
                        </a:rPr>
                        <a:t>yes</a:t>
                      </a:r>
                    </a:p>
                  </a:txBody>
                  <a:tcPr/>
                </a:tc>
                <a:tc>
                  <a:txBody>
                    <a:bodyPr/>
                    <a:lstStyle/>
                    <a:p>
                      <a:r>
                        <a:rPr lang="en-US" sz="2800" dirty="0">
                          <a:latin typeface="Arial" panose="020B0604020202020204" pitchFamily="34" charset="0"/>
                          <a:cs typeface="Arial" panose="020B0604020202020204" pitchFamily="34" charset="0"/>
                        </a:rPr>
                        <a:t>no</a:t>
                      </a:r>
                    </a:p>
                  </a:txBody>
                  <a:tcPr/>
                </a:tc>
                <a:tc>
                  <a:txBody>
                    <a:bodyPr/>
                    <a:lstStyle/>
                    <a:p>
                      <a:r>
                        <a:rPr lang="en-US" sz="2800" i="1" dirty="0">
                          <a:latin typeface="Arial" panose="020B0604020202020204" pitchFamily="34" charset="0"/>
                          <a:cs typeface="Arial" panose="020B0604020202020204" pitchFamily="34" charset="0"/>
                        </a:rPr>
                        <a:t>Posse non </a:t>
                      </a:r>
                      <a:r>
                        <a:rPr lang="en-US" sz="2800" i="1" dirty="0" err="1">
                          <a:latin typeface="Arial" panose="020B0604020202020204" pitchFamily="34" charset="0"/>
                          <a:cs typeface="Arial" panose="020B0604020202020204" pitchFamily="34" charset="0"/>
                        </a:rPr>
                        <a:t>pecarre</a:t>
                      </a:r>
                      <a:endParaRPr lang="en-US" sz="2800" i="1"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66817276"/>
                  </a:ext>
                </a:extLst>
              </a:tr>
              <a:tr h="370840">
                <a:tc>
                  <a:txBody>
                    <a:bodyPr/>
                    <a:lstStyle/>
                    <a:p>
                      <a:r>
                        <a:rPr lang="en-US" sz="2800" dirty="0">
                          <a:latin typeface="Arial" panose="020B0604020202020204" pitchFamily="34" charset="0"/>
                          <a:cs typeface="Arial" panose="020B0604020202020204" pitchFamily="34" charset="0"/>
                        </a:rPr>
                        <a:t>Unable to not sin</a:t>
                      </a:r>
                    </a:p>
                  </a:txBody>
                  <a:tcPr/>
                </a:tc>
                <a:tc>
                  <a:txBody>
                    <a:bodyPr/>
                    <a:lstStyle/>
                    <a:p>
                      <a:r>
                        <a:rPr lang="en-US" sz="2800" dirty="0">
                          <a:latin typeface="Arial" panose="020B0604020202020204" pitchFamily="34" charset="0"/>
                          <a:cs typeface="Arial" panose="020B0604020202020204" pitchFamily="34" charset="0"/>
                        </a:rPr>
                        <a:t>no</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800" dirty="0">
                          <a:latin typeface="Arial" panose="020B0604020202020204" pitchFamily="34" charset="0"/>
                          <a:cs typeface="Arial" panose="020B0604020202020204" pitchFamily="34" charset="0"/>
                        </a:rPr>
                        <a:t>yes</a:t>
                      </a:r>
                    </a:p>
                  </a:txBody>
                  <a:tcPr/>
                </a:tc>
                <a:tc>
                  <a:txBody>
                    <a:bodyPr/>
                    <a:lstStyle/>
                    <a:p>
                      <a:r>
                        <a:rPr lang="en-US" sz="2800" i="1" dirty="0">
                          <a:latin typeface="Arial" panose="020B0604020202020204" pitchFamily="34" charset="0"/>
                          <a:cs typeface="Arial" panose="020B0604020202020204" pitchFamily="34" charset="0"/>
                        </a:rPr>
                        <a:t>Non posse non </a:t>
                      </a:r>
                      <a:r>
                        <a:rPr lang="en-US" sz="2800" i="1" dirty="0" err="1">
                          <a:latin typeface="Arial" panose="020B0604020202020204" pitchFamily="34" charset="0"/>
                          <a:cs typeface="Arial" panose="020B0604020202020204" pitchFamily="34" charset="0"/>
                        </a:rPr>
                        <a:t>peccare</a:t>
                      </a:r>
                      <a:endParaRPr lang="en-US" sz="2800" i="1"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2784946316"/>
                  </a:ext>
                </a:extLst>
              </a:tr>
            </a:tbl>
          </a:graphicData>
        </a:graphic>
      </p:graphicFrame>
      <p:sp>
        <p:nvSpPr>
          <p:cNvPr id="4" name="TextBox 3">
            <a:extLst>
              <a:ext uri="{FF2B5EF4-FFF2-40B4-BE49-F238E27FC236}">
                <a16:creationId xmlns:a16="http://schemas.microsoft.com/office/drawing/2014/main" id="{F62A8D89-2F22-4FA4-9017-23C52578EE95}"/>
              </a:ext>
            </a:extLst>
          </p:cNvPr>
          <p:cNvSpPr txBox="1"/>
          <p:nvPr/>
        </p:nvSpPr>
        <p:spPr>
          <a:xfrm>
            <a:off x="344129" y="6144758"/>
            <a:ext cx="4577856" cy="523220"/>
          </a:xfrm>
          <a:prstGeom prst="rect">
            <a:avLst/>
          </a:prstGeom>
          <a:noFill/>
        </p:spPr>
        <p:txBody>
          <a:bodyPr wrap="none" rtlCol="0">
            <a:spAutoFit/>
          </a:bodyPr>
          <a:lstStyle/>
          <a:p>
            <a:r>
              <a:rPr lang="en-US" sz="2800" dirty="0">
                <a:solidFill>
                  <a:srgbClr val="FF0000"/>
                </a:solidFill>
                <a:latin typeface="Arial" panose="020B0604020202020204" pitchFamily="34" charset="0"/>
                <a:cs typeface="Arial" panose="020B0604020202020204" pitchFamily="34" charset="0"/>
              </a:rPr>
              <a:t>*</a:t>
            </a:r>
            <a:r>
              <a:rPr lang="en-US" sz="2800" dirty="0">
                <a:latin typeface="Arial" panose="020B0604020202020204" pitchFamily="34" charset="0"/>
                <a:cs typeface="Arial" panose="020B0604020202020204" pitchFamily="34" charset="0"/>
              </a:rPr>
              <a:t> Augustine’s original words</a:t>
            </a:r>
          </a:p>
        </p:txBody>
      </p:sp>
    </p:spTree>
    <p:extLst>
      <p:ext uri="{BB962C8B-B14F-4D97-AF65-F5344CB8AC3E}">
        <p14:creationId xmlns:p14="http://schemas.microsoft.com/office/powerpoint/2010/main" val="14840532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52400" y="0"/>
            <a:ext cx="11856720" cy="656493"/>
          </a:xfrm>
          <a:solidFill>
            <a:srgbClr val="FFFFCC"/>
          </a:solidFill>
        </p:spPr>
        <p:txBody>
          <a:bodyPr>
            <a:noAutofit/>
          </a:bodyPr>
          <a:lstStyle/>
          <a:p>
            <a:r>
              <a:rPr lang="en-US" sz="2800" b="1" dirty="0">
                <a:latin typeface="Arial" panose="020B0604020202020204" pitchFamily="34" charset="0"/>
                <a:cs typeface="Arial" panose="020B0604020202020204" pitchFamily="34" charset="0"/>
              </a:rPr>
              <a:t>The Fall –  Review</a:t>
            </a:r>
          </a:p>
        </p:txBody>
      </p:sp>
      <p:sp>
        <p:nvSpPr>
          <p:cNvPr id="9" name="Content Placeholder 8"/>
          <p:cNvSpPr>
            <a:spLocks noGrp="1"/>
          </p:cNvSpPr>
          <p:nvPr>
            <p:ph idx="1"/>
          </p:nvPr>
        </p:nvSpPr>
        <p:spPr>
          <a:xfrm>
            <a:off x="152400" y="773724"/>
            <a:ext cx="11856720" cy="5933806"/>
          </a:xfrm>
          <a:solidFill>
            <a:srgbClr val="FFFFCC"/>
          </a:solidFill>
        </p:spPr>
        <p:txBody>
          <a:bodyPr>
            <a:normAutofit/>
          </a:bodyPr>
          <a:lstStyle/>
          <a:p>
            <a:r>
              <a:rPr lang="en-US" dirty="0">
                <a:solidFill>
                  <a:srgbClr val="0070C0"/>
                </a:solidFill>
                <a:latin typeface="Arial" panose="020B0604020202020204" pitchFamily="34" charset="0"/>
                <a:cs typeface="Arial" panose="020B0604020202020204" pitchFamily="34" charset="0"/>
              </a:rPr>
              <a:t>The Fall in Genesis 3 should be considered Historical Narrative.</a:t>
            </a:r>
          </a:p>
          <a:p>
            <a:r>
              <a:rPr lang="en-US" dirty="0">
                <a:solidFill>
                  <a:srgbClr val="0070C0"/>
                </a:solidFill>
                <a:latin typeface="Arial" panose="020B0604020202020204" pitchFamily="34" charset="0"/>
                <a:cs typeface="Arial" panose="020B0604020202020204" pitchFamily="34" charset="0"/>
              </a:rPr>
              <a:t>Because of Adam’s sin every natural born person is counted guilty.</a:t>
            </a:r>
          </a:p>
          <a:p>
            <a:r>
              <a:rPr lang="en-US" dirty="0">
                <a:solidFill>
                  <a:srgbClr val="0070C0"/>
                </a:solidFill>
                <a:latin typeface="Arial" panose="020B0604020202020204" pitchFamily="34" charset="0"/>
                <a:cs typeface="Arial" panose="020B0604020202020204" pitchFamily="34" charset="0"/>
              </a:rPr>
              <a:t>Because of Adam’s sin we have a sinful nature.</a:t>
            </a:r>
          </a:p>
          <a:p>
            <a:r>
              <a:rPr lang="en-US" dirty="0">
                <a:solidFill>
                  <a:srgbClr val="0070C0"/>
                </a:solidFill>
                <a:latin typeface="Arial" panose="020B0604020202020204" pitchFamily="34" charset="0"/>
                <a:cs typeface="Arial" panose="020B0604020202020204" pitchFamily="34" charset="0"/>
              </a:rPr>
              <a:t>Before the Law was given people died because they had inherited Adam’s sin BUT their sins were not counted as infractions of the Law.</a:t>
            </a:r>
          </a:p>
          <a:p>
            <a:r>
              <a:rPr lang="en-US" dirty="0">
                <a:solidFill>
                  <a:srgbClr val="0070C0"/>
                </a:solidFill>
                <a:latin typeface="Arial" panose="020B0604020202020204" pitchFamily="34" charset="0"/>
                <a:cs typeface="Arial" panose="020B0604020202020204" pitchFamily="34" charset="0"/>
              </a:rPr>
              <a:t>Before we were born God thought of us as sinners because we had descended from Adam.</a:t>
            </a:r>
          </a:p>
          <a:p>
            <a:endParaRPr lang="en-US" b="1" dirty="0"/>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13592451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223520" y="0"/>
            <a:ext cx="11826240" cy="656493"/>
          </a:xfrm>
          <a:solidFill>
            <a:srgbClr val="FFFFCC"/>
          </a:solidFill>
        </p:spPr>
        <p:txBody>
          <a:bodyPr>
            <a:noAutofit/>
          </a:bodyPr>
          <a:lstStyle/>
          <a:p>
            <a:br>
              <a:rPr lang="en-US" sz="2800" b="1" dirty="0">
                <a:cs typeface="Arial" panose="020B0604020202020204" pitchFamily="34" charset="0"/>
              </a:rPr>
            </a:br>
            <a:r>
              <a:rPr lang="en-US" sz="2800" b="1" dirty="0">
                <a:latin typeface="Arial" panose="020B0604020202020204" pitchFamily="34" charset="0"/>
                <a:cs typeface="Arial" panose="020B0604020202020204" pitchFamily="34" charset="0"/>
              </a:rPr>
              <a:t>The Fall – What is inherited sin?</a:t>
            </a:r>
            <a:br>
              <a:rPr lang="en-US" sz="2800" b="1" dirty="0">
                <a:latin typeface="Arial" panose="020B0604020202020204" pitchFamily="34" charset="0"/>
                <a:cs typeface="Arial" panose="020B0604020202020204" pitchFamily="34" charset="0"/>
              </a:rPr>
            </a:br>
            <a:endParaRPr lang="en-US" sz="2800" b="1" dirty="0">
              <a:latin typeface="Arial" panose="020B0604020202020204" pitchFamily="34" charset="0"/>
              <a:cs typeface="Arial" panose="020B0604020202020204" pitchFamily="34" charset="0"/>
            </a:endParaRPr>
          </a:p>
        </p:txBody>
      </p:sp>
      <p:sp>
        <p:nvSpPr>
          <p:cNvPr id="9" name="Content Placeholder 8"/>
          <p:cNvSpPr>
            <a:spLocks noGrp="1"/>
          </p:cNvSpPr>
          <p:nvPr>
            <p:ph idx="1"/>
          </p:nvPr>
        </p:nvSpPr>
        <p:spPr>
          <a:xfrm>
            <a:off x="223520" y="732692"/>
            <a:ext cx="11826240" cy="5974837"/>
          </a:xfrm>
          <a:solidFill>
            <a:srgbClr val="FFFFCC"/>
          </a:solidFill>
        </p:spPr>
        <p:txBody>
          <a:bodyPr>
            <a:normAutofit lnSpcReduction="10000"/>
          </a:bodyPr>
          <a:lstStyle/>
          <a:p>
            <a:pPr marL="0" indent="0">
              <a:buNone/>
            </a:pPr>
            <a:r>
              <a:rPr lang="en-US" b="1" dirty="0">
                <a:solidFill>
                  <a:srgbClr val="0070C0"/>
                </a:solidFill>
                <a:latin typeface="Arial" panose="020B0604020202020204" pitchFamily="34" charset="0"/>
                <a:cs typeface="Arial" panose="020B0604020202020204" pitchFamily="34" charset="0"/>
              </a:rPr>
              <a:t>1. We are counted guilty because of Adam’s sin. </a:t>
            </a:r>
          </a:p>
          <a:p>
            <a:pPr lvl="1"/>
            <a:r>
              <a:rPr lang="en-US" sz="2800" dirty="0">
                <a:solidFill>
                  <a:srgbClr val="0070C0"/>
                </a:solidFill>
                <a:latin typeface="Arial" panose="020B0604020202020204" pitchFamily="34" charset="0"/>
                <a:cs typeface="Arial" panose="020B0604020202020204" pitchFamily="34" charset="0"/>
              </a:rPr>
              <a:t>We have </a:t>
            </a:r>
            <a:r>
              <a:rPr lang="en-US" sz="2800" i="1" dirty="0">
                <a:solidFill>
                  <a:srgbClr val="FF0000"/>
                </a:solidFill>
                <a:latin typeface="Arial" panose="020B0604020202020204" pitchFamily="34" charset="0"/>
                <a:cs typeface="Arial" panose="020B0604020202020204" pitchFamily="34" charset="0"/>
              </a:rPr>
              <a:t>imputed</a:t>
            </a:r>
            <a:r>
              <a:rPr lang="en-US" sz="2800" dirty="0">
                <a:solidFill>
                  <a:srgbClr val="0070C0"/>
                </a:solidFill>
                <a:latin typeface="Arial" panose="020B0604020202020204" pitchFamily="34" charset="0"/>
                <a:cs typeface="Arial" panose="020B0604020202020204" pitchFamily="34" charset="0"/>
              </a:rPr>
              <a:t> sin from Adam meaning </a:t>
            </a:r>
            <a:r>
              <a:rPr lang="en-US" sz="2800" i="1" dirty="0">
                <a:solidFill>
                  <a:srgbClr val="FF0000"/>
                </a:solidFill>
                <a:latin typeface="Arial" panose="020B0604020202020204" pitchFamily="34" charset="0"/>
                <a:cs typeface="Arial" panose="020B0604020202020204" pitchFamily="34" charset="0"/>
              </a:rPr>
              <a:t>“to think of belonging to someone and therefore to cause it to belong to that person.”</a:t>
            </a:r>
          </a:p>
          <a:p>
            <a:pPr lvl="1"/>
            <a:r>
              <a:rPr lang="en-US" sz="2800" dirty="0">
                <a:solidFill>
                  <a:srgbClr val="0070C0"/>
                </a:solidFill>
                <a:latin typeface="Arial" panose="020B0604020202020204" pitchFamily="34" charset="0"/>
                <a:cs typeface="Arial" panose="020B0604020202020204" pitchFamily="34" charset="0"/>
              </a:rPr>
              <a:t>Inherited sin is usually called original sin. Original does not refer to Adam’s first sin but that Adam represented every human and when Adam disobeyed, God counted every naturally born human as also guilty.</a:t>
            </a:r>
          </a:p>
          <a:p>
            <a:pPr lvl="1"/>
            <a:r>
              <a:rPr lang="en-US" sz="2800" dirty="0">
                <a:solidFill>
                  <a:srgbClr val="0070C0"/>
                </a:solidFill>
                <a:latin typeface="Arial" panose="020B0604020202020204" pitchFamily="34" charset="0"/>
                <a:cs typeface="Arial" panose="020B0604020202020204" pitchFamily="34" charset="0"/>
              </a:rPr>
              <a:t>Inherited sin seems unfair BUT (1) we have all willingly committed many other sins for which we are guilty. (2) If we had been Adam we </a:t>
            </a:r>
            <a:r>
              <a:rPr lang="en-US" sz="2800" dirty="0">
                <a:solidFill>
                  <a:srgbClr val="FF0000"/>
                </a:solidFill>
                <a:latin typeface="Arial" panose="020B0604020202020204" pitchFamily="34" charset="0"/>
                <a:cs typeface="Arial" panose="020B0604020202020204" pitchFamily="34" charset="0"/>
              </a:rPr>
              <a:t>probably</a:t>
            </a:r>
            <a:r>
              <a:rPr lang="en-US" sz="2800" dirty="0">
                <a:solidFill>
                  <a:srgbClr val="0070C0"/>
                </a:solidFill>
                <a:latin typeface="Arial" panose="020B0604020202020204" pitchFamily="34" charset="0"/>
                <a:cs typeface="Arial" panose="020B0604020202020204" pitchFamily="34" charset="0"/>
              </a:rPr>
              <a:t> would have done the same thing. (3) If someone thinks it is unfair to be represented by Adam and have imputed sin and guilt then why is it fair to be represented by Christ and have imputed righteousness?</a:t>
            </a:r>
          </a:p>
          <a:p>
            <a:pPr lvl="1"/>
            <a:r>
              <a:rPr lang="en-US" sz="2800" dirty="0">
                <a:solidFill>
                  <a:srgbClr val="0070C0"/>
                </a:solidFill>
                <a:latin typeface="Arial" panose="020B0604020202020204" pitchFamily="34" charset="0"/>
                <a:cs typeface="Arial" panose="020B0604020202020204" pitchFamily="34" charset="0"/>
              </a:rPr>
              <a:t>Blaise Pascal (1623-1662) said, “The doctrine of original sin seems an offense to reason, but once accepted it makes total sense of the human condition.”</a:t>
            </a: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29296900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93040" y="0"/>
            <a:ext cx="11816080" cy="656493"/>
          </a:xfrm>
          <a:solidFill>
            <a:srgbClr val="FFFFCC"/>
          </a:solidFill>
        </p:spPr>
        <p:txBody>
          <a:bodyPr>
            <a:noAutofit/>
          </a:bodyPr>
          <a:lstStyle/>
          <a:p>
            <a:br>
              <a:rPr lang="en-US" sz="2800" b="1" dirty="0">
                <a:cs typeface="Arial" panose="020B0604020202020204" pitchFamily="34" charset="0"/>
              </a:rPr>
            </a:br>
            <a:r>
              <a:rPr lang="en-US" sz="2800" b="1" dirty="0">
                <a:latin typeface="Arial" panose="020B0604020202020204" pitchFamily="34" charset="0"/>
                <a:cs typeface="Arial" panose="020B0604020202020204" pitchFamily="34" charset="0"/>
              </a:rPr>
              <a:t>The Fall – What is inherited sin?</a:t>
            </a:r>
            <a:br>
              <a:rPr lang="en-US" sz="2800" b="1" dirty="0">
                <a:latin typeface="Arial" panose="020B0604020202020204" pitchFamily="34" charset="0"/>
                <a:cs typeface="Arial" panose="020B0604020202020204" pitchFamily="34" charset="0"/>
              </a:rPr>
            </a:br>
            <a:endParaRPr lang="en-US" sz="2800" b="1" dirty="0">
              <a:latin typeface="Arial" panose="020B0604020202020204" pitchFamily="34" charset="0"/>
              <a:cs typeface="Arial" panose="020B0604020202020204" pitchFamily="34" charset="0"/>
            </a:endParaRPr>
          </a:p>
        </p:txBody>
      </p:sp>
      <p:sp>
        <p:nvSpPr>
          <p:cNvPr id="9" name="Content Placeholder 8"/>
          <p:cNvSpPr>
            <a:spLocks noGrp="1"/>
          </p:cNvSpPr>
          <p:nvPr>
            <p:ph idx="1"/>
          </p:nvPr>
        </p:nvSpPr>
        <p:spPr>
          <a:xfrm>
            <a:off x="193040" y="732692"/>
            <a:ext cx="11816080" cy="5974837"/>
          </a:xfrm>
          <a:solidFill>
            <a:srgbClr val="FFFFCC"/>
          </a:solidFill>
        </p:spPr>
        <p:txBody>
          <a:bodyPr>
            <a:normAutofit/>
          </a:bodyPr>
          <a:lstStyle/>
          <a:p>
            <a:pPr marL="514350" indent="-514350">
              <a:buFont typeface="+mj-lt"/>
              <a:buAutoNum type="arabicPeriod" startAt="2"/>
            </a:pPr>
            <a:r>
              <a:rPr lang="en-US" b="1" dirty="0">
                <a:solidFill>
                  <a:srgbClr val="0070C0"/>
                </a:solidFill>
                <a:latin typeface="Arial" panose="020B0604020202020204" pitchFamily="34" charset="0"/>
                <a:cs typeface="Arial" panose="020B0604020202020204" pitchFamily="34" charset="0"/>
              </a:rPr>
              <a:t>We have a sinful nature because of Adam’s sin.</a:t>
            </a:r>
          </a:p>
          <a:p>
            <a:pPr marL="0" indent="0">
              <a:buNone/>
            </a:pPr>
            <a:r>
              <a:rPr lang="en-US" dirty="0">
                <a:latin typeface="Arial" panose="020B0604020202020204" pitchFamily="34" charset="0"/>
                <a:cs typeface="Arial" panose="020B0604020202020204" pitchFamily="34" charset="0"/>
              </a:rPr>
              <a:t>Behold, I was brought forth in iniquity, and in sin did my mother conceive me. (Psalm 51:5)</a:t>
            </a:r>
            <a:r>
              <a:rPr lang="en-US" dirty="0">
                <a:solidFill>
                  <a:srgbClr val="0070C0"/>
                </a:solidFill>
                <a:latin typeface="Arial" panose="020B0604020202020204" pitchFamily="34" charset="0"/>
                <a:cs typeface="Arial" panose="020B0604020202020204" pitchFamily="34" charset="0"/>
              </a:rPr>
              <a:t> </a:t>
            </a:r>
          </a:p>
          <a:p>
            <a:r>
              <a:rPr lang="en-US" dirty="0">
                <a:solidFill>
                  <a:srgbClr val="0070C0"/>
                </a:solidFill>
                <a:latin typeface="Arial" panose="020B0604020202020204" pitchFamily="34" charset="0"/>
                <a:cs typeface="Arial" panose="020B0604020202020204" pitchFamily="34" charset="0"/>
              </a:rPr>
              <a:t>It is not necessary to teach a child how to sin!</a:t>
            </a:r>
          </a:p>
          <a:p>
            <a:r>
              <a:rPr lang="en-US" dirty="0">
                <a:solidFill>
                  <a:srgbClr val="0070C0"/>
                </a:solidFill>
                <a:latin typeface="Arial" panose="020B0604020202020204" pitchFamily="34" charset="0"/>
                <a:cs typeface="Arial" panose="020B0604020202020204" pitchFamily="34" charset="0"/>
              </a:rPr>
              <a:t>But we are not as bad as we could be due to the constraints of civil law, expectations of others, the conviction of our conscience and most of all by common grace (undeserved favor given to all people in varying amounts).</a:t>
            </a:r>
          </a:p>
          <a:p>
            <a:r>
              <a:rPr lang="en-US" dirty="0">
                <a:solidFill>
                  <a:srgbClr val="0070C0"/>
                </a:solidFill>
                <a:latin typeface="Arial" panose="020B0604020202020204" pitchFamily="34" charset="0"/>
                <a:cs typeface="Arial" panose="020B0604020202020204" pitchFamily="34" charset="0"/>
              </a:rPr>
              <a:t>Nevertheless our </a:t>
            </a:r>
            <a:r>
              <a:rPr lang="en-US" dirty="0" err="1">
                <a:solidFill>
                  <a:srgbClr val="0070C0"/>
                </a:solidFill>
                <a:latin typeface="Arial" panose="020B0604020202020204" pitchFamily="34" charset="0"/>
                <a:cs typeface="Arial" panose="020B0604020202020204" pitchFamily="34" charset="0"/>
              </a:rPr>
              <a:t>unregenerated</a:t>
            </a:r>
            <a:r>
              <a:rPr lang="en-US" dirty="0">
                <a:solidFill>
                  <a:srgbClr val="0070C0"/>
                </a:solidFill>
                <a:latin typeface="Arial" panose="020B0604020202020204" pitchFamily="34" charset="0"/>
                <a:cs typeface="Arial" panose="020B0604020202020204" pitchFamily="34" charset="0"/>
              </a:rPr>
              <a:t> natures totally lack spiritual good before God.</a:t>
            </a:r>
          </a:p>
          <a:p>
            <a:r>
              <a:rPr lang="en-US" dirty="0">
                <a:solidFill>
                  <a:srgbClr val="0070C0"/>
                </a:solidFill>
                <a:latin typeface="Arial" panose="020B0604020202020204" pitchFamily="34" charset="0"/>
                <a:cs typeface="Arial" panose="020B0604020202020204" pitchFamily="34" charset="0"/>
              </a:rPr>
              <a:t>Every part of our being is affected by sin</a:t>
            </a:r>
          </a:p>
          <a:p>
            <a:endParaRPr lang="en-US" b="1" dirty="0">
              <a:solidFill>
                <a:srgbClr val="0070C0"/>
              </a:solidFill>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13649025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72720" y="0"/>
            <a:ext cx="11846560" cy="656493"/>
          </a:xfrm>
          <a:solidFill>
            <a:srgbClr val="FFFFCC"/>
          </a:solidFill>
        </p:spPr>
        <p:txBody>
          <a:bodyPr>
            <a:noAutofit/>
          </a:bodyPr>
          <a:lstStyle/>
          <a:p>
            <a:br>
              <a:rPr lang="en-US" sz="2800" b="1" dirty="0">
                <a:cs typeface="Arial" panose="020B0604020202020204" pitchFamily="34" charset="0"/>
              </a:rPr>
            </a:br>
            <a:r>
              <a:rPr lang="en-US" sz="2800" b="1" dirty="0">
                <a:latin typeface="Arial" panose="020B0604020202020204" pitchFamily="34" charset="0"/>
                <a:cs typeface="Arial" panose="020B0604020202020204" pitchFamily="34" charset="0"/>
              </a:rPr>
              <a:t>The Fall – What is inherited sin?</a:t>
            </a:r>
            <a:br>
              <a:rPr lang="en-US" sz="2800" b="1" dirty="0">
                <a:latin typeface="Arial" panose="020B0604020202020204" pitchFamily="34" charset="0"/>
                <a:cs typeface="Arial" panose="020B0604020202020204" pitchFamily="34" charset="0"/>
              </a:rPr>
            </a:br>
            <a:endParaRPr lang="en-US" sz="2800" b="1" dirty="0">
              <a:latin typeface="Arial" panose="020B0604020202020204" pitchFamily="34" charset="0"/>
              <a:cs typeface="Arial" panose="020B0604020202020204" pitchFamily="34" charset="0"/>
            </a:endParaRPr>
          </a:p>
        </p:txBody>
      </p:sp>
      <p:sp>
        <p:nvSpPr>
          <p:cNvPr id="9" name="Content Placeholder 8"/>
          <p:cNvSpPr>
            <a:spLocks noGrp="1"/>
          </p:cNvSpPr>
          <p:nvPr>
            <p:ph idx="1"/>
          </p:nvPr>
        </p:nvSpPr>
        <p:spPr>
          <a:xfrm>
            <a:off x="172720" y="883163"/>
            <a:ext cx="11846560" cy="5974837"/>
          </a:xfrm>
          <a:solidFill>
            <a:srgbClr val="FFFFCC"/>
          </a:solidFill>
        </p:spPr>
        <p:txBody>
          <a:bodyPr>
            <a:normAutofit lnSpcReduction="10000"/>
          </a:bodyPr>
          <a:lstStyle/>
          <a:p>
            <a:pPr marL="514350" indent="-514350">
              <a:buFont typeface="+mj-lt"/>
              <a:buAutoNum type="arabicPeriod" startAt="3"/>
            </a:pPr>
            <a:r>
              <a:rPr lang="en-US" b="1" dirty="0">
                <a:solidFill>
                  <a:srgbClr val="0070C0"/>
                </a:solidFill>
                <a:latin typeface="Arial" panose="020B0604020202020204" pitchFamily="34" charset="0"/>
                <a:cs typeface="Arial" panose="020B0604020202020204" pitchFamily="34" charset="0"/>
              </a:rPr>
              <a:t>Our natures totally lack spiritual good before God. Every part of our being is affected by sin</a:t>
            </a:r>
            <a:r>
              <a:rPr lang="en-US" dirty="0">
                <a:solidFill>
                  <a:srgbClr val="0070C0"/>
                </a:solidFill>
                <a:latin typeface="Arial" panose="020B0604020202020204" pitchFamily="34" charset="0"/>
                <a:cs typeface="Arial" panose="020B0604020202020204" pitchFamily="34" charset="0"/>
              </a:rPr>
              <a:t>.</a:t>
            </a:r>
          </a:p>
          <a:p>
            <a:pPr marL="0" indent="0">
              <a:buNone/>
            </a:pPr>
            <a:r>
              <a:rPr lang="en-US" dirty="0">
                <a:latin typeface="Arial" panose="020B0604020202020204" pitchFamily="34" charset="0"/>
                <a:cs typeface="Arial" panose="020B0604020202020204" pitchFamily="34" charset="0"/>
              </a:rPr>
              <a:t>The heart</a:t>
            </a:r>
            <a:r>
              <a:rPr lang="en-US" dirty="0">
                <a:solidFill>
                  <a:srgbClr val="FF0000"/>
                </a:solidFill>
                <a:latin typeface="Arial" panose="020B0604020202020204" pitchFamily="34" charset="0"/>
                <a:cs typeface="Arial" panose="020B0604020202020204" pitchFamily="34" charset="0"/>
              </a:rPr>
              <a:t>*</a:t>
            </a:r>
            <a:r>
              <a:rPr lang="en-US" dirty="0">
                <a:latin typeface="Arial" panose="020B0604020202020204" pitchFamily="34" charset="0"/>
                <a:cs typeface="Arial" panose="020B0604020202020204" pitchFamily="34" charset="0"/>
              </a:rPr>
              <a:t> is deceitful above all things, and desperately sick; who can understand it? (Jeremiah 17:9)</a:t>
            </a:r>
          </a:p>
          <a:p>
            <a:pPr marL="0" indent="0">
              <a:buNone/>
            </a:pPr>
            <a:r>
              <a:rPr lang="en-US" dirty="0">
                <a:latin typeface="Arial" panose="020B0604020202020204" pitchFamily="34" charset="0"/>
                <a:cs typeface="Arial" panose="020B0604020202020204" pitchFamily="34" charset="0"/>
              </a:rPr>
              <a:t>For I know that nothing good dwells in me, that is, in my </a:t>
            </a:r>
            <a:r>
              <a:rPr lang="en-US" dirty="0">
                <a:solidFill>
                  <a:srgbClr val="FF0000"/>
                </a:solidFill>
                <a:latin typeface="Arial" panose="020B0604020202020204" pitchFamily="34" charset="0"/>
                <a:cs typeface="Arial" panose="020B0604020202020204" pitchFamily="34" charset="0"/>
              </a:rPr>
              <a:t>flesh</a:t>
            </a:r>
            <a:r>
              <a:rPr lang="en-US" dirty="0">
                <a:latin typeface="Arial" panose="020B0604020202020204" pitchFamily="34" charset="0"/>
                <a:cs typeface="Arial" panose="020B0604020202020204" pitchFamily="34" charset="0"/>
              </a:rPr>
              <a:t>. For I have the desire to do what is right, but </a:t>
            </a:r>
            <a:r>
              <a:rPr lang="en-US" dirty="0">
                <a:solidFill>
                  <a:srgbClr val="FF0000"/>
                </a:solidFill>
                <a:latin typeface="Arial" panose="020B0604020202020204" pitchFamily="34" charset="0"/>
                <a:cs typeface="Arial" panose="020B0604020202020204" pitchFamily="34" charset="0"/>
              </a:rPr>
              <a:t>not the ability </a:t>
            </a:r>
            <a:r>
              <a:rPr lang="en-US" dirty="0">
                <a:latin typeface="Arial" panose="020B0604020202020204" pitchFamily="34" charset="0"/>
                <a:cs typeface="Arial" panose="020B0604020202020204" pitchFamily="34" charset="0"/>
              </a:rPr>
              <a:t>to carry it out. (Romans 7:18</a:t>
            </a:r>
            <a:r>
              <a:rPr lang="en-US" dirty="0"/>
              <a:t>)</a:t>
            </a:r>
          </a:p>
          <a:p>
            <a:pPr marL="514350" indent="-514350">
              <a:buFont typeface="+mj-lt"/>
              <a:buAutoNum type="arabicPeriod" startAt="4"/>
            </a:pPr>
            <a:r>
              <a:rPr lang="en-US" dirty="0">
                <a:solidFill>
                  <a:srgbClr val="0070C0"/>
                </a:solidFill>
                <a:latin typeface="Arial" panose="020B0604020202020204" pitchFamily="34" charset="0"/>
                <a:cs typeface="Arial" panose="020B0604020202020204" pitchFamily="34" charset="0"/>
              </a:rPr>
              <a:t>We are unable to do </a:t>
            </a:r>
            <a:r>
              <a:rPr lang="en-US" dirty="0">
                <a:solidFill>
                  <a:srgbClr val="FF0000"/>
                </a:solidFill>
                <a:latin typeface="Arial" panose="020B0604020202020204" pitchFamily="34" charset="0"/>
                <a:cs typeface="Arial" panose="020B0604020202020204" pitchFamily="34" charset="0"/>
              </a:rPr>
              <a:t>spiritual good </a:t>
            </a:r>
            <a:r>
              <a:rPr lang="en-US" dirty="0">
                <a:solidFill>
                  <a:srgbClr val="0070C0"/>
                </a:solidFill>
                <a:latin typeface="Arial" panose="020B0604020202020204" pitchFamily="34" charset="0"/>
                <a:cs typeface="Arial" panose="020B0604020202020204" pitchFamily="34" charset="0"/>
              </a:rPr>
              <a:t>before God. </a:t>
            </a:r>
            <a:r>
              <a:rPr lang="en-US" sz="2800" dirty="0">
                <a:solidFill>
                  <a:srgbClr val="0070C0"/>
                </a:solidFill>
                <a:latin typeface="Arial" panose="020B0604020202020204" pitchFamily="34" charset="0"/>
                <a:cs typeface="Arial" panose="020B0604020202020204" pitchFamily="34" charset="0"/>
              </a:rPr>
              <a:t>This does not mean that unbelievers cannot do anything “good” (especially as the world defines good) but that they cannot do good in the sense of pleasing God.</a:t>
            </a:r>
          </a:p>
          <a:p>
            <a:pPr marL="0" indent="0">
              <a:buNone/>
            </a:pPr>
            <a:r>
              <a:rPr lang="en-US" dirty="0">
                <a:latin typeface="Arial" panose="020B0604020202020204" pitchFamily="34" charset="0"/>
                <a:cs typeface="Arial" panose="020B0604020202020204" pitchFamily="34" charset="0"/>
              </a:rPr>
              <a:t>I am the vine; you are the branches. Whoever abides in me and I in him, he it is that bears much fruit, for </a:t>
            </a:r>
            <a:r>
              <a:rPr lang="en-US" dirty="0">
                <a:solidFill>
                  <a:srgbClr val="FF0000"/>
                </a:solidFill>
                <a:latin typeface="Arial" panose="020B0604020202020204" pitchFamily="34" charset="0"/>
                <a:cs typeface="Arial" panose="020B0604020202020204" pitchFamily="34" charset="0"/>
              </a:rPr>
              <a:t>apart from me you can do nothing</a:t>
            </a:r>
            <a:r>
              <a:rPr lang="en-US" dirty="0">
                <a:latin typeface="Arial" panose="020B0604020202020204" pitchFamily="34" charset="0"/>
                <a:cs typeface="Arial" panose="020B0604020202020204" pitchFamily="34" charset="0"/>
              </a:rPr>
              <a:t>. (John 15:5)</a:t>
            </a:r>
          </a:p>
          <a:p>
            <a:pPr marL="0" indent="0">
              <a:buNone/>
            </a:pPr>
            <a:r>
              <a:rPr lang="en-US" sz="2800" dirty="0">
                <a:solidFill>
                  <a:srgbClr val="FF0000"/>
                </a:solidFill>
                <a:latin typeface="Arial" panose="020B0604020202020204" pitchFamily="34" charset="0"/>
                <a:cs typeface="Arial" panose="020B0604020202020204" pitchFamily="34" charset="0"/>
              </a:rPr>
              <a:t>*</a:t>
            </a:r>
            <a:r>
              <a:rPr lang="en-US" dirty="0">
                <a:latin typeface="Arial" panose="020B0604020202020204" pitchFamily="34" charset="0"/>
                <a:cs typeface="Arial" panose="020B0604020202020204" pitchFamily="34" charset="0"/>
              </a:rPr>
              <a:t> center of our desires and decision-making</a:t>
            </a:r>
            <a:endParaRPr lang="en-US" sz="2800" dirty="0">
              <a:solidFill>
                <a:srgbClr val="0070C0"/>
              </a:solidFill>
              <a:latin typeface="Arial" panose="020B0604020202020204" pitchFamily="34" charset="0"/>
              <a:cs typeface="Arial" panose="020B0604020202020204" pitchFamily="34" charset="0"/>
            </a:endParaRPr>
          </a:p>
          <a:p>
            <a:pPr marL="0" indent="0">
              <a:buNone/>
            </a:pPr>
            <a:endParaRPr lang="en-US" dirty="0"/>
          </a:p>
          <a:p>
            <a:pPr marL="0" indent="0">
              <a:buNone/>
            </a:pPr>
            <a:endParaRPr lang="en-US" dirty="0"/>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16186751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203200" y="0"/>
            <a:ext cx="11846560" cy="656493"/>
          </a:xfrm>
          <a:solidFill>
            <a:srgbClr val="FFFFCC"/>
          </a:solidFill>
        </p:spPr>
        <p:txBody>
          <a:bodyPr>
            <a:noAutofit/>
          </a:bodyPr>
          <a:lstStyle/>
          <a:p>
            <a:br>
              <a:rPr lang="en-US" sz="2800" b="1" dirty="0">
                <a:cs typeface="Arial" panose="020B0604020202020204" pitchFamily="34" charset="0"/>
              </a:rPr>
            </a:br>
            <a:r>
              <a:rPr lang="en-US" sz="2800" b="1" dirty="0">
                <a:latin typeface="Arial" panose="020B0604020202020204" pitchFamily="34" charset="0"/>
                <a:cs typeface="Arial" panose="020B0604020202020204" pitchFamily="34" charset="0"/>
              </a:rPr>
              <a:t>The Fall – What is inherited sin?</a:t>
            </a:r>
            <a:br>
              <a:rPr lang="en-US" sz="2800" b="1" dirty="0">
                <a:cs typeface="Arial" panose="020B0604020202020204" pitchFamily="34" charset="0"/>
              </a:rPr>
            </a:br>
            <a:endParaRPr lang="en-US" sz="2800" b="1" dirty="0">
              <a:cs typeface="Arial" panose="020B0604020202020204" pitchFamily="34" charset="0"/>
            </a:endParaRPr>
          </a:p>
        </p:txBody>
      </p:sp>
      <p:sp>
        <p:nvSpPr>
          <p:cNvPr id="9" name="Content Placeholder 8"/>
          <p:cNvSpPr>
            <a:spLocks noGrp="1"/>
          </p:cNvSpPr>
          <p:nvPr>
            <p:ph idx="1"/>
          </p:nvPr>
        </p:nvSpPr>
        <p:spPr>
          <a:xfrm>
            <a:off x="203200" y="732692"/>
            <a:ext cx="11846560" cy="5974837"/>
          </a:xfrm>
          <a:solidFill>
            <a:srgbClr val="FFFFCC"/>
          </a:solidFill>
        </p:spPr>
        <p:txBody>
          <a:bodyPr>
            <a:normAutofit fontScale="92500" lnSpcReduction="20000"/>
          </a:bodyPr>
          <a:lstStyle/>
          <a:p>
            <a:pPr marL="0" indent="0">
              <a:buNone/>
            </a:pPr>
            <a:r>
              <a:rPr lang="en-US" sz="3000" dirty="0">
                <a:latin typeface="Arial" panose="020B0604020202020204" pitchFamily="34" charset="0"/>
                <a:cs typeface="Arial" panose="020B0604020202020204" pitchFamily="34" charset="0"/>
              </a:rPr>
              <a:t>For the mind that is set on the </a:t>
            </a:r>
            <a:r>
              <a:rPr lang="en-US" sz="3000" dirty="0">
                <a:solidFill>
                  <a:srgbClr val="FF0000"/>
                </a:solidFill>
                <a:latin typeface="Arial" panose="020B0604020202020204" pitchFamily="34" charset="0"/>
                <a:cs typeface="Arial" panose="020B0604020202020204" pitchFamily="34" charset="0"/>
              </a:rPr>
              <a:t>flesh is hostile to God</a:t>
            </a:r>
            <a:r>
              <a:rPr lang="en-US" sz="3000" dirty="0">
                <a:latin typeface="Arial" panose="020B0604020202020204" pitchFamily="34" charset="0"/>
                <a:cs typeface="Arial" panose="020B0604020202020204" pitchFamily="34" charset="0"/>
              </a:rPr>
              <a:t>, for it does not submit to God's law; indeed, </a:t>
            </a:r>
            <a:r>
              <a:rPr lang="en-US" sz="3000" dirty="0">
                <a:solidFill>
                  <a:srgbClr val="FF0000"/>
                </a:solidFill>
                <a:latin typeface="Arial" panose="020B0604020202020204" pitchFamily="34" charset="0"/>
                <a:cs typeface="Arial" panose="020B0604020202020204" pitchFamily="34" charset="0"/>
              </a:rPr>
              <a:t>it cannot</a:t>
            </a:r>
            <a:r>
              <a:rPr lang="en-US" sz="3000" dirty="0">
                <a:latin typeface="Arial" panose="020B0604020202020204" pitchFamily="34" charset="0"/>
                <a:cs typeface="Arial" panose="020B0604020202020204" pitchFamily="34" charset="0"/>
              </a:rPr>
              <a:t>. Those who are in the flesh cannot please God. (Romans 8:7-8)</a:t>
            </a:r>
            <a:endParaRPr lang="en-US" sz="3000" dirty="0">
              <a:solidFill>
                <a:srgbClr val="0070C0"/>
              </a:solidFill>
              <a:latin typeface="Arial" panose="020B0604020202020204" pitchFamily="34" charset="0"/>
              <a:cs typeface="Arial" panose="020B0604020202020204" pitchFamily="34" charset="0"/>
            </a:endParaRPr>
          </a:p>
          <a:p>
            <a:pPr marL="0" indent="0">
              <a:buNone/>
            </a:pPr>
            <a:r>
              <a:rPr lang="en-US" sz="3000" dirty="0">
                <a:solidFill>
                  <a:srgbClr val="0070C0"/>
                </a:solidFill>
                <a:latin typeface="Arial" panose="020B0604020202020204" pitchFamily="34" charset="0"/>
                <a:cs typeface="Arial" panose="020B0604020202020204" pitchFamily="34" charset="0"/>
              </a:rPr>
              <a:t>Because:</a:t>
            </a:r>
          </a:p>
          <a:p>
            <a:pPr marL="0" indent="0">
              <a:buNone/>
            </a:pPr>
            <a:r>
              <a:rPr lang="en-US" sz="3000" dirty="0">
                <a:latin typeface="Arial" panose="020B0604020202020204" pitchFamily="34" charset="0"/>
                <a:cs typeface="Arial" panose="020B0604020202020204" pitchFamily="34" charset="0"/>
              </a:rPr>
              <a:t>For the word of the cross is folly to those who are perishing, but to us who are being saved it is the power of God. (1 Corinthians 1:18)</a:t>
            </a:r>
          </a:p>
          <a:p>
            <a:pPr marL="0" indent="0">
              <a:buNone/>
            </a:pPr>
            <a:r>
              <a:rPr lang="en-US" sz="3000" dirty="0">
                <a:latin typeface="Arial" panose="020B0604020202020204" pitchFamily="34" charset="0"/>
                <a:cs typeface="Arial" panose="020B0604020202020204" pitchFamily="34" charset="0"/>
              </a:rPr>
              <a:t>The natural person does not accept the things of the Spirit of God, for they are folly to him, and he is not able to understand them because they are spiritually discerned. (1 Corinthians 2:14)</a:t>
            </a:r>
          </a:p>
          <a:p>
            <a:pPr marL="0" indent="0">
              <a:buNone/>
            </a:pPr>
            <a:r>
              <a:rPr lang="en-US" sz="3000" dirty="0">
                <a:solidFill>
                  <a:srgbClr val="0070C0"/>
                </a:solidFill>
                <a:latin typeface="Arial" panose="020B0604020202020204" pitchFamily="34" charset="0"/>
                <a:cs typeface="Arial" panose="020B0604020202020204" pitchFamily="34" charset="0"/>
              </a:rPr>
              <a:t>So the result is:</a:t>
            </a:r>
          </a:p>
          <a:p>
            <a:pPr marL="0" indent="0">
              <a:buNone/>
            </a:pPr>
            <a:r>
              <a:rPr lang="en-US" sz="3000" dirty="0">
                <a:latin typeface="Arial" panose="020B0604020202020204" pitchFamily="34" charset="0"/>
                <a:cs typeface="Arial" panose="020B0604020202020204" pitchFamily="34" charset="0"/>
              </a:rPr>
              <a:t>And you were </a:t>
            </a:r>
            <a:r>
              <a:rPr lang="en-US" sz="3000" dirty="0">
                <a:solidFill>
                  <a:srgbClr val="FF0000"/>
                </a:solidFill>
                <a:latin typeface="Arial" panose="020B0604020202020204" pitchFamily="34" charset="0"/>
                <a:cs typeface="Arial" panose="020B0604020202020204" pitchFamily="34" charset="0"/>
              </a:rPr>
              <a:t>dead</a:t>
            </a:r>
            <a:r>
              <a:rPr lang="en-US" sz="3000" dirty="0">
                <a:latin typeface="Arial" panose="020B0604020202020204" pitchFamily="34" charset="0"/>
                <a:cs typeface="Arial" panose="020B0604020202020204" pitchFamily="34" charset="0"/>
              </a:rPr>
              <a:t> in the trespasses and sins in which you once walked, following the course of this world, following the prince of the power of the air, the spirit that is now at work in the sons of disobedience -  among whom we all once lived in the passions of our flesh, carrying out the desires of the body and the mind, and were by nature children of wrath, like the rest of mankind.  (Ephesians 2:1-4)</a:t>
            </a:r>
            <a:endParaRPr lang="en-US" sz="3000" dirty="0">
              <a:solidFill>
                <a:srgbClr val="0070C0"/>
              </a:solidFill>
              <a:latin typeface="Arial" panose="020B0604020202020204" pitchFamily="34" charset="0"/>
              <a:cs typeface="Arial" panose="020B0604020202020204" pitchFamily="34" charset="0"/>
            </a:endParaRPr>
          </a:p>
          <a:p>
            <a:pPr marL="457200" lvl="1" indent="0">
              <a:buNone/>
            </a:pPr>
            <a:endParaRPr lang="en-US" b="1" dirty="0">
              <a:solidFill>
                <a:srgbClr val="0070C0"/>
              </a:solidFill>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12153959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52400" y="0"/>
            <a:ext cx="11948160" cy="656493"/>
          </a:xfrm>
          <a:solidFill>
            <a:srgbClr val="FFFFCC"/>
          </a:solidFill>
        </p:spPr>
        <p:txBody>
          <a:bodyPr>
            <a:noAutofit/>
          </a:bodyPr>
          <a:lstStyle/>
          <a:p>
            <a:r>
              <a:rPr lang="en-US" sz="2800" b="1" dirty="0">
                <a:latin typeface="Arial" panose="020B0604020202020204" pitchFamily="34" charset="0"/>
                <a:cs typeface="Arial" panose="020B0604020202020204" pitchFamily="34" charset="0"/>
              </a:rPr>
              <a:t>The Fall – Possible Effects</a:t>
            </a:r>
            <a:endParaRPr lang="en-US" sz="2800" b="1" dirty="0">
              <a:cs typeface="Arial" panose="020B0604020202020204" pitchFamily="34" charset="0"/>
            </a:endParaRPr>
          </a:p>
        </p:txBody>
      </p:sp>
      <p:sp>
        <p:nvSpPr>
          <p:cNvPr id="9" name="Content Placeholder 8"/>
          <p:cNvSpPr>
            <a:spLocks noGrp="1"/>
          </p:cNvSpPr>
          <p:nvPr>
            <p:ph idx="1"/>
          </p:nvPr>
        </p:nvSpPr>
        <p:spPr>
          <a:xfrm>
            <a:off x="152400" y="797104"/>
            <a:ext cx="11948160" cy="5645809"/>
          </a:xfrm>
          <a:solidFill>
            <a:srgbClr val="FFFFCC"/>
          </a:solidFill>
        </p:spPr>
        <p:txBody>
          <a:bodyPr>
            <a:normAutofit/>
          </a:bodyPr>
          <a:lstStyle/>
          <a:p>
            <a:r>
              <a:rPr lang="en-US" b="1" dirty="0">
                <a:solidFill>
                  <a:srgbClr val="0070C0"/>
                </a:solidFill>
                <a:latin typeface="Arial" panose="020B0604020202020204" pitchFamily="34" charset="0"/>
                <a:cs typeface="Arial" panose="020B0604020202020204" pitchFamily="34" charset="0"/>
              </a:rPr>
              <a:t>Universalist: The Fall is not an actual historical event. Everyone goes to heaven when they die. </a:t>
            </a:r>
          </a:p>
          <a:p>
            <a:r>
              <a:rPr lang="en-US" b="1" dirty="0" err="1">
                <a:solidFill>
                  <a:srgbClr val="0070C0"/>
                </a:solidFill>
                <a:latin typeface="Arial" panose="020B0604020202020204" pitchFamily="34" charset="0"/>
                <a:cs typeface="Arial" panose="020B0604020202020204" pitchFamily="34" charset="0"/>
              </a:rPr>
              <a:t>Pelagian</a:t>
            </a:r>
            <a:r>
              <a:rPr lang="en-US" b="1" dirty="0">
                <a:solidFill>
                  <a:srgbClr val="0070C0"/>
                </a:solidFill>
                <a:latin typeface="Arial" panose="020B0604020202020204" pitchFamily="34" charset="0"/>
                <a:cs typeface="Arial" panose="020B0604020202020204" pitchFamily="34" charset="0"/>
              </a:rPr>
              <a:t>: Adam’s sin is not imputed to </a:t>
            </a:r>
            <a:r>
              <a:rPr lang="en-US" b="1" dirty="0">
                <a:solidFill>
                  <a:srgbClr val="FF0000"/>
                </a:solidFill>
                <a:latin typeface="Arial" panose="020B0604020202020204" pitchFamily="34" charset="0"/>
                <a:cs typeface="Arial" panose="020B0604020202020204" pitchFamily="34" charset="0"/>
              </a:rPr>
              <a:t>anyone</a:t>
            </a:r>
            <a:r>
              <a:rPr lang="en-US" b="1" dirty="0">
                <a:solidFill>
                  <a:srgbClr val="0070C0"/>
                </a:solidFill>
                <a:latin typeface="Arial" panose="020B0604020202020204" pitchFamily="34" charset="0"/>
                <a:cs typeface="Arial" panose="020B0604020202020204" pitchFamily="34" charset="0"/>
              </a:rPr>
              <a:t>. We have equal standing at birth with Adam before he fell.</a:t>
            </a:r>
          </a:p>
          <a:p>
            <a:r>
              <a:rPr lang="en-US" b="1" dirty="0">
                <a:solidFill>
                  <a:srgbClr val="0070C0"/>
                </a:solidFill>
                <a:latin typeface="Arial" panose="020B0604020202020204" pitchFamily="34" charset="0"/>
                <a:cs typeface="Arial" panose="020B0604020202020204" pitchFamily="34" charset="0"/>
              </a:rPr>
              <a:t>Semi-</a:t>
            </a:r>
            <a:r>
              <a:rPr lang="en-US" b="1" dirty="0" err="1">
                <a:solidFill>
                  <a:srgbClr val="0070C0"/>
                </a:solidFill>
                <a:latin typeface="Arial" panose="020B0604020202020204" pitchFamily="34" charset="0"/>
                <a:cs typeface="Arial" panose="020B0604020202020204" pitchFamily="34" charset="0"/>
              </a:rPr>
              <a:t>pelagian</a:t>
            </a:r>
            <a:r>
              <a:rPr lang="en-US" b="1" dirty="0">
                <a:solidFill>
                  <a:srgbClr val="0070C0"/>
                </a:solidFill>
                <a:latin typeface="Arial" panose="020B0604020202020204" pitchFamily="34" charset="0"/>
                <a:cs typeface="Arial" panose="020B0604020202020204" pitchFamily="34" charset="0"/>
              </a:rPr>
              <a:t> (Arminianism): Original sin is imputed to </a:t>
            </a:r>
            <a:r>
              <a:rPr lang="en-US" b="1" dirty="0">
                <a:solidFill>
                  <a:srgbClr val="FF0000"/>
                </a:solidFill>
                <a:latin typeface="Arial" panose="020B0604020202020204" pitchFamily="34" charset="0"/>
                <a:cs typeface="Arial" panose="020B0604020202020204" pitchFamily="34" charset="0"/>
              </a:rPr>
              <a:t>everyone. </a:t>
            </a:r>
            <a:r>
              <a:rPr lang="en-US" b="1" dirty="0">
                <a:solidFill>
                  <a:srgbClr val="0070C0"/>
                </a:solidFill>
                <a:latin typeface="Arial" panose="020B0604020202020204" pitchFamily="34" charset="0"/>
                <a:cs typeface="Arial" panose="020B0604020202020204" pitchFamily="34" charset="0"/>
              </a:rPr>
              <a:t>However, free will is not totally lost so that everyone is able to freely choose to sin or not sin (i.e. believe in Jesus). </a:t>
            </a:r>
            <a:r>
              <a:rPr lang="en-US" dirty="0">
                <a:latin typeface="Arial" panose="020B0604020202020204" pitchFamily="34" charset="0"/>
                <a:cs typeface="Arial" panose="020B0604020202020204" pitchFamily="34" charset="0"/>
              </a:rPr>
              <a:t> </a:t>
            </a:r>
            <a:endParaRPr lang="en-US" b="1" dirty="0">
              <a:latin typeface="Arial" panose="020B0604020202020204" pitchFamily="34" charset="0"/>
              <a:cs typeface="Arial" panose="020B0604020202020204" pitchFamily="34" charset="0"/>
            </a:endParaRPr>
          </a:p>
          <a:p>
            <a:r>
              <a:rPr lang="en-US" b="1" dirty="0">
                <a:solidFill>
                  <a:srgbClr val="0070C0"/>
                </a:solidFill>
                <a:latin typeface="Arial" panose="020B0604020202020204" pitchFamily="34" charset="0"/>
                <a:cs typeface="Arial" panose="020B0604020202020204" pitchFamily="34" charset="0"/>
              </a:rPr>
              <a:t>Reformed: (Augustinian, Calvinist, Doctrines of Grace): Original sin is imputed to everyone</a:t>
            </a:r>
            <a:r>
              <a:rPr lang="en-US" b="1" dirty="0">
                <a:solidFill>
                  <a:srgbClr val="FF0000"/>
                </a:solidFill>
                <a:latin typeface="Arial" panose="020B0604020202020204" pitchFamily="34" charset="0"/>
                <a:cs typeface="Arial" panose="020B0604020202020204" pitchFamily="34" charset="0"/>
              </a:rPr>
              <a:t> and </a:t>
            </a:r>
            <a:r>
              <a:rPr lang="en-US" b="1" dirty="0">
                <a:solidFill>
                  <a:srgbClr val="0070C0"/>
                </a:solidFill>
                <a:latin typeface="Arial" panose="020B0604020202020204" pitchFamily="34" charset="0"/>
                <a:cs typeface="Arial" panose="020B0604020202020204" pitchFamily="34" charset="0"/>
              </a:rPr>
              <a:t>we are born </a:t>
            </a:r>
            <a:r>
              <a:rPr lang="en-US" b="1" dirty="0">
                <a:solidFill>
                  <a:srgbClr val="FF0000"/>
                </a:solidFill>
                <a:latin typeface="Arial" panose="020B0604020202020204" pitchFamily="34" charset="0"/>
                <a:cs typeface="Arial" panose="020B0604020202020204" pitchFamily="34" charset="0"/>
              </a:rPr>
              <a:t>without </a:t>
            </a:r>
            <a:r>
              <a:rPr lang="en-US" b="1" dirty="0">
                <a:solidFill>
                  <a:srgbClr val="0070C0"/>
                </a:solidFill>
                <a:latin typeface="Arial" panose="020B0604020202020204" pitchFamily="34" charset="0"/>
                <a:cs typeface="Arial" panose="020B0604020202020204" pitchFamily="34" charset="0"/>
              </a:rPr>
              <a:t>free will. Hence unbelievers are</a:t>
            </a:r>
            <a:r>
              <a:rPr lang="en-US" b="1" dirty="0">
                <a:solidFill>
                  <a:srgbClr val="FF0000"/>
                </a:solidFill>
                <a:latin typeface="Arial" panose="020B0604020202020204" pitchFamily="34" charset="0"/>
                <a:cs typeface="Arial" panose="020B0604020202020204" pitchFamily="34" charset="0"/>
              </a:rPr>
              <a:t> morally unable </a:t>
            </a:r>
            <a:r>
              <a:rPr lang="en-US" b="1" dirty="0">
                <a:solidFill>
                  <a:srgbClr val="0070C0"/>
                </a:solidFill>
                <a:latin typeface="Arial" panose="020B0604020202020204" pitchFamily="34" charset="0"/>
                <a:cs typeface="Arial" panose="020B0604020202020204" pitchFamily="34" charset="0"/>
              </a:rPr>
              <a:t>to not sin.</a:t>
            </a:r>
          </a:p>
          <a:p>
            <a:pPr lvl="2"/>
            <a:endParaRPr lang="en-US" sz="2800" b="1" dirty="0">
              <a:latin typeface="Arial" panose="020B0604020202020204" pitchFamily="34" charset="0"/>
              <a:cs typeface="Arial" panose="020B0604020202020204" pitchFamily="34" charset="0"/>
            </a:endParaRPr>
          </a:p>
          <a:p>
            <a:pPr lvl="2"/>
            <a:endParaRPr lang="en-US" sz="2800" b="1" dirty="0">
              <a:solidFill>
                <a:srgbClr val="0070C0"/>
              </a:solidFill>
            </a:endParaRPr>
          </a:p>
          <a:p>
            <a:pPr marL="0" indent="0">
              <a:buNone/>
            </a:pPr>
            <a:endParaRPr lang="en-US" b="1" dirty="0"/>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18626539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838200" y="0"/>
            <a:ext cx="10515600" cy="656493"/>
          </a:xfrm>
          <a:solidFill>
            <a:srgbClr val="FFFFCC"/>
          </a:solidFill>
        </p:spPr>
        <p:txBody>
          <a:bodyPr>
            <a:noAutofit/>
          </a:bodyPr>
          <a:lstStyle/>
          <a:p>
            <a:r>
              <a:rPr lang="en-US" sz="2800" b="1" dirty="0">
                <a:latin typeface="Arial" panose="020B0604020202020204" pitchFamily="34" charset="0"/>
                <a:cs typeface="Arial" panose="020B0604020202020204" pitchFamily="34" charset="0"/>
              </a:rPr>
              <a:t>The Fall – Great </a:t>
            </a:r>
            <a:r>
              <a:rPr lang="en-US" sz="2800" b="1">
                <a:latin typeface="Arial" panose="020B0604020202020204" pitchFamily="34" charset="0"/>
                <a:cs typeface="Arial" panose="020B0604020202020204" pitchFamily="34" charset="0"/>
              </a:rPr>
              <a:t>Church Councils </a:t>
            </a:r>
            <a:endParaRPr lang="en-US" sz="2800" dirty="0">
              <a:latin typeface="Arial" panose="020B0604020202020204" pitchFamily="34" charset="0"/>
              <a:cs typeface="Arial" panose="020B0604020202020204" pitchFamily="34" charset="0"/>
            </a:endParaRPr>
          </a:p>
        </p:txBody>
      </p:sp>
      <p:sp>
        <p:nvSpPr>
          <p:cNvPr id="9" name="Content Placeholder 8"/>
          <p:cNvSpPr>
            <a:spLocks noGrp="1"/>
          </p:cNvSpPr>
          <p:nvPr>
            <p:ph idx="1"/>
          </p:nvPr>
        </p:nvSpPr>
        <p:spPr>
          <a:xfrm>
            <a:off x="1667205" y="2119192"/>
            <a:ext cx="8622288" cy="4021335"/>
          </a:xfrm>
          <a:solidFill>
            <a:srgbClr val="FFFFCC"/>
          </a:solidFill>
        </p:spPr>
        <p:txBody>
          <a:bodyPr>
            <a:normAutofit/>
          </a:bodyPr>
          <a:lstStyle/>
          <a:p>
            <a:pPr marL="0" indent="0">
              <a:buNone/>
            </a:pPr>
            <a:br>
              <a:rPr lang="en-US" b="1" dirty="0">
                <a:cs typeface="Arial" panose="020B0604020202020204" pitchFamily="34" charset="0"/>
              </a:rPr>
            </a:br>
            <a:br>
              <a:rPr lang="en-US" b="1" dirty="0">
                <a:cs typeface="Arial" panose="020B0604020202020204" pitchFamily="34" charset="0"/>
              </a:rPr>
            </a:br>
            <a:endParaRPr lang="en-US" dirty="0"/>
          </a:p>
          <a:p>
            <a:pPr marL="0" indent="0">
              <a:buNone/>
            </a:pPr>
            <a:endParaRPr lang="en-US" b="1" dirty="0"/>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pic>
        <p:nvPicPr>
          <p:cNvPr id="1026" name="Picture 2" descr="Image result for map of mediterranea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38200" y="874633"/>
            <a:ext cx="9996855" cy="5601103"/>
          </a:xfrm>
          <a:prstGeom prst="rect">
            <a:avLst/>
          </a:prstGeom>
          <a:noFill/>
          <a:extLst>
            <a:ext uri="{909E8E84-426E-40DD-AFC4-6F175D3DCCD1}">
              <a14:hiddenFill xmlns:a14="http://schemas.microsoft.com/office/drawing/2010/main">
                <a:solidFill>
                  <a:srgbClr val="FFFFFF"/>
                </a:solidFill>
              </a14:hiddenFill>
            </a:ext>
          </a:extLst>
        </p:spPr>
      </p:pic>
      <p:cxnSp>
        <p:nvCxnSpPr>
          <p:cNvPr id="4" name="Straight Arrow Connector 3"/>
          <p:cNvCxnSpPr/>
          <p:nvPr/>
        </p:nvCxnSpPr>
        <p:spPr>
          <a:xfrm flipH="1" flipV="1">
            <a:off x="3833447" y="1837592"/>
            <a:ext cx="8791" cy="712177"/>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6" name="Straight Arrow Connector 5"/>
          <p:cNvCxnSpPr/>
          <p:nvPr/>
        </p:nvCxnSpPr>
        <p:spPr>
          <a:xfrm flipH="1">
            <a:off x="4765431" y="3226777"/>
            <a:ext cx="202223" cy="536331"/>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flipH="1">
            <a:off x="8425962" y="1918305"/>
            <a:ext cx="202223" cy="536331"/>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7" name="TextBox 6"/>
          <p:cNvSpPr txBox="1"/>
          <p:nvPr/>
        </p:nvSpPr>
        <p:spPr>
          <a:xfrm>
            <a:off x="4624753" y="2958245"/>
            <a:ext cx="1107831" cy="369332"/>
          </a:xfrm>
          <a:prstGeom prst="rect">
            <a:avLst/>
          </a:prstGeom>
          <a:noFill/>
        </p:spPr>
        <p:txBody>
          <a:bodyPr wrap="square" rtlCol="0">
            <a:spAutoFit/>
          </a:bodyPr>
          <a:lstStyle/>
          <a:p>
            <a:r>
              <a:rPr lang="en-US" b="1" dirty="0">
                <a:solidFill>
                  <a:srgbClr val="FF0000"/>
                </a:solidFill>
              </a:rPr>
              <a:t>Carthage</a:t>
            </a:r>
          </a:p>
        </p:txBody>
      </p:sp>
      <p:sp>
        <p:nvSpPr>
          <p:cNvPr id="12" name="TextBox 11"/>
          <p:cNvSpPr txBox="1"/>
          <p:nvPr/>
        </p:nvSpPr>
        <p:spPr>
          <a:xfrm>
            <a:off x="3402422" y="2454636"/>
            <a:ext cx="1107831" cy="369332"/>
          </a:xfrm>
          <a:prstGeom prst="rect">
            <a:avLst/>
          </a:prstGeom>
          <a:noFill/>
        </p:spPr>
        <p:txBody>
          <a:bodyPr wrap="square" rtlCol="0">
            <a:spAutoFit/>
          </a:bodyPr>
          <a:lstStyle/>
          <a:p>
            <a:r>
              <a:rPr lang="en-US" b="1" dirty="0">
                <a:solidFill>
                  <a:srgbClr val="FF0000"/>
                </a:solidFill>
              </a:rPr>
              <a:t>Orange</a:t>
            </a:r>
          </a:p>
        </p:txBody>
      </p:sp>
      <p:cxnSp>
        <p:nvCxnSpPr>
          <p:cNvPr id="14" name="Straight Arrow Connector 13"/>
          <p:cNvCxnSpPr/>
          <p:nvPr/>
        </p:nvCxnSpPr>
        <p:spPr>
          <a:xfrm flipH="1" flipV="1">
            <a:off x="8527073" y="2670752"/>
            <a:ext cx="35368" cy="1720757"/>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17" name="TextBox 16"/>
          <p:cNvSpPr txBox="1"/>
          <p:nvPr/>
        </p:nvSpPr>
        <p:spPr>
          <a:xfrm flipH="1">
            <a:off x="8065625" y="4333563"/>
            <a:ext cx="993632" cy="369332"/>
          </a:xfrm>
          <a:prstGeom prst="rect">
            <a:avLst/>
          </a:prstGeom>
          <a:noFill/>
        </p:spPr>
        <p:txBody>
          <a:bodyPr wrap="square" rtlCol="0">
            <a:spAutoFit/>
          </a:bodyPr>
          <a:lstStyle/>
          <a:p>
            <a:r>
              <a:rPr lang="en-US" b="1" dirty="0" err="1">
                <a:solidFill>
                  <a:srgbClr val="FF0000"/>
                </a:solidFill>
              </a:rPr>
              <a:t>Nicea</a:t>
            </a:r>
            <a:endParaRPr lang="en-US" b="1" dirty="0">
              <a:solidFill>
                <a:srgbClr val="FF0000"/>
              </a:solidFill>
            </a:endParaRPr>
          </a:p>
        </p:txBody>
      </p:sp>
      <p:sp>
        <p:nvSpPr>
          <p:cNvPr id="18" name="TextBox 17"/>
          <p:cNvSpPr txBox="1"/>
          <p:nvPr/>
        </p:nvSpPr>
        <p:spPr>
          <a:xfrm>
            <a:off x="8628185" y="1514426"/>
            <a:ext cx="1827270" cy="646331"/>
          </a:xfrm>
          <a:prstGeom prst="rect">
            <a:avLst/>
          </a:prstGeom>
          <a:noFill/>
        </p:spPr>
        <p:txBody>
          <a:bodyPr wrap="square" rtlCol="0">
            <a:spAutoFit/>
          </a:bodyPr>
          <a:lstStyle/>
          <a:p>
            <a:r>
              <a:rPr lang="en-US" b="1" dirty="0">
                <a:solidFill>
                  <a:srgbClr val="FF0000"/>
                </a:solidFill>
              </a:rPr>
              <a:t>Constantinople &amp; Chalcedon</a:t>
            </a:r>
          </a:p>
        </p:txBody>
      </p:sp>
      <p:cxnSp>
        <p:nvCxnSpPr>
          <p:cNvPr id="5" name="Straight Arrow Connector 4"/>
          <p:cNvCxnSpPr/>
          <p:nvPr/>
        </p:nvCxnSpPr>
        <p:spPr>
          <a:xfrm>
            <a:off x="3902521" y="3298479"/>
            <a:ext cx="307730" cy="448408"/>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16" name="TextBox 15"/>
          <p:cNvSpPr txBox="1"/>
          <p:nvPr/>
        </p:nvSpPr>
        <p:spPr>
          <a:xfrm flipH="1">
            <a:off x="3217985" y="3042111"/>
            <a:ext cx="984738" cy="369332"/>
          </a:xfrm>
          <a:prstGeom prst="rect">
            <a:avLst/>
          </a:prstGeom>
          <a:noFill/>
        </p:spPr>
        <p:txBody>
          <a:bodyPr wrap="square" rtlCol="0">
            <a:spAutoFit/>
          </a:bodyPr>
          <a:lstStyle/>
          <a:p>
            <a:r>
              <a:rPr lang="en-US" b="1" dirty="0">
                <a:solidFill>
                  <a:srgbClr val="FF0000"/>
                </a:solidFill>
              </a:rPr>
              <a:t>Hippo</a:t>
            </a:r>
          </a:p>
        </p:txBody>
      </p:sp>
      <p:sp>
        <p:nvSpPr>
          <p:cNvPr id="19" name="TextBox 18">
            <a:extLst>
              <a:ext uri="{FF2B5EF4-FFF2-40B4-BE49-F238E27FC236}">
                <a16:creationId xmlns:a16="http://schemas.microsoft.com/office/drawing/2014/main" id="{4D055705-B671-4255-BE9E-9C7E39FC6B53}"/>
              </a:ext>
            </a:extLst>
          </p:cNvPr>
          <p:cNvSpPr txBox="1"/>
          <p:nvPr/>
        </p:nvSpPr>
        <p:spPr>
          <a:xfrm flipH="1">
            <a:off x="1739211" y="3458776"/>
            <a:ext cx="984738" cy="369332"/>
          </a:xfrm>
          <a:prstGeom prst="rect">
            <a:avLst/>
          </a:prstGeom>
          <a:noFill/>
        </p:spPr>
        <p:txBody>
          <a:bodyPr wrap="square" rtlCol="0">
            <a:spAutoFit/>
          </a:bodyPr>
          <a:lstStyle/>
          <a:p>
            <a:r>
              <a:rPr lang="en-US" b="1" dirty="0">
                <a:solidFill>
                  <a:srgbClr val="FF0000"/>
                </a:solidFill>
              </a:rPr>
              <a:t>Toledo</a:t>
            </a:r>
          </a:p>
        </p:txBody>
      </p:sp>
      <p:cxnSp>
        <p:nvCxnSpPr>
          <p:cNvPr id="21" name="Straight Arrow Connector 20">
            <a:extLst>
              <a:ext uri="{FF2B5EF4-FFF2-40B4-BE49-F238E27FC236}">
                <a16:creationId xmlns:a16="http://schemas.microsoft.com/office/drawing/2014/main" id="{8B81C156-5B1D-448B-9FB2-E8C9AA9124F3}"/>
              </a:ext>
            </a:extLst>
          </p:cNvPr>
          <p:cNvCxnSpPr>
            <a:cxnSpLocks/>
          </p:cNvCxnSpPr>
          <p:nvPr/>
        </p:nvCxnSpPr>
        <p:spPr>
          <a:xfrm flipV="1">
            <a:off x="1986419" y="2670752"/>
            <a:ext cx="130616" cy="860380"/>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20" name="TextBox 19">
            <a:extLst>
              <a:ext uri="{FF2B5EF4-FFF2-40B4-BE49-F238E27FC236}">
                <a16:creationId xmlns:a16="http://schemas.microsoft.com/office/drawing/2014/main" id="{490ACD83-4FB6-481C-8CA2-DB8E0823A9F5}"/>
              </a:ext>
            </a:extLst>
          </p:cNvPr>
          <p:cNvSpPr txBox="1"/>
          <p:nvPr/>
        </p:nvSpPr>
        <p:spPr>
          <a:xfrm flipH="1">
            <a:off x="6618825" y="3945193"/>
            <a:ext cx="984738" cy="369332"/>
          </a:xfrm>
          <a:prstGeom prst="rect">
            <a:avLst/>
          </a:prstGeom>
          <a:noFill/>
        </p:spPr>
        <p:txBody>
          <a:bodyPr wrap="square" rtlCol="0">
            <a:spAutoFit/>
          </a:bodyPr>
          <a:lstStyle/>
          <a:p>
            <a:r>
              <a:rPr lang="en-US" b="1" dirty="0">
                <a:solidFill>
                  <a:srgbClr val="FF0000"/>
                </a:solidFill>
              </a:rPr>
              <a:t>Ephesus</a:t>
            </a:r>
          </a:p>
        </p:txBody>
      </p:sp>
      <p:cxnSp>
        <p:nvCxnSpPr>
          <p:cNvPr id="22" name="Straight Arrow Connector 21">
            <a:extLst>
              <a:ext uri="{FF2B5EF4-FFF2-40B4-BE49-F238E27FC236}">
                <a16:creationId xmlns:a16="http://schemas.microsoft.com/office/drawing/2014/main" id="{7A2EDE05-729E-4E0C-9BE7-90E7EC2247DE}"/>
              </a:ext>
            </a:extLst>
          </p:cNvPr>
          <p:cNvCxnSpPr>
            <a:cxnSpLocks/>
          </p:cNvCxnSpPr>
          <p:nvPr/>
        </p:nvCxnSpPr>
        <p:spPr>
          <a:xfrm flipV="1">
            <a:off x="7381677" y="3327577"/>
            <a:ext cx="837866" cy="762260"/>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2950834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93040" y="52148"/>
            <a:ext cx="11846560" cy="656493"/>
          </a:xfrm>
          <a:solidFill>
            <a:srgbClr val="FFFFCC"/>
          </a:solidFill>
        </p:spPr>
        <p:txBody>
          <a:bodyPr>
            <a:noAutofit/>
          </a:bodyPr>
          <a:lstStyle/>
          <a:p>
            <a:r>
              <a:rPr lang="en-US" sz="2800" b="1" dirty="0">
                <a:latin typeface="Arial" panose="020B0604020202020204" pitchFamily="34" charset="0"/>
                <a:cs typeface="Arial" panose="020B0604020202020204" pitchFamily="34" charset="0"/>
              </a:rPr>
              <a:t>The Fall</a:t>
            </a:r>
          </a:p>
        </p:txBody>
      </p:sp>
      <p:sp>
        <p:nvSpPr>
          <p:cNvPr id="9" name="Content Placeholder 8"/>
          <p:cNvSpPr>
            <a:spLocks noGrp="1"/>
          </p:cNvSpPr>
          <p:nvPr>
            <p:ph idx="1"/>
          </p:nvPr>
        </p:nvSpPr>
        <p:spPr>
          <a:xfrm>
            <a:off x="172720" y="797104"/>
            <a:ext cx="11846560" cy="5645809"/>
          </a:xfrm>
          <a:solidFill>
            <a:srgbClr val="FFFFCC"/>
          </a:solidFill>
        </p:spPr>
        <p:txBody>
          <a:bodyPr>
            <a:normAutofit/>
          </a:bodyPr>
          <a:lstStyle/>
          <a:p>
            <a:r>
              <a:rPr lang="en-US" sz="3000" dirty="0">
                <a:solidFill>
                  <a:srgbClr val="0070C0"/>
                </a:solidFill>
                <a:latin typeface="Arial" panose="020B0604020202020204" pitchFamily="34" charset="0"/>
                <a:cs typeface="Arial" panose="020B0604020202020204" pitchFamily="34" charset="0"/>
              </a:rPr>
              <a:t>The British monk Pelagius (</a:t>
            </a:r>
            <a:r>
              <a:rPr lang="en-US" sz="3000" i="1" dirty="0">
                <a:solidFill>
                  <a:srgbClr val="0070C0"/>
                </a:solidFill>
                <a:latin typeface="Arial" panose="020B0604020202020204" pitchFamily="34" charset="0"/>
                <a:cs typeface="Arial" panose="020B0604020202020204" pitchFamily="34" charset="0"/>
              </a:rPr>
              <a:t>circa</a:t>
            </a:r>
            <a:r>
              <a:rPr lang="en-US" sz="3000" dirty="0">
                <a:solidFill>
                  <a:srgbClr val="0070C0"/>
                </a:solidFill>
                <a:latin typeface="Arial" panose="020B0604020202020204" pitchFamily="34" charset="0"/>
                <a:cs typeface="Arial" panose="020B0604020202020204" pitchFamily="34" charset="0"/>
              </a:rPr>
              <a:t> 360-418): </a:t>
            </a:r>
            <a:r>
              <a:rPr lang="en-US" dirty="0">
                <a:solidFill>
                  <a:srgbClr val="0070C0"/>
                </a:solidFill>
                <a:latin typeface="Arial" panose="020B0604020202020204" pitchFamily="34" charset="0"/>
                <a:cs typeface="Arial" panose="020B0604020202020204" pitchFamily="34" charset="0"/>
              </a:rPr>
              <a:t>disagreed with Augustine’s prayer, </a:t>
            </a:r>
            <a:r>
              <a:rPr lang="en-US" dirty="0">
                <a:solidFill>
                  <a:srgbClr val="FF0000"/>
                </a:solidFill>
                <a:latin typeface="Arial" panose="020B0604020202020204" pitchFamily="34" charset="0"/>
                <a:cs typeface="Arial" panose="020B0604020202020204" pitchFamily="34" charset="0"/>
              </a:rPr>
              <a:t>“Oh God, grant what Thou </a:t>
            </a:r>
            <a:r>
              <a:rPr lang="en-US" dirty="0" err="1">
                <a:solidFill>
                  <a:srgbClr val="FF0000"/>
                </a:solidFill>
                <a:latin typeface="Arial" panose="020B0604020202020204" pitchFamily="34" charset="0"/>
                <a:cs typeface="Arial" panose="020B0604020202020204" pitchFamily="34" charset="0"/>
              </a:rPr>
              <a:t>commandest</a:t>
            </a:r>
            <a:r>
              <a:rPr lang="en-US" dirty="0">
                <a:solidFill>
                  <a:srgbClr val="FF0000"/>
                </a:solidFill>
                <a:latin typeface="Arial" panose="020B0604020202020204" pitchFamily="34" charset="0"/>
                <a:cs typeface="Arial" panose="020B0604020202020204" pitchFamily="34" charset="0"/>
              </a:rPr>
              <a:t>, and command what Thou dost desire,” </a:t>
            </a:r>
          </a:p>
          <a:p>
            <a:r>
              <a:rPr lang="en-US" dirty="0">
                <a:solidFill>
                  <a:srgbClr val="0070C0"/>
                </a:solidFill>
                <a:latin typeface="Arial" panose="020B0604020202020204" pitchFamily="34" charset="0"/>
                <a:cs typeface="Arial" panose="020B0604020202020204" pitchFamily="34" charset="0"/>
              </a:rPr>
              <a:t>Pelagius had no problems with the second part. He believed that God’s highest attribute was His righteousness, and from that righteousness He had the perfect right Himself to obligate His creatures to obey Him according to His law. </a:t>
            </a:r>
          </a:p>
          <a:p>
            <a:r>
              <a:rPr lang="en-US" dirty="0">
                <a:solidFill>
                  <a:srgbClr val="0070C0"/>
                </a:solidFill>
                <a:latin typeface="Arial" panose="020B0604020202020204" pitchFamily="34" charset="0"/>
                <a:cs typeface="Arial" panose="020B0604020202020204" pitchFamily="34" charset="0"/>
              </a:rPr>
              <a:t>Pelagius reacted to the first part by saying that whatever God commands implies the ability of the one who receives the command to obey it. Man should not have to ask for grace in order to be obedient.</a:t>
            </a:r>
            <a:endParaRPr lang="en-US" sz="3000" dirty="0">
              <a:solidFill>
                <a:srgbClr val="0070C0"/>
              </a:solidFill>
              <a:latin typeface="Arial" panose="020B0604020202020204" pitchFamily="34" charset="0"/>
              <a:cs typeface="Arial" panose="020B0604020202020204" pitchFamily="34" charset="0"/>
            </a:endParaRPr>
          </a:p>
          <a:p>
            <a:r>
              <a:rPr lang="en-US" dirty="0">
                <a:solidFill>
                  <a:srgbClr val="0070C0"/>
                </a:solidFill>
                <a:latin typeface="Arial" panose="020B0604020202020204" pitchFamily="34" charset="0"/>
                <a:cs typeface="Arial" panose="020B0604020202020204" pitchFamily="34" charset="0"/>
              </a:rPr>
              <a:t>At the Council of Carthage in 418 Pelagius was declared a heretic. This was upheld in 431 by the first Council of Ephesus.</a:t>
            </a:r>
          </a:p>
          <a:p>
            <a:pPr lvl="2"/>
            <a:endParaRPr lang="en-US" sz="2800" b="1" dirty="0"/>
          </a:p>
          <a:p>
            <a:pPr lvl="2"/>
            <a:endParaRPr lang="en-US" sz="2800" b="1" dirty="0"/>
          </a:p>
          <a:p>
            <a:pPr lvl="2"/>
            <a:endParaRPr lang="en-US" sz="2800" b="1" dirty="0">
              <a:solidFill>
                <a:srgbClr val="0070C0"/>
              </a:solidFill>
            </a:endParaRPr>
          </a:p>
          <a:p>
            <a:pPr marL="0" indent="0">
              <a:buNone/>
            </a:pPr>
            <a:endParaRPr lang="en-US" b="1" dirty="0"/>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298562633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TotalTime>
  <Words>1150</Words>
  <Application>Microsoft Office PowerPoint</Application>
  <PresentationFormat>Widescreen</PresentationFormat>
  <Paragraphs>106</Paragraphs>
  <Slides>12</Slides>
  <Notes>3</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Arial</vt:lpstr>
      <vt:lpstr>Calibri</vt:lpstr>
      <vt:lpstr>Calibri Light</vt:lpstr>
      <vt:lpstr>Office Theme</vt:lpstr>
      <vt:lpstr>Discipleship:  An  Introduction to  Systematic Theology and  Apologetics</vt:lpstr>
      <vt:lpstr>The Fall –  Review</vt:lpstr>
      <vt:lpstr> The Fall – What is inherited sin? </vt:lpstr>
      <vt:lpstr> The Fall – What is inherited sin? </vt:lpstr>
      <vt:lpstr> The Fall – What is inherited sin? </vt:lpstr>
      <vt:lpstr> The Fall – What is inherited sin? </vt:lpstr>
      <vt:lpstr>The Fall – Possible Effects</vt:lpstr>
      <vt:lpstr>The Fall – Great Church Councils </vt:lpstr>
      <vt:lpstr>The Fall</vt:lpstr>
      <vt:lpstr>The Fall</vt:lpstr>
      <vt:lpstr>The Fall</vt:lpstr>
      <vt:lpstr>The Fall – Augustine of Hippo’s Definition of Original (inherited) Sin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Discipleship:  An  Introduction to  Systematic Theology and  Apologetics</dc:title>
  <dc:creator>Owner</dc:creator>
  <cp:lastModifiedBy>Owner</cp:lastModifiedBy>
  <cp:revision>1</cp:revision>
  <dcterms:created xsi:type="dcterms:W3CDTF">2018-09-23T19:09:33Z</dcterms:created>
  <dcterms:modified xsi:type="dcterms:W3CDTF">2018-09-23T19:11:47Z</dcterms:modified>
</cp:coreProperties>
</file>