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558" r:id="rId2"/>
    <p:sldId id="559" r:id="rId3"/>
    <p:sldId id="561" r:id="rId4"/>
    <p:sldId id="563" r:id="rId5"/>
    <p:sldId id="443" r:id="rId6"/>
    <p:sldId id="562" r:id="rId7"/>
    <p:sldId id="5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A5DC1A-1D52-4E8A-B8FF-65FD16CA09B8}" type="datetimeFigureOut">
              <a:rPr lang="en-US" smtClean="0"/>
              <a:t>9/30/2018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9856A3-3475-4952-AC11-B5FC6CA268C6}" type="slidenum">
              <a:rPr lang="en-US" smtClean="0"/>
              <a:t>‹#›</a:t>
            </a:fld>
            <a:endParaRPr lang="en-US"/>
          </a:p>
        </p:txBody>
      </p:sp>
    </p:spTree>
    <p:extLst>
      <p:ext uri="{BB962C8B-B14F-4D97-AF65-F5344CB8AC3E}">
        <p14:creationId xmlns:p14="http://schemas.microsoft.com/office/powerpoint/2010/main" val="3651107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1874219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233611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1715214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3788051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368893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C4BF1-1D91-41AC-AD96-6781711D9C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6C736F-BF00-4B65-BA66-8A8B384BFF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E950A0-0B9C-411D-83ED-EEB285AB059D}"/>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5" name="Footer Placeholder 4">
            <a:extLst>
              <a:ext uri="{FF2B5EF4-FFF2-40B4-BE49-F238E27FC236}">
                <a16:creationId xmlns:a16="http://schemas.microsoft.com/office/drawing/2014/main" id="{1585AB3D-DC76-47AF-9574-DF58CE443D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1CED53-331C-46C1-B642-96BE217A8A89}"/>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682283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1C2C3-5BDC-497F-A90A-596845FE77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084E4C-C999-4BD5-8257-28182AE4F9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94780F-3AB6-4526-BB0E-C6D70DB53EB0}"/>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5" name="Footer Placeholder 4">
            <a:extLst>
              <a:ext uri="{FF2B5EF4-FFF2-40B4-BE49-F238E27FC236}">
                <a16:creationId xmlns:a16="http://schemas.microsoft.com/office/drawing/2014/main" id="{7B9931E6-E21B-4DA1-8E04-E8F1F968A2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CBD944-FDD3-4002-80F8-0F8DE88EDCB8}"/>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698928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DC660A-27C3-4D62-BD43-4447399656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063965-C0DC-494A-85F1-B6E3DC8F36E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A6495-AAF1-470D-BE45-1A5C09902586}"/>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5" name="Footer Placeholder 4">
            <a:extLst>
              <a:ext uri="{FF2B5EF4-FFF2-40B4-BE49-F238E27FC236}">
                <a16:creationId xmlns:a16="http://schemas.microsoft.com/office/drawing/2014/main" id="{858F65FE-AF45-4381-A06E-F55D9ADDC8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92A492-24A8-432F-A6EF-8FD61997AD1C}"/>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179335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86E86-400F-49D6-A73C-CF79C40C61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F1F5F3-718E-4442-A87F-396EF02979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F46044-8F98-4DFB-8A1B-681BF24BDC11}"/>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5" name="Footer Placeholder 4">
            <a:extLst>
              <a:ext uri="{FF2B5EF4-FFF2-40B4-BE49-F238E27FC236}">
                <a16:creationId xmlns:a16="http://schemas.microsoft.com/office/drawing/2014/main" id="{0D7BB030-C704-44C9-B717-FDA284A674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63403-F068-441C-ABD3-D551EC5E4A4B}"/>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2786512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54168-A3D4-4201-B1B0-7C8521740C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BCC98C-44E2-448B-86E8-9BA42F4A3C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E8CC91D-573E-4F8D-85CF-8A9484636A3D}"/>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5" name="Footer Placeholder 4">
            <a:extLst>
              <a:ext uri="{FF2B5EF4-FFF2-40B4-BE49-F238E27FC236}">
                <a16:creationId xmlns:a16="http://schemas.microsoft.com/office/drawing/2014/main" id="{C848553C-8F0C-436E-8E59-C7A457C0B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78342-8885-48C2-8348-6BCD1F4DEF3E}"/>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306879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54B5A-7897-4A2E-A02C-5F1439864F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97CFBB-6B42-4D4B-BB13-298017AD14B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B979DB-6889-49D1-94F5-04CCFDF1471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7309FA-9D6B-4119-BEAE-6694AED1D032}"/>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6" name="Footer Placeholder 5">
            <a:extLst>
              <a:ext uri="{FF2B5EF4-FFF2-40B4-BE49-F238E27FC236}">
                <a16:creationId xmlns:a16="http://schemas.microsoft.com/office/drawing/2014/main" id="{B1B7C035-C2FE-449A-A60A-B7AC4C1F0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47B9DF-0BE6-4332-A6E8-E63603D15664}"/>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1404843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7BE2A-A272-48E5-9F9B-3093A70146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2C9E8B-5BBF-4427-841F-FED5D25068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1CED1EF-52C8-469B-8551-4CDFDEFB8E3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03B914-ECC2-4E60-888F-2F9EE54216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990FA33-6A46-415F-B72B-D9041C65011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C7F7B8-8F35-473F-88CD-779231453389}"/>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8" name="Footer Placeholder 7">
            <a:extLst>
              <a:ext uri="{FF2B5EF4-FFF2-40B4-BE49-F238E27FC236}">
                <a16:creationId xmlns:a16="http://schemas.microsoft.com/office/drawing/2014/main" id="{C2C8C494-E408-4CEB-95DB-D2D39D865B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16B9BB-35D9-4B4A-A329-30244DAF9C8B}"/>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394073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8F21F-DD78-439F-9764-4B99FE9616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A24CA-8A1D-4D33-92BD-01341EB990C2}"/>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4" name="Footer Placeholder 3">
            <a:extLst>
              <a:ext uri="{FF2B5EF4-FFF2-40B4-BE49-F238E27FC236}">
                <a16:creationId xmlns:a16="http://schemas.microsoft.com/office/drawing/2014/main" id="{B16DF54E-C934-41A9-9CCB-A2329D56AF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094BA7-4D21-43E4-9D7C-1F20384DA139}"/>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1948999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0DE459-4542-49DE-8697-4363D071E638}"/>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3" name="Footer Placeholder 2">
            <a:extLst>
              <a:ext uri="{FF2B5EF4-FFF2-40B4-BE49-F238E27FC236}">
                <a16:creationId xmlns:a16="http://schemas.microsoft.com/office/drawing/2014/main" id="{57BBC13D-8AC6-44C6-9ED0-10F8EF1D21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431C62-4FC1-4B03-BFCA-E585D27C7D61}"/>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15269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C88F9-C981-45BC-B66B-5D4F0AEF9E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38AB4E-B34F-4C92-A8E6-CA8DD07348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BC774B-FC87-4360-9CCF-E4FBC3070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D70820-6858-425A-AFD5-9615DB831158}"/>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6" name="Footer Placeholder 5">
            <a:extLst>
              <a:ext uri="{FF2B5EF4-FFF2-40B4-BE49-F238E27FC236}">
                <a16:creationId xmlns:a16="http://schemas.microsoft.com/office/drawing/2014/main" id="{6F15D05A-B77F-4AD0-9A23-8933252E60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32788B-56A0-4CA4-9217-43D1D28A2252}"/>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1254774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99E18-C58B-434B-AC6F-CCD02AF7BC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3D4990-D04F-4AE0-B84A-9FA6EB50CC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B10626-C443-4B07-BF81-C06F316B83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B278CB-8855-4D7F-8303-2521584CAEEF}"/>
              </a:ext>
            </a:extLst>
          </p:cNvPr>
          <p:cNvSpPr>
            <a:spLocks noGrp="1"/>
          </p:cNvSpPr>
          <p:nvPr>
            <p:ph type="dt" sz="half" idx="10"/>
          </p:nvPr>
        </p:nvSpPr>
        <p:spPr/>
        <p:txBody>
          <a:bodyPr/>
          <a:lstStyle/>
          <a:p>
            <a:fld id="{6AE5603E-B312-4103-87E7-6DE0C66A5563}" type="datetimeFigureOut">
              <a:rPr lang="en-US" smtClean="0"/>
              <a:t>9/30/2018</a:t>
            </a:fld>
            <a:endParaRPr lang="en-US"/>
          </a:p>
        </p:txBody>
      </p:sp>
      <p:sp>
        <p:nvSpPr>
          <p:cNvPr id="6" name="Footer Placeholder 5">
            <a:extLst>
              <a:ext uri="{FF2B5EF4-FFF2-40B4-BE49-F238E27FC236}">
                <a16:creationId xmlns:a16="http://schemas.microsoft.com/office/drawing/2014/main" id="{D30A3D65-0067-4BCF-9AD8-01A66F81C3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B9D7F2-430B-47C8-9ED9-2AF6C2B635C3}"/>
              </a:ext>
            </a:extLst>
          </p:cNvPr>
          <p:cNvSpPr>
            <a:spLocks noGrp="1"/>
          </p:cNvSpPr>
          <p:nvPr>
            <p:ph type="sldNum" sz="quarter" idx="12"/>
          </p:nvPr>
        </p:nvSpPr>
        <p:spPr/>
        <p:txBody>
          <a:bodyPr/>
          <a:lstStyle/>
          <a:p>
            <a:fld id="{56F4769F-28AC-4888-A124-938EEE66C8D0}" type="slidenum">
              <a:rPr lang="en-US" smtClean="0"/>
              <a:t>‹#›</a:t>
            </a:fld>
            <a:endParaRPr lang="en-US"/>
          </a:p>
        </p:txBody>
      </p:sp>
    </p:spTree>
    <p:extLst>
      <p:ext uri="{BB962C8B-B14F-4D97-AF65-F5344CB8AC3E}">
        <p14:creationId xmlns:p14="http://schemas.microsoft.com/office/powerpoint/2010/main" val="34236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570AE9-C782-4B6C-A87A-704843B1F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95C651-4FFA-408E-8474-3D9CE0DD0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50CE1B-BACF-42EA-BA08-002404FC66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5603E-B312-4103-87E7-6DE0C66A5563}" type="datetimeFigureOut">
              <a:rPr lang="en-US" smtClean="0"/>
              <a:t>9/30/2018</a:t>
            </a:fld>
            <a:endParaRPr lang="en-US"/>
          </a:p>
        </p:txBody>
      </p:sp>
      <p:sp>
        <p:nvSpPr>
          <p:cNvPr id="5" name="Footer Placeholder 4">
            <a:extLst>
              <a:ext uri="{FF2B5EF4-FFF2-40B4-BE49-F238E27FC236}">
                <a16:creationId xmlns:a16="http://schemas.microsoft.com/office/drawing/2014/main" id="{F4522E06-D770-4E14-845E-D9D01F05B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CD4092-C76A-45F1-81FF-79FD69F02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4769F-28AC-4888-A124-938EEE66C8D0}" type="slidenum">
              <a:rPr lang="en-US" smtClean="0"/>
              <a:t>‹#›</a:t>
            </a:fld>
            <a:endParaRPr lang="en-US"/>
          </a:p>
        </p:txBody>
      </p:sp>
    </p:spTree>
    <p:extLst>
      <p:ext uri="{BB962C8B-B14F-4D97-AF65-F5344CB8AC3E}">
        <p14:creationId xmlns:p14="http://schemas.microsoft.com/office/powerpoint/2010/main" val="3918884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September 30, 2018</a:t>
            </a:r>
          </a:p>
        </p:txBody>
      </p:sp>
    </p:spTree>
    <p:extLst>
      <p:ext uri="{BB962C8B-B14F-4D97-AF65-F5344CB8AC3E}">
        <p14:creationId xmlns:p14="http://schemas.microsoft.com/office/powerpoint/2010/main" val="3538188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9906" y="52711"/>
            <a:ext cx="11672188"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Augustine of Hippo’s </a:t>
            </a:r>
            <a:r>
              <a:rPr lang="en-US" sz="2800" dirty="0">
                <a:latin typeface="Arial" panose="020B0604020202020204" pitchFamily="34" charset="0"/>
                <a:cs typeface="Arial" panose="020B0604020202020204" pitchFamily="34" charset="0"/>
              </a:rPr>
              <a:t>Definition of Original (inherited) Sin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11B611C5-9E08-450D-A3BC-0D1F217A931F}"/>
              </a:ext>
            </a:extLst>
          </p:cNvPr>
          <p:cNvGraphicFramePr>
            <a:graphicFrameLocks noGrp="1"/>
          </p:cNvGraphicFramePr>
          <p:nvPr>
            <p:extLst/>
          </p:nvPr>
        </p:nvGraphicFramePr>
        <p:xfrm>
          <a:off x="259906" y="840211"/>
          <a:ext cx="11672188" cy="4815840"/>
        </p:xfrm>
        <a:graphic>
          <a:graphicData uri="http://schemas.openxmlformats.org/drawingml/2006/table">
            <a:tbl>
              <a:tblPr firstRow="1" bandRow="1">
                <a:tableStyleId>{5C22544A-7EE6-4342-B048-85BDC9FD1C3A}</a:tableStyleId>
              </a:tblPr>
              <a:tblGrid>
                <a:gridCol w="3004404">
                  <a:extLst>
                    <a:ext uri="{9D8B030D-6E8A-4147-A177-3AD203B41FA5}">
                      <a16:colId xmlns:a16="http://schemas.microsoft.com/office/drawing/2014/main" val="214383479"/>
                    </a:ext>
                  </a:extLst>
                </a:gridCol>
                <a:gridCol w="1897625">
                  <a:extLst>
                    <a:ext uri="{9D8B030D-6E8A-4147-A177-3AD203B41FA5}">
                      <a16:colId xmlns:a16="http://schemas.microsoft.com/office/drawing/2014/main" val="1789642164"/>
                    </a:ext>
                  </a:extLst>
                </a:gridCol>
                <a:gridCol w="1877962">
                  <a:extLst>
                    <a:ext uri="{9D8B030D-6E8A-4147-A177-3AD203B41FA5}">
                      <a16:colId xmlns:a16="http://schemas.microsoft.com/office/drawing/2014/main" val="3369108554"/>
                    </a:ext>
                  </a:extLst>
                </a:gridCol>
                <a:gridCol w="4892197">
                  <a:extLst>
                    <a:ext uri="{9D8B030D-6E8A-4147-A177-3AD203B41FA5}">
                      <a16:colId xmlns:a16="http://schemas.microsoft.com/office/drawing/2014/main" val="1227110793"/>
                    </a:ext>
                  </a:extLst>
                </a:gridCol>
              </a:tblGrid>
              <a:tr h="370840">
                <a:tc>
                  <a:txBody>
                    <a:bodyPr/>
                    <a:lstStyle/>
                    <a:p>
                      <a:endParaRPr lang="en-US" sz="2800" dirty="0">
                        <a:latin typeface="Arial" panose="020B0604020202020204" pitchFamily="34" charset="0"/>
                        <a:cs typeface="Arial" panose="020B0604020202020204" pitchFamily="34" charset="0"/>
                      </a:endParaRPr>
                    </a:p>
                  </a:txBody>
                  <a:tcPr/>
                </a:tc>
                <a:tc>
                  <a:txBody>
                    <a:bodyPr/>
                    <a:lstStyle/>
                    <a:p>
                      <a:r>
                        <a:rPr lang="en-US" sz="2800" dirty="0">
                          <a:latin typeface="Arial" panose="020B0604020202020204" pitchFamily="34" charset="0"/>
                          <a:cs typeface="Arial" panose="020B0604020202020204" pitchFamily="34" charset="0"/>
                        </a:rPr>
                        <a:t>Humanity as created</a:t>
                      </a:r>
                    </a:p>
                  </a:txBody>
                  <a:tcPr/>
                </a:tc>
                <a:tc>
                  <a:txBody>
                    <a:bodyPr/>
                    <a:lstStyle/>
                    <a:p>
                      <a:r>
                        <a:rPr lang="en-US" sz="2800" dirty="0">
                          <a:latin typeface="Arial" panose="020B0604020202020204" pitchFamily="34" charset="0"/>
                          <a:cs typeface="Arial" panose="020B0604020202020204" pitchFamily="34" charset="0"/>
                        </a:rPr>
                        <a:t>Fallen Humanity</a:t>
                      </a:r>
                    </a:p>
                  </a:txBody>
                  <a:tcPr/>
                </a:tc>
                <a:tc>
                  <a:txBody>
                    <a:bodyPr/>
                    <a:lstStyle/>
                    <a:p>
                      <a:r>
                        <a:rPr lang="en-US" sz="2800" i="0" dirty="0">
                          <a:latin typeface="Arial" panose="020B0604020202020204" pitchFamily="34" charset="0"/>
                          <a:cs typeface="Arial" panose="020B0604020202020204" pitchFamily="34" charset="0"/>
                        </a:rPr>
                        <a:t>Modern  Definition/</a:t>
                      </a:r>
                      <a:r>
                        <a:rPr lang="en-US" sz="2800" i="1" dirty="0">
                          <a:latin typeface="Arial" panose="020B0604020202020204" pitchFamily="34" charset="0"/>
                          <a:cs typeface="Arial" panose="020B0604020202020204" pitchFamily="34" charset="0"/>
                        </a:rPr>
                        <a:t>Latin term</a:t>
                      </a:r>
                    </a:p>
                  </a:txBody>
                  <a:tcPr/>
                </a:tc>
                <a:extLst>
                  <a:ext uri="{0D108BD9-81ED-4DB2-BD59-A6C34878D82A}">
                    <a16:rowId xmlns:a16="http://schemas.microsoft.com/office/drawing/2014/main" val="2600515352"/>
                  </a:ext>
                </a:extLst>
              </a:tr>
              <a:tr h="370840">
                <a:tc>
                  <a:txBody>
                    <a:bodyPr/>
                    <a:lstStyle/>
                    <a:p>
                      <a:r>
                        <a:rPr lang="en-US" sz="2800" dirty="0">
                          <a:latin typeface="Arial" panose="020B0604020202020204" pitchFamily="34" charset="0"/>
                          <a:cs typeface="Arial" panose="020B0604020202020204" pitchFamily="34" charset="0"/>
                        </a:rPr>
                        <a:t>Free Agency</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Liberty</a:t>
                      </a:r>
                      <a:r>
                        <a:rPr lang="en-US" sz="2800" i="1"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t>
                      </a:r>
                    </a:p>
                  </a:txBody>
                  <a:tcPr/>
                </a:tc>
                <a:tc>
                  <a:txBody>
                    <a:bodyPr/>
                    <a:lstStyle/>
                    <a:p>
                      <a:r>
                        <a:rPr lang="en-US" sz="2800" dirty="0">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0" dirty="0">
                          <a:latin typeface="Arial" panose="020B0604020202020204" pitchFamily="34" charset="0"/>
                          <a:cs typeface="Arial" panose="020B0604020202020204" pitchFamily="34" charset="0"/>
                        </a:rPr>
                        <a:t>Ability to choose whatever is most pleasing</a:t>
                      </a:r>
                      <a:r>
                        <a:rPr lang="en-US" sz="2800" i="1"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672536710"/>
                  </a:ext>
                </a:extLst>
              </a:tr>
              <a:tr h="370840">
                <a:tc>
                  <a:txBody>
                    <a:bodyPr/>
                    <a:lstStyle/>
                    <a:p>
                      <a:r>
                        <a:rPr lang="en-US" sz="2800" dirty="0">
                          <a:latin typeface="Arial" panose="020B0604020202020204" pitchFamily="34" charset="0"/>
                          <a:cs typeface="Arial" panose="020B0604020202020204" pitchFamily="34" charset="0"/>
                        </a:rPr>
                        <a:t>Free Will</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Moral Liberty</a:t>
                      </a:r>
                      <a:r>
                        <a:rPr lang="en-US" sz="2800" i="1"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r>
                        <a:rPr lang="en-US" sz="2800" i="0" dirty="0">
                          <a:latin typeface="Arial" panose="020B0604020202020204" pitchFamily="34" charset="0"/>
                          <a:cs typeface="Arial" panose="020B0604020202020204" pitchFamily="34" charset="0"/>
                        </a:rPr>
                        <a:t>Ability to chose any available moral option.</a:t>
                      </a:r>
                    </a:p>
                  </a:txBody>
                  <a:tcPr/>
                </a:tc>
                <a:extLst>
                  <a:ext uri="{0D108BD9-81ED-4DB2-BD59-A6C34878D82A}">
                    <a16:rowId xmlns:a16="http://schemas.microsoft.com/office/drawing/2014/main" val="300494923"/>
                  </a:ext>
                </a:extLst>
              </a:tr>
              <a:tr h="370840">
                <a:tc>
                  <a:txBody>
                    <a:bodyPr/>
                    <a:lstStyle/>
                    <a:p>
                      <a:r>
                        <a:rPr lang="en-US" sz="2800" dirty="0">
                          <a:latin typeface="Arial" panose="020B0604020202020204" pitchFamily="34" charset="0"/>
                          <a:cs typeface="Arial" panose="020B0604020202020204" pitchFamily="34" charset="0"/>
                        </a:rPr>
                        <a:t>Able to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1" dirty="0">
                          <a:latin typeface="Arial" panose="020B0604020202020204" pitchFamily="34" charset="0"/>
                          <a:cs typeface="Arial" panose="020B0604020202020204" pitchFamily="34" charset="0"/>
                        </a:rPr>
                        <a:t>Posse </a:t>
                      </a:r>
                      <a:r>
                        <a:rPr lang="en-US" sz="2800" i="1" dirty="0" err="1">
                          <a:latin typeface="Arial" panose="020B0604020202020204" pitchFamily="34" charset="0"/>
                          <a:cs typeface="Arial" panose="020B0604020202020204" pitchFamily="34" charset="0"/>
                        </a:rPr>
                        <a:t>peccare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75068288"/>
                  </a:ext>
                </a:extLst>
              </a:tr>
              <a:tr h="370840">
                <a:tc>
                  <a:txBody>
                    <a:bodyPr/>
                    <a:lstStyle/>
                    <a:p>
                      <a:r>
                        <a:rPr lang="en-US" sz="2800" dirty="0">
                          <a:latin typeface="Arial" panose="020B0604020202020204" pitchFamily="34" charset="0"/>
                          <a:cs typeface="Arial" panose="020B0604020202020204" pitchFamily="34" charset="0"/>
                        </a:rPr>
                        <a:t>Able to not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r>
                        <a:rPr lang="en-US" sz="2800" i="1" dirty="0">
                          <a:latin typeface="Arial" panose="020B0604020202020204" pitchFamily="34" charset="0"/>
                          <a:cs typeface="Arial" panose="020B0604020202020204" pitchFamily="34" charset="0"/>
                        </a:rPr>
                        <a:t>Posse non </a:t>
                      </a:r>
                      <a:r>
                        <a:rPr lang="en-US" sz="2800" i="1" dirty="0" err="1">
                          <a:latin typeface="Arial" panose="020B0604020202020204" pitchFamily="34" charset="0"/>
                          <a:cs typeface="Arial" panose="020B0604020202020204" pitchFamily="34" charset="0"/>
                        </a:rPr>
                        <a:t>pecarre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6817276"/>
                  </a:ext>
                </a:extLst>
              </a:tr>
              <a:tr h="370840">
                <a:tc>
                  <a:txBody>
                    <a:bodyPr/>
                    <a:lstStyle/>
                    <a:p>
                      <a:r>
                        <a:rPr lang="en-US" sz="2800" dirty="0">
                          <a:latin typeface="Arial" panose="020B0604020202020204" pitchFamily="34" charset="0"/>
                          <a:cs typeface="Arial" panose="020B0604020202020204" pitchFamily="34" charset="0"/>
                        </a:rPr>
                        <a:t>Unable to not sin</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1" dirty="0">
                          <a:latin typeface="Arial" panose="020B0604020202020204" pitchFamily="34" charset="0"/>
                          <a:cs typeface="Arial" panose="020B0604020202020204" pitchFamily="34" charset="0"/>
                        </a:rPr>
                        <a:t>Non posse non </a:t>
                      </a:r>
                      <a:r>
                        <a:rPr lang="en-US" sz="2800" i="1" dirty="0" err="1">
                          <a:latin typeface="Arial" panose="020B0604020202020204" pitchFamily="34" charset="0"/>
                          <a:cs typeface="Arial" panose="020B0604020202020204" pitchFamily="34" charset="0"/>
                        </a:rPr>
                        <a:t>peccare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84946316"/>
                  </a:ext>
                </a:extLst>
              </a:tr>
            </a:tbl>
          </a:graphicData>
        </a:graphic>
      </p:graphicFrame>
      <p:sp>
        <p:nvSpPr>
          <p:cNvPr id="4" name="TextBox 3">
            <a:extLst>
              <a:ext uri="{FF2B5EF4-FFF2-40B4-BE49-F238E27FC236}">
                <a16:creationId xmlns:a16="http://schemas.microsoft.com/office/drawing/2014/main" id="{F62A8D89-2F22-4FA4-9017-23C52578EE95}"/>
              </a:ext>
            </a:extLst>
          </p:cNvPr>
          <p:cNvSpPr txBox="1"/>
          <p:nvPr/>
        </p:nvSpPr>
        <p:spPr>
          <a:xfrm>
            <a:off x="344129" y="6144758"/>
            <a:ext cx="4577856" cy="523220"/>
          </a:xfrm>
          <a:prstGeom prst="rect">
            <a:avLst/>
          </a:prstGeom>
          <a:noFill/>
        </p:spPr>
        <p:txBody>
          <a:bodyPr wrap="none" rtlCol="0">
            <a:spAutoFit/>
          </a:bodyPr>
          <a:lstStyle/>
          <a:p>
            <a:r>
              <a:rPr lang="en-US" sz="2800"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Augustine’s original words</a:t>
            </a:r>
          </a:p>
        </p:txBody>
      </p:sp>
    </p:spTree>
    <p:extLst>
      <p:ext uri="{BB962C8B-B14F-4D97-AF65-F5344CB8AC3E}">
        <p14:creationId xmlns:p14="http://schemas.microsoft.com/office/powerpoint/2010/main" val="1862942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The Fall – five possibilities</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106747" y="644009"/>
            <a:ext cx="11909662" cy="4401205"/>
          </a:xfrm>
          <a:prstGeom prst="rect">
            <a:avLst/>
          </a:prstGeom>
          <a:solidFill>
            <a:srgbClr val="FFFFCC"/>
          </a:solidFill>
        </p:spPr>
        <p:txBody>
          <a:bodyPr wrap="square" rtlCol="0">
            <a:spAutoFit/>
          </a:bodyPr>
          <a:lstStyle/>
          <a:p>
            <a:pPr marL="514350" indent="-514350">
              <a:buFont typeface="+mj-lt"/>
              <a:buAutoNum type="arabicPeriod"/>
            </a:pPr>
            <a:r>
              <a:rPr lang="en-US" sz="2800" b="1" dirty="0">
                <a:solidFill>
                  <a:srgbClr val="0070C0"/>
                </a:solidFill>
                <a:cs typeface="Arial" panose="020B0604020202020204" pitchFamily="34" charset="0"/>
              </a:rPr>
              <a:t>Pelagianism: The Fall does not affect anyone but Adam. </a:t>
            </a:r>
          </a:p>
          <a:p>
            <a:pPr marL="800100" lvl="1" indent="-342900">
              <a:buFont typeface="Arial" panose="020B0604020202020204" pitchFamily="34" charset="0"/>
              <a:buChar char="•"/>
            </a:pPr>
            <a:r>
              <a:rPr lang="en-US" sz="2800" dirty="0">
                <a:cs typeface="Arial" panose="020B0604020202020204" pitchFamily="34" charset="0"/>
              </a:rPr>
              <a:t>Every naturally born person has the same status as Adam and can choose to believe or not believe in Christ. </a:t>
            </a:r>
          </a:p>
          <a:p>
            <a:pPr marL="800100" lvl="1" indent="-342900">
              <a:buFont typeface="Arial" panose="020B0604020202020204" pitchFamily="34" charset="0"/>
              <a:buChar char="•"/>
            </a:pPr>
            <a:r>
              <a:rPr lang="en-US" sz="2800" dirty="0">
                <a:solidFill>
                  <a:srgbClr val="FF0000"/>
                </a:solidFill>
                <a:cs typeface="Arial" panose="020B0604020202020204" pitchFamily="34" charset="0"/>
              </a:rPr>
              <a:t>Condemned by the Council of Carthage in 418.</a:t>
            </a:r>
          </a:p>
          <a:p>
            <a:pPr marL="514350" indent="-514350">
              <a:buFont typeface="+mj-lt"/>
              <a:buAutoNum type="arabicPeriod"/>
            </a:pPr>
            <a:r>
              <a:rPr lang="en-US" sz="2800" b="1" dirty="0">
                <a:solidFill>
                  <a:srgbClr val="0070C0"/>
                </a:solidFill>
                <a:cs typeface="Arial" panose="020B0604020202020204" pitchFamily="34" charset="0"/>
              </a:rPr>
              <a:t>Baptismal Regeneration: Adam’s Fall affects every naturally born person.</a:t>
            </a:r>
          </a:p>
          <a:p>
            <a:pPr marL="800100" lvl="1" indent="-342900">
              <a:buFont typeface="Arial" panose="020B0604020202020204" pitchFamily="34" charset="0"/>
              <a:buChar char="•"/>
            </a:pPr>
            <a:r>
              <a:rPr lang="en-US" sz="2800" dirty="0">
                <a:cs typeface="Arial" panose="020B0604020202020204" pitchFamily="34" charset="0"/>
              </a:rPr>
              <a:t>Baptizing a child removes the effect of the Fall and permanently reset’s the recipient’s status to Adam’s status before the Fall.</a:t>
            </a:r>
          </a:p>
          <a:p>
            <a:pPr marL="800100" lvl="1" indent="-342900">
              <a:buFont typeface="Arial" panose="020B0604020202020204" pitchFamily="34" charset="0"/>
              <a:buChar char="•"/>
            </a:pPr>
            <a:r>
              <a:rPr lang="en-US" sz="2800" dirty="0">
                <a:cs typeface="Arial" panose="020B0604020202020204" pitchFamily="34" charset="0"/>
              </a:rPr>
              <a:t>Current view of Roman Catholic’s and most Lutheran’s.</a:t>
            </a:r>
          </a:p>
          <a:p>
            <a:pPr marL="800100" lvl="1" indent="-342900">
              <a:buFont typeface="Arial" panose="020B0604020202020204" pitchFamily="34" charset="0"/>
              <a:buChar char="•"/>
            </a:pPr>
            <a:r>
              <a:rPr lang="en-US" sz="2800" dirty="0">
                <a:solidFill>
                  <a:srgbClr val="FF0000"/>
                </a:solidFill>
                <a:cs typeface="Arial" panose="020B0604020202020204" pitchFamily="34" charset="0"/>
              </a:rPr>
              <a:t>Rejected by the Reformers and the Five </a:t>
            </a:r>
            <a:r>
              <a:rPr lang="en-US" sz="2800" dirty="0" err="1">
                <a:solidFill>
                  <a:srgbClr val="FF0000"/>
                </a:solidFill>
                <a:cs typeface="Arial" panose="020B0604020202020204" pitchFamily="34" charset="0"/>
              </a:rPr>
              <a:t>Sola’s</a:t>
            </a:r>
            <a:endParaRPr lang="en-US" sz="2800" dirty="0">
              <a:solidFill>
                <a:srgbClr val="FF0000"/>
              </a:solidFill>
              <a:cs typeface="Arial" panose="020B0604020202020204" pitchFamily="34" charset="0"/>
            </a:endParaRPr>
          </a:p>
          <a:p>
            <a:pPr marL="342900" indent="-342900">
              <a:buFont typeface="Arial" panose="020B0604020202020204" pitchFamily="34" charset="0"/>
              <a:buChar char="•"/>
            </a:pPr>
            <a:endParaRPr lang="en-US" sz="2800" dirty="0">
              <a:solidFill>
                <a:srgbClr val="FF0000"/>
              </a:solidFill>
              <a:cs typeface="Arial" panose="020B0604020202020204" pitchFamily="34" charset="0"/>
            </a:endParaRPr>
          </a:p>
        </p:txBody>
      </p:sp>
    </p:spTree>
    <p:extLst>
      <p:ext uri="{BB962C8B-B14F-4D97-AF65-F5344CB8AC3E}">
        <p14:creationId xmlns:p14="http://schemas.microsoft.com/office/powerpoint/2010/main" val="2192453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The Fall – five possibilities</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106747" y="644009"/>
            <a:ext cx="11909662" cy="3108543"/>
          </a:xfrm>
          <a:prstGeom prst="rect">
            <a:avLst/>
          </a:prstGeom>
          <a:solidFill>
            <a:srgbClr val="FFFFCC"/>
          </a:solidFill>
        </p:spPr>
        <p:txBody>
          <a:bodyPr wrap="square" rtlCol="0">
            <a:spAutoFit/>
          </a:bodyPr>
          <a:lstStyle/>
          <a:p>
            <a:pPr marL="514350" indent="-514350">
              <a:buFont typeface="+mj-lt"/>
              <a:buAutoNum type="arabicPeriod" startAt="3"/>
            </a:pPr>
            <a:r>
              <a:rPr lang="en-US" sz="2800" b="1" dirty="0">
                <a:solidFill>
                  <a:srgbClr val="0070C0"/>
                </a:solidFill>
                <a:cs typeface="Arial" panose="020B0604020202020204" pitchFamily="34" charset="0"/>
              </a:rPr>
              <a:t>Semi-Pelagianism: Adam’s Fall affects every naturally born person.</a:t>
            </a:r>
          </a:p>
          <a:p>
            <a:pPr marL="800100" lvl="1" indent="-342900">
              <a:buFont typeface="Arial" panose="020B0604020202020204" pitchFamily="34" charset="0"/>
              <a:buChar char="•"/>
            </a:pPr>
            <a:r>
              <a:rPr lang="en-US" sz="2800" dirty="0">
                <a:cs typeface="Arial" panose="020B0604020202020204" pitchFamily="34" charset="0"/>
              </a:rPr>
              <a:t>People are not free to do good or choose good or evil, but they are at least free to make the first move to God, and believe in God their by own native strength. </a:t>
            </a:r>
          </a:p>
          <a:p>
            <a:pPr marL="800100" lvl="1" indent="-342900">
              <a:buFont typeface="Arial" panose="020B0604020202020204" pitchFamily="34" charset="0"/>
              <a:buChar char="•"/>
            </a:pPr>
            <a:r>
              <a:rPr lang="en-US" sz="2800" dirty="0">
                <a:cs typeface="Arial" panose="020B0604020202020204" pitchFamily="34" charset="0"/>
              </a:rPr>
              <a:t>As a result they are restored by God’s grace to Adam’s pre – Fall status.</a:t>
            </a:r>
          </a:p>
          <a:p>
            <a:pPr marL="800100" lvl="1" indent="-342900">
              <a:buFont typeface="Arial" panose="020B0604020202020204" pitchFamily="34" charset="0"/>
              <a:buChar char="•"/>
            </a:pPr>
            <a:r>
              <a:rPr lang="en-US" sz="2800" dirty="0">
                <a:solidFill>
                  <a:srgbClr val="FF0000"/>
                </a:solidFill>
                <a:cs typeface="Arial" panose="020B0604020202020204" pitchFamily="34" charset="0"/>
              </a:rPr>
              <a:t>Condemned by the Council of Orange in 529.</a:t>
            </a:r>
          </a:p>
          <a:p>
            <a:pPr marL="800100" lvl="1" indent="-342900">
              <a:buFont typeface="Arial" panose="020B0604020202020204" pitchFamily="34" charset="0"/>
              <a:buChar char="•"/>
            </a:pPr>
            <a:r>
              <a:rPr lang="en-US" sz="2800" dirty="0">
                <a:solidFill>
                  <a:srgbClr val="FF0000"/>
                </a:solidFill>
                <a:cs typeface="Arial" panose="020B0604020202020204" pitchFamily="34" charset="0"/>
              </a:rPr>
              <a:t>The Reformer’s recognized that Rome had become Semi-Pelagian</a:t>
            </a:r>
          </a:p>
        </p:txBody>
      </p:sp>
    </p:spTree>
    <p:extLst>
      <p:ext uri="{BB962C8B-B14F-4D97-AF65-F5344CB8AC3E}">
        <p14:creationId xmlns:p14="http://schemas.microsoft.com/office/powerpoint/2010/main" val="811582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34815" y="0"/>
            <a:ext cx="11914945"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Second Council of Orange 529</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34815" y="764932"/>
            <a:ext cx="11914945" cy="5942598"/>
          </a:xfrm>
          <a:solidFill>
            <a:srgbClr val="FFFFCC"/>
          </a:solidFill>
        </p:spPr>
        <p:txBody>
          <a:bodyPr>
            <a:normAutofit lnSpcReduction="10000"/>
          </a:bodyPr>
          <a:lstStyle/>
          <a:p>
            <a:r>
              <a:rPr lang="en-US" dirty="0">
                <a:solidFill>
                  <a:srgbClr val="0070C0"/>
                </a:solidFill>
                <a:latin typeface="Arial" panose="020B0604020202020204" pitchFamily="34" charset="0"/>
                <a:cs typeface="Arial" panose="020B0604020202020204" pitchFamily="34" charset="0"/>
              </a:rPr>
              <a:t>The Second Council of Orange rejected Semi-Pelagianism (free will is not totally lost so everyone is able to freely choose to sin or not sin) and also issued 25 Canons concluding them as follows.</a:t>
            </a:r>
          </a:p>
          <a:p>
            <a:pPr marL="0" indent="0">
              <a:buNone/>
            </a:pPr>
            <a:r>
              <a:rPr lang="en-US" dirty="0">
                <a:latin typeface="Arial" panose="020B0604020202020204" pitchFamily="34" charset="0"/>
                <a:cs typeface="Arial" panose="020B0604020202020204" pitchFamily="34" charset="0"/>
              </a:rPr>
              <a:t>And thus according to the passages of holy scripture quoted above or the interpretations of the ancient Fathers we must, under the blessing of God, preach and believe as follows. The sin of the first man has so </a:t>
            </a:r>
            <a:r>
              <a:rPr lang="en-US" dirty="0">
                <a:solidFill>
                  <a:srgbClr val="FF0000"/>
                </a:solidFill>
                <a:latin typeface="Arial" panose="020B0604020202020204" pitchFamily="34" charset="0"/>
                <a:cs typeface="Arial" panose="020B0604020202020204" pitchFamily="34" charset="0"/>
              </a:rPr>
              <a:t>impaired and weakened free will </a:t>
            </a:r>
            <a:r>
              <a:rPr lang="en-US" dirty="0">
                <a:latin typeface="Arial" panose="020B0604020202020204" pitchFamily="34" charset="0"/>
                <a:cs typeface="Arial" panose="020B0604020202020204" pitchFamily="34" charset="0"/>
              </a:rPr>
              <a:t>that no one thereafter can either love God as he ought or believe in God or do good for God's sake, </a:t>
            </a:r>
            <a:r>
              <a:rPr lang="en-US" dirty="0">
                <a:solidFill>
                  <a:srgbClr val="FF0000"/>
                </a:solidFill>
                <a:latin typeface="Arial" panose="020B0604020202020204" pitchFamily="34" charset="0"/>
                <a:cs typeface="Arial" panose="020B0604020202020204" pitchFamily="34" charset="0"/>
              </a:rPr>
              <a:t>unless</a:t>
            </a:r>
            <a:r>
              <a:rPr lang="en-US" dirty="0">
                <a:latin typeface="Arial" panose="020B0604020202020204" pitchFamily="34" charset="0"/>
                <a:cs typeface="Arial" panose="020B0604020202020204" pitchFamily="34" charset="0"/>
              </a:rPr>
              <a:t> the grace of divine mercy </a:t>
            </a:r>
            <a:r>
              <a:rPr lang="en-US" dirty="0">
                <a:solidFill>
                  <a:srgbClr val="FF0000"/>
                </a:solidFill>
                <a:latin typeface="Arial" panose="020B0604020202020204" pitchFamily="34" charset="0"/>
                <a:cs typeface="Arial" panose="020B0604020202020204" pitchFamily="34" charset="0"/>
              </a:rPr>
              <a:t>has preceded him</a:t>
            </a:r>
            <a:r>
              <a:rPr lang="en-US" dirty="0">
                <a:latin typeface="Arial" panose="020B0604020202020204" pitchFamily="34" charset="0"/>
                <a:cs typeface="Arial" panose="020B0604020202020204" pitchFamily="34" charset="0"/>
              </a:rPr>
              <a:t>. We therefore believe that the glorious faith which was given to Abel the righteous, and Noah, and Abraham, and Isaac, and Jacob, and to all the saints of old, and which the Apostle Paul commends in extolling them (Heb. 11), was not given through natural goodness as it was before to Adam, but was bestowed by the grace of God. And we know and also believe that even after the coming of our Lord this grace is not to be found in the free will of all who desire to be baptized, but is bestowed by the kindness of Christ, </a:t>
            </a:r>
            <a:endParaRPr lang="en-US" sz="2800" dirty="0">
              <a:latin typeface="Arial" panose="020B0604020202020204" pitchFamily="34" charset="0"/>
              <a:cs typeface="Arial" panose="020B0604020202020204" pitchFamily="34" charset="0"/>
            </a:endParaRPr>
          </a:p>
          <a:p>
            <a:pPr lvl="2"/>
            <a:endParaRPr lang="en-US" sz="2800" dirty="0"/>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9612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The Fall – five possibilities</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106747" y="644009"/>
            <a:ext cx="11909662" cy="6124754"/>
          </a:xfrm>
          <a:prstGeom prst="rect">
            <a:avLst/>
          </a:prstGeom>
          <a:solidFill>
            <a:srgbClr val="FFFFCC"/>
          </a:solidFill>
        </p:spPr>
        <p:txBody>
          <a:bodyPr wrap="square" rtlCol="0">
            <a:spAutoFit/>
          </a:bodyPr>
          <a:lstStyle/>
          <a:p>
            <a:pPr marL="514350" indent="-514350">
              <a:buFont typeface="+mj-lt"/>
              <a:buAutoNum type="arabicPeriod" startAt="4"/>
            </a:pPr>
            <a:r>
              <a:rPr lang="en-US" sz="2800" b="1" dirty="0">
                <a:solidFill>
                  <a:srgbClr val="0070C0"/>
                </a:solidFill>
                <a:cs typeface="Arial" panose="020B0604020202020204" pitchFamily="34" charset="0"/>
              </a:rPr>
              <a:t>Arminianism: Adam’s Fall affects every naturally born person.</a:t>
            </a:r>
          </a:p>
          <a:p>
            <a:pPr marL="800100" lvl="1" indent="-342900">
              <a:buFont typeface="Arial" panose="020B0604020202020204" pitchFamily="34" charset="0"/>
              <a:buChar char="•"/>
            </a:pPr>
            <a:r>
              <a:rPr lang="en-US" sz="2800" dirty="0">
                <a:cs typeface="Arial" panose="020B0604020202020204" pitchFamily="34" charset="0"/>
              </a:rPr>
              <a:t>People are not so depraved that they cannot naturally seek God because </a:t>
            </a:r>
            <a:r>
              <a:rPr lang="en-US" sz="2800" dirty="0"/>
              <a:t>God extends his prevenient grace to every person, giving them all the moral ability to choose to believe or not to believe. </a:t>
            </a:r>
            <a:endParaRPr lang="en-US" sz="2800" dirty="0">
              <a:cs typeface="Arial" panose="020B0604020202020204" pitchFamily="34" charset="0"/>
            </a:endParaRPr>
          </a:p>
          <a:p>
            <a:pPr marL="800100" lvl="1" indent="-342900">
              <a:buFont typeface="Arial" panose="020B0604020202020204" pitchFamily="34" charset="0"/>
              <a:buChar char="•"/>
            </a:pPr>
            <a:r>
              <a:rPr lang="en-US" sz="2800" dirty="0">
                <a:cs typeface="Arial" panose="020B0604020202020204" pitchFamily="34" charset="0"/>
              </a:rPr>
              <a:t>God's election is based on his foreseeing the faith they would come to in time. </a:t>
            </a:r>
          </a:p>
          <a:p>
            <a:pPr marL="800100" lvl="1" indent="-342900">
              <a:buFont typeface="Arial" panose="020B0604020202020204" pitchFamily="34" charset="0"/>
              <a:buChar char="•"/>
            </a:pPr>
            <a:r>
              <a:rPr lang="en-US" sz="2800" dirty="0">
                <a:cs typeface="Arial" panose="020B0604020202020204" pitchFamily="34" charset="0"/>
              </a:rPr>
              <a:t>The atonement of Christ was intended for every person on earth, but whether it will actually be applied to anyone in particular rests upon their free decision to believe or not to believe. </a:t>
            </a:r>
          </a:p>
          <a:p>
            <a:pPr marL="800100" lvl="1" indent="-342900">
              <a:buFont typeface="Arial" panose="020B0604020202020204" pitchFamily="34" charset="0"/>
              <a:buChar char="•"/>
            </a:pPr>
            <a:r>
              <a:rPr lang="en-US" sz="2800" dirty="0">
                <a:cs typeface="Arial" panose="020B0604020202020204" pitchFamily="34" charset="0"/>
              </a:rPr>
              <a:t>God's grace is sufficient to enable people to believe if they so choose, but does not necessitate faith.</a:t>
            </a:r>
          </a:p>
          <a:p>
            <a:pPr marL="800100" lvl="1" indent="-342900">
              <a:buFont typeface="Arial" panose="020B0604020202020204" pitchFamily="34" charset="0"/>
              <a:buChar char="•"/>
            </a:pPr>
            <a:r>
              <a:rPr lang="en-US" sz="2800" dirty="0">
                <a:cs typeface="Arial" panose="020B0604020202020204" pitchFamily="34" charset="0"/>
              </a:rPr>
              <a:t>After a person has come to a genuine saving faith in Christ, they are still free to turn aside and fall away from grace, and so be eternally lost.</a:t>
            </a:r>
          </a:p>
          <a:p>
            <a:pPr marL="800100" lvl="1" indent="-342900">
              <a:buFont typeface="Arial" panose="020B0604020202020204" pitchFamily="34" charset="0"/>
              <a:buChar char="•"/>
            </a:pPr>
            <a:r>
              <a:rPr lang="en-US" sz="2800" dirty="0">
                <a:solidFill>
                  <a:srgbClr val="FF0000"/>
                </a:solidFill>
                <a:cs typeface="Arial" panose="020B0604020202020204" pitchFamily="34" charset="0"/>
              </a:rPr>
              <a:t>Condemned by the Synod of Dort (Dordrecht) in 1619.</a:t>
            </a:r>
          </a:p>
        </p:txBody>
      </p:sp>
    </p:spTree>
    <p:extLst>
      <p:ext uri="{BB962C8B-B14F-4D97-AF65-F5344CB8AC3E}">
        <p14:creationId xmlns:p14="http://schemas.microsoft.com/office/powerpoint/2010/main" val="45374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cs typeface="Arial" panose="020B0604020202020204" pitchFamily="34" charset="0"/>
              </a:rPr>
              <a:t>Key Protestant Reformation Doctrines – The Fall – five possibilities</a:t>
            </a: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marL="514350" indent="-514350">
              <a:buFont typeface="+mj-lt"/>
              <a:buAutoNum type="arabicPeriod" startAt="5"/>
            </a:pPr>
            <a:r>
              <a:rPr lang="en-US" b="1" dirty="0">
                <a:solidFill>
                  <a:srgbClr val="0070C0"/>
                </a:solidFill>
                <a:cs typeface="Arial" panose="020B0604020202020204" pitchFamily="34" charset="0"/>
              </a:rPr>
              <a:t>Reformed Theology:  Adam’s Fall affects every naturally born person.</a:t>
            </a:r>
          </a:p>
          <a:p>
            <a:pPr lvl="1"/>
            <a:r>
              <a:rPr lang="en-US" sz="2800" dirty="0">
                <a:solidFill>
                  <a:srgbClr val="0070C0"/>
                </a:solidFill>
              </a:rPr>
              <a:t>Response of the Synod of Dort (1618 – 1619) to objections raised by the followers of Jacob Arminius to The Belgic Confession. </a:t>
            </a:r>
          </a:p>
          <a:p>
            <a:pPr marL="971550" lvl="1" indent="-514350">
              <a:buFont typeface="+mj-lt"/>
              <a:buAutoNum type="arabicPeriod"/>
            </a:pPr>
            <a:r>
              <a:rPr lang="en-US" sz="2800" b="1" dirty="0"/>
              <a:t>T</a:t>
            </a:r>
            <a:r>
              <a:rPr lang="en-US" sz="2800" dirty="0"/>
              <a:t>otal Depravity – As a result of the Fall every naturally born person is morally unable to believe in Jesus.</a:t>
            </a:r>
          </a:p>
          <a:p>
            <a:pPr marL="971550" lvl="1" indent="-514350">
              <a:buFont typeface="+mj-lt"/>
              <a:buAutoNum type="arabicPeriod"/>
            </a:pPr>
            <a:r>
              <a:rPr lang="en-US" sz="2800" b="1" dirty="0"/>
              <a:t>U</a:t>
            </a:r>
            <a:r>
              <a:rPr lang="en-US" sz="2800" dirty="0"/>
              <a:t>nconditional Election – God graciously, and sovereignly chose before the creation who he would bring to saving faith (the elect) . His choice was not based upon any merit of the elect.</a:t>
            </a:r>
          </a:p>
          <a:p>
            <a:pPr marL="971550" lvl="1" indent="-514350">
              <a:buFont typeface="+mj-lt"/>
              <a:buAutoNum type="arabicPeriod"/>
            </a:pPr>
            <a:r>
              <a:rPr lang="en-US" sz="2800" b="1" dirty="0"/>
              <a:t>L</a:t>
            </a:r>
            <a:r>
              <a:rPr lang="en-US" sz="2800" dirty="0"/>
              <a:t>imited Atonement – While Christ’s work on the cross and his sinless life was sufficient to save every person it is only efficacious for the elect.</a:t>
            </a:r>
          </a:p>
          <a:p>
            <a:pPr marL="971550" lvl="1" indent="-514350">
              <a:buFont typeface="+mj-lt"/>
              <a:buAutoNum type="arabicPeriod"/>
            </a:pPr>
            <a:r>
              <a:rPr lang="en-US" sz="2800" b="1" dirty="0"/>
              <a:t>I</a:t>
            </a:r>
            <a:r>
              <a:rPr lang="en-US" sz="2800" dirty="0"/>
              <a:t>rresistible Grace – God effectually calls the elect to saving faith. This call cannot be resisted. </a:t>
            </a:r>
          </a:p>
          <a:p>
            <a:pPr marL="971550" lvl="1" indent="-514350">
              <a:buFont typeface="+mj-lt"/>
              <a:buAutoNum type="arabicPeriod"/>
            </a:pPr>
            <a:r>
              <a:rPr lang="en-US" sz="2800" b="1" dirty="0"/>
              <a:t>P</a:t>
            </a:r>
            <a:r>
              <a:rPr lang="en-US" sz="2800" dirty="0"/>
              <a:t>erseverance of the Saints – God preserves the elect’s faith in Christ so that the elect cannot loose their salvation.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50525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697</Words>
  <Application>Microsoft Office PowerPoint</Application>
  <PresentationFormat>Widescreen</PresentationFormat>
  <Paragraphs>70</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The Fall – Augustine of Hippo’s Definition of Original (inherited) Sin</vt:lpstr>
      <vt:lpstr> Key Protestant Reformation Doctrines – The Fall – five possibilities </vt:lpstr>
      <vt:lpstr> Key Protestant Reformation Doctrines – The Fall – five possibilities </vt:lpstr>
      <vt:lpstr> The Fall - Second Council of Orange 529 </vt:lpstr>
      <vt:lpstr> Key Protestant Reformation Doctrines – The Fall – five possibilities </vt:lpstr>
      <vt:lpstr>Key Protestant Reformation Doctrines – The Fall – five possibilities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1</cp:revision>
  <dcterms:created xsi:type="dcterms:W3CDTF">2018-09-30T22:44:12Z</dcterms:created>
  <dcterms:modified xsi:type="dcterms:W3CDTF">2018-09-30T22:47:30Z</dcterms:modified>
</cp:coreProperties>
</file>