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968" r:id="rId2"/>
    <p:sldId id="969" r:id="rId3"/>
    <p:sldId id="996" r:id="rId4"/>
    <p:sldId id="1002" r:id="rId5"/>
    <p:sldId id="1004" r:id="rId6"/>
    <p:sldId id="1003" r:id="rId7"/>
    <p:sldId id="999" r:id="rId8"/>
    <p:sldId id="993" r:id="rId9"/>
    <p:sldId id="991" r:id="rId10"/>
    <p:sldId id="992" r:id="rId11"/>
    <p:sldId id="990" r:id="rId12"/>
    <p:sldId id="970" r:id="rId13"/>
    <p:sldId id="461" r:id="rId14"/>
    <p:sldId id="454" r:id="rId15"/>
    <p:sldId id="994" r:id="rId16"/>
    <p:sldId id="995" r:id="rId17"/>
    <p:sldId id="448" r:id="rId18"/>
    <p:sldId id="44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DB0696-2DB3-484E-93EB-20A0FDC4AC62}" type="datetimeFigureOut">
              <a:rPr lang="en-US" smtClean="0"/>
              <a:t>4/28/2019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9C82FE-10AB-48EC-B3E2-D70E3FCDF24A}" type="slidenum">
              <a:rPr lang="en-US" smtClean="0"/>
              <a:t>‹#›</a:t>
            </a:fld>
            <a:endParaRPr lang="en-US"/>
          </a:p>
        </p:txBody>
      </p:sp>
    </p:spTree>
    <p:extLst>
      <p:ext uri="{BB962C8B-B14F-4D97-AF65-F5344CB8AC3E}">
        <p14:creationId xmlns:p14="http://schemas.microsoft.com/office/powerpoint/2010/main" val="327494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2569873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996819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297625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3404382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1788618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2201526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3568779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748065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3035824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153682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839492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510481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445738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587032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836670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3229075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EE898-4F8E-4855-BCA9-7D9AEBB70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1D1127-5FEC-4284-870B-3B51EEB86A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EBE622-04F8-4D05-9ABE-FDBE3D23C9A4}"/>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5" name="Footer Placeholder 4">
            <a:extLst>
              <a:ext uri="{FF2B5EF4-FFF2-40B4-BE49-F238E27FC236}">
                <a16:creationId xmlns:a16="http://schemas.microsoft.com/office/drawing/2014/main" id="{F169EE54-DF4D-4184-998E-FCAA6D921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0E0139-95C0-4E04-98D5-CE7F2FEE5817}"/>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300462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73754-64B8-4489-BCC9-6F8EF4F2D7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C71F9B-DD43-4BD3-9E5B-C2AD05D23B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CE5B10-84D7-4B7D-B6D0-A0A9FCF7F269}"/>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5" name="Footer Placeholder 4">
            <a:extLst>
              <a:ext uri="{FF2B5EF4-FFF2-40B4-BE49-F238E27FC236}">
                <a16:creationId xmlns:a16="http://schemas.microsoft.com/office/drawing/2014/main" id="{3AF29E06-54BD-4225-B020-1765E1A96C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D3EB4-393E-43AC-85BC-823217D349D9}"/>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3111450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CE61FD-6191-47FC-ABB8-B897E82203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B17A77-D798-4001-99F1-9E533D88F0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49C372-CAE9-4342-8902-CD33601CB6C0}"/>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5" name="Footer Placeholder 4">
            <a:extLst>
              <a:ext uri="{FF2B5EF4-FFF2-40B4-BE49-F238E27FC236}">
                <a16:creationId xmlns:a16="http://schemas.microsoft.com/office/drawing/2014/main" id="{2BF0080E-B5F6-4BBA-96E1-27C2955152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21D0A6-985B-40B4-8D6C-F58A7A610DDC}"/>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53566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403F-A6AE-4387-BB72-4AC3C3CC86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C25344-BF33-4747-BDC2-22951E34A6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1BB0B3-0206-4ACB-BA1C-33627E479DFB}"/>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5" name="Footer Placeholder 4">
            <a:extLst>
              <a:ext uri="{FF2B5EF4-FFF2-40B4-BE49-F238E27FC236}">
                <a16:creationId xmlns:a16="http://schemas.microsoft.com/office/drawing/2014/main" id="{C34CF5E9-428B-438F-96F8-3380D18CC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B1F14-7386-456C-BF55-F8CA38570A78}"/>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307513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9E7E1-6141-44EE-B74C-EC035B3592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47A799-BA5A-43B7-AC8A-DDCD0C2D16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1F1AA1-31D4-493A-BC2A-7B5CB6392AF2}"/>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5" name="Footer Placeholder 4">
            <a:extLst>
              <a:ext uri="{FF2B5EF4-FFF2-40B4-BE49-F238E27FC236}">
                <a16:creationId xmlns:a16="http://schemas.microsoft.com/office/drawing/2014/main" id="{649FC1D7-74B7-4072-9BA1-201CDA51EA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DF006-9D96-4602-A956-10D05ABC540D}"/>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336800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0606-B37F-4A9F-B2AB-46A23A7324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E4EA28-7B40-434D-B4C3-5EB75AE65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AB367F-72C5-4A14-AA79-893A378BDC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47DF75-4B86-4573-ADF5-E0160E97F680}"/>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6" name="Footer Placeholder 5">
            <a:extLst>
              <a:ext uri="{FF2B5EF4-FFF2-40B4-BE49-F238E27FC236}">
                <a16:creationId xmlns:a16="http://schemas.microsoft.com/office/drawing/2014/main" id="{584DA4C4-B6B9-4854-8907-B0F3FD4CE7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8274AE-26FA-4D47-8EA7-9C1FB6D75ED0}"/>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2076204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7E7ED-E4C7-42F9-A587-8843BBF880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66C714-2414-491C-BD8C-4957A8D606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D2A094-CBB4-49CF-BD9C-9E53F8B0F3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0BBB8E-60D8-439A-9949-21B33EF3FC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88E8EF-5194-4703-B710-D611489A2E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45421E-74A0-4556-B7A3-4D98D5DD81BE}"/>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8" name="Footer Placeholder 7">
            <a:extLst>
              <a:ext uri="{FF2B5EF4-FFF2-40B4-BE49-F238E27FC236}">
                <a16:creationId xmlns:a16="http://schemas.microsoft.com/office/drawing/2014/main" id="{7A494790-3334-47F6-B1B6-8861D71249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479120-DA22-4960-BC95-8DB1F1585B95}"/>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1267295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BAAB7-5E89-4BA6-856B-676BF486FD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C1801E-3257-400A-A0C9-29B980FBCC2E}"/>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4" name="Footer Placeholder 3">
            <a:extLst>
              <a:ext uri="{FF2B5EF4-FFF2-40B4-BE49-F238E27FC236}">
                <a16:creationId xmlns:a16="http://schemas.microsoft.com/office/drawing/2014/main" id="{57B38FA9-48F5-4761-A665-836234A3DB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EC5A64-918E-4C1B-BB24-C37496353D1B}"/>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1344512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FCE822-6F90-4488-A32C-30A0ED5E11EB}"/>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3" name="Footer Placeholder 2">
            <a:extLst>
              <a:ext uri="{FF2B5EF4-FFF2-40B4-BE49-F238E27FC236}">
                <a16:creationId xmlns:a16="http://schemas.microsoft.com/office/drawing/2014/main" id="{CB8A140C-5AFD-443F-86E7-145A5829B0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6A00AB-4B64-4942-B752-132BAA3D3591}"/>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403277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40D47-759D-416C-8AB5-8B9046E17A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68492-68DC-4BBD-B9FC-40D58A827A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CE586C-2FEF-492D-9804-436681006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A22F0-4C68-473D-B12A-037B1241770E}"/>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6" name="Footer Placeholder 5">
            <a:extLst>
              <a:ext uri="{FF2B5EF4-FFF2-40B4-BE49-F238E27FC236}">
                <a16:creationId xmlns:a16="http://schemas.microsoft.com/office/drawing/2014/main" id="{28510ED3-A720-4E17-B23D-705EDF5CE7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E8B1BD-8BEA-4457-9BDD-BB4661A33055}"/>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398166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0810-E131-4DCE-AC47-50D1C29D60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4756F8-3919-417E-A440-C278E79E7D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5CBF49-2573-4C81-B26B-626BA953C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7AFEAF-C298-4E83-91F8-DAFB2DE410A6}"/>
              </a:ext>
            </a:extLst>
          </p:cNvPr>
          <p:cNvSpPr>
            <a:spLocks noGrp="1"/>
          </p:cNvSpPr>
          <p:nvPr>
            <p:ph type="dt" sz="half" idx="10"/>
          </p:nvPr>
        </p:nvSpPr>
        <p:spPr/>
        <p:txBody>
          <a:bodyPr/>
          <a:lstStyle/>
          <a:p>
            <a:fld id="{043A5283-81E0-4885-95FB-0ED03BCEC0B4}" type="datetimeFigureOut">
              <a:rPr lang="en-US" smtClean="0"/>
              <a:t>4/28/2019</a:t>
            </a:fld>
            <a:endParaRPr lang="en-US"/>
          </a:p>
        </p:txBody>
      </p:sp>
      <p:sp>
        <p:nvSpPr>
          <p:cNvPr id="6" name="Footer Placeholder 5">
            <a:extLst>
              <a:ext uri="{FF2B5EF4-FFF2-40B4-BE49-F238E27FC236}">
                <a16:creationId xmlns:a16="http://schemas.microsoft.com/office/drawing/2014/main" id="{1F554745-B3EE-45A4-9230-9A1CAF49A4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FA629-075A-4098-8B70-C2EB7A4300D6}"/>
              </a:ext>
            </a:extLst>
          </p:cNvPr>
          <p:cNvSpPr>
            <a:spLocks noGrp="1"/>
          </p:cNvSpPr>
          <p:nvPr>
            <p:ph type="sldNum" sz="quarter" idx="12"/>
          </p:nvPr>
        </p:nvSpPr>
        <p:spPr/>
        <p:txBody>
          <a:bodyPr/>
          <a:lstStyle/>
          <a:p>
            <a:fld id="{A000977F-23F1-4589-9AB0-2F6D548AE883}" type="slidenum">
              <a:rPr lang="en-US" smtClean="0"/>
              <a:t>‹#›</a:t>
            </a:fld>
            <a:endParaRPr lang="en-US"/>
          </a:p>
        </p:txBody>
      </p:sp>
    </p:spTree>
    <p:extLst>
      <p:ext uri="{BB962C8B-B14F-4D97-AF65-F5344CB8AC3E}">
        <p14:creationId xmlns:p14="http://schemas.microsoft.com/office/powerpoint/2010/main" val="1560996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14860D-09A8-4D1B-A734-877045B568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65E9AC-7B3B-499A-8C5E-E7F7E1DC5D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A38B10-0358-4224-8C2B-F5E308A54A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A5283-81E0-4885-95FB-0ED03BCEC0B4}" type="datetimeFigureOut">
              <a:rPr lang="en-US" smtClean="0"/>
              <a:t>4/28/2019</a:t>
            </a:fld>
            <a:endParaRPr lang="en-US"/>
          </a:p>
        </p:txBody>
      </p:sp>
      <p:sp>
        <p:nvSpPr>
          <p:cNvPr id="5" name="Footer Placeholder 4">
            <a:extLst>
              <a:ext uri="{FF2B5EF4-FFF2-40B4-BE49-F238E27FC236}">
                <a16:creationId xmlns:a16="http://schemas.microsoft.com/office/drawing/2014/main" id="{4D755C61-1898-45AD-87BA-4EBBB2AA8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92436F-F995-4925-AA64-83E4B23488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0977F-23F1-4589-9AB0-2F6D548AE883}" type="slidenum">
              <a:rPr lang="en-US" smtClean="0"/>
              <a:t>‹#›</a:t>
            </a:fld>
            <a:endParaRPr lang="en-US"/>
          </a:p>
        </p:txBody>
      </p:sp>
    </p:spTree>
    <p:extLst>
      <p:ext uri="{BB962C8B-B14F-4D97-AF65-F5344CB8AC3E}">
        <p14:creationId xmlns:p14="http://schemas.microsoft.com/office/powerpoint/2010/main" val="1675611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April 28, 2019</a:t>
            </a:r>
          </a:p>
        </p:txBody>
      </p:sp>
    </p:spTree>
    <p:extLst>
      <p:ext uri="{BB962C8B-B14F-4D97-AF65-F5344CB8AC3E}">
        <p14:creationId xmlns:p14="http://schemas.microsoft.com/office/powerpoint/2010/main" val="3907307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Elder Affirmation of Faith</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457200" lvl="1" indent="0">
              <a:lnSpc>
                <a:spcPct val="150000"/>
              </a:lnSpc>
              <a:buNone/>
            </a:pPr>
            <a:r>
              <a:rPr lang="en-US" sz="2800" dirty="0">
                <a:latin typeface="Arial" panose="020B0604020202020204" pitchFamily="34" charset="0"/>
                <a:cs typeface="Arial" panose="020B0604020202020204" pitchFamily="34" charset="0"/>
              </a:rPr>
              <a:t>7.3 We believe, moreover, that the death of Christ did obtain more than the bona fide offer of the gospel for all; it also obtained the omnipotent </a:t>
            </a:r>
            <a:r>
              <a:rPr lang="en-US" sz="2800">
                <a:latin typeface="Arial" panose="020B0604020202020204" pitchFamily="34" charset="0"/>
                <a:cs typeface="Arial" panose="020B0604020202020204" pitchFamily="34" charset="0"/>
              </a:rPr>
              <a:t>New Covenant </a:t>
            </a:r>
            <a:r>
              <a:rPr lang="en-US" sz="2800" dirty="0">
                <a:latin typeface="Arial" panose="020B0604020202020204" pitchFamily="34" charset="0"/>
                <a:cs typeface="Arial" panose="020B0604020202020204" pitchFamily="34" charset="0"/>
              </a:rPr>
              <a:t>mercy </a:t>
            </a:r>
            <a:r>
              <a:rPr lang="en-US" sz="2800">
                <a:latin typeface="Arial" panose="020B0604020202020204" pitchFamily="34" charset="0"/>
                <a:cs typeface="Arial" panose="020B0604020202020204" pitchFamily="34" charset="0"/>
              </a:rPr>
              <a:t>of repentance and faith </a:t>
            </a:r>
            <a:r>
              <a:rPr lang="en-US" sz="2800" dirty="0">
                <a:latin typeface="Arial" panose="020B0604020202020204" pitchFamily="34" charset="0"/>
                <a:cs typeface="Arial" panose="020B0604020202020204" pitchFamily="34" charset="0"/>
              </a:rPr>
              <a:t>for God‘s elect. Christ died for all, but not for all in the same way. In His death, Christ expressed a special covenant love to His friends, His sheep, His bride. For them He obtained the infallible and effectual working of the Spirit to triumph over their resistance and bring them to saving faith.</a:t>
            </a:r>
            <a:endParaRPr lang="en-US" sz="2800" b="1"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23329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Why Do We Need A Savior?</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fontScale="92500" lnSpcReduction="10000"/>
          </a:bodyPr>
          <a:lstStyle/>
          <a:p>
            <a:pPr>
              <a:lnSpc>
                <a:spcPct val="170000"/>
              </a:lnSpc>
            </a:pPr>
            <a:r>
              <a:rPr lang="en-US" sz="3000" dirty="0">
                <a:latin typeface="Arial" panose="020B0604020202020204" pitchFamily="34" charset="0"/>
                <a:cs typeface="Arial" panose="020B0604020202020204" pitchFamily="34" charset="0"/>
              </a:rPr>
              <a:t>Definition:  </a:t>
            </a:r>
            <a:r>
              <a:rPr lang="en-US" sz="3000" i="1" dirty="0">
                <a:solidFill>
                  <a:srgbClr val="0070C0"/>
                </a:solidFill>
                <a:latin typeface="Arial" panose="020B0604020202020204" pitchFamily="34" charset="0"/>
                <a:cs typeface="Arial" panose="020B0604020202020204" pitchFamily="34" charset="0"/>
              </a:rPr>
              <a:t>The atonement is the</a:t>
            </a:r>
            <a:r>
              <a:rPr lang="en-US" sz="3000" i="1" dirty="0">
                <a:solidFill>
                  <a:srgbClr val="FF0000"/>
                </a:solidFill>
                <a:latin typeface="Arial" panose="020B0604020202020204" pitchFamily="34" charset="0"/>
                <a:cs typeface="Arial" panose="020B0604020202020204" pitchFamily="34" charset="0"/>
              </a:rPr>
              <a:t> work </a:t>
            </a:r>
            <a:r>
              <a:rPr lang="en-US" sz="3000" i="1" dirty="0">
                <a:solidFill>
                  <a:srgbClr val="0070C0"/>
                </a:solidFill>
                <a:latin typeface="Arial" panose="020B0604020202020204" pitchFamily="34" charset="0"/>
                <a:cs typeface="Arial" panose="020B0604020202020204" pitchFamily="34" charset="0"/>
              </a:rPr>
              <a:t>Christ did in his</a:t>
            </a:r>
            <a:r>
              <a:rPr lang="en-US" sz="3000" i="1" dirty="0">
                <a:solidFill>
                  <a:srgbClr val="FF0000"/>
                </a:solidFill>
                <a:latin typeface="Arial" panose="020B0604020202020204" pitchFamily="34" charset="0"/>
                <a:cs typeface="Arial" panose="020B0604020202020204" pitchFamily="34" charset="0"/>
              </a:rPr>
              <a:t> life </a:t>
            </a:r>
            <a:r>
              <a:rPr lang="en-US" sz="3000" i="1" dirty="0">
                <a:solidFill>
                  <a:srgbClr val="0070C0"/>
                </a:solidFill>
                <a:latin typeface="Arial" panose="020B0604020202020204" pitchFamily="34" charset="0"/>
                <a:cs typeface="Arial" panose="020B0604020202020204" pitchFamily="34" charset="0"/>
              </a:rPr>
              <a:t>and </a:t>
            </a:r>
            <a:r>
              <a:rPr lang="en-US" sz="3000" i="1" dirty="0">
                <a:solidFill>
                  <a:srgbClr val="FF0000"/>
                </a:solidFill>
                <a:latin typeface="Arial" panose="020B0604020202020204" pitchFamily="34" charset="0"/>
                <a:cs typeface="Arial" panose="020B0604020202020204" pitchFamily="34" charset="0"/>
              </a:rPr>
              <a:t>death</a:t>
            </a:r>
            <a:r>
              <a:rPr lang="en-US" sz="3000" i="1" dirty="0">
                <a:solidFill>
                  <a:srgbClr val="0070C0"/>
                </a:solidFill>
                <a:latin typeface="Arial" panose="020B0604020202020204" pitchFamily="34" charset="0"/>
                <a:cs typeface="Arial" panose="020B0604020202020204" pitchFamily="34" charset="0"/>
              </a:rPr>
              <a:t> to </a:t>
            </a:r>
            <a:r>
              <a:rPr lang="en-US" sz="3000" i="1" dirty="0">
                <a:solidFill>
                  <a:srgbClr val="FF0000"/>
                </a:solidFill>
                <a:latin typeface="Arial" panose="020B0604020202020204" pitchFamily="34" charset="0"/>
                <a:cs typeface="Arial" panose="020B0604020202020204" pitchFamily="34" charset="0"/>
              </a:rPr>
              <a:t>earn</a:t>
            </a:r>
            <a:r>
              <a:rPr lang="en-US" sz="3000" i="1" dirty="0">
                <a:solidFill>
                  <a:srgbClr val="0070C0"/>
                </a:solidFill>
                <a:latin typeface="Arial" panose="020B0604020202020204" pitchFamily="34" charset="0"/>
                <a:cs typeface="Arial" panose="020B0604020202020204" pitchFamily="34" charset="0"/>
              </a:rPr>
              <a:t> our salvation </a:t>
            </a:r>
          </a:p>
          <a:p>
            <a:pPr marL="0" indent="0">
              <a:lnSpc>
                <a:spcPct val="170000"/>
              </a:lnSpc>
              <a:buNone/>
            </a:pPr>
            <a:r>
              <a:rPr lang="en-US" sz="3000" dirty="0">
                <a:latin typeface="Arial" panose="020B0604020202020204" pitchFamily="34" charset="0"/>
                <a:cs typeface="Arial" panose="020B0604020202020204" pitchFamily="34" charset="0"/>
              </a:rPr>
              <a:t>And you were </a:t>
            </a:r>
            <a:r>
              <a:rPr lang="en-US" sz="3000" dirty="0">
                <a:solidFill>
                  <a:srgbClr val="FF0000"/>
                </a:solidFill>
                <a:latin typeface="Arial" panose="020B0604020202020204" pitchFamily="34" charset="0"/>
                <a:cs typeface="Arial" panose="020B0604020202020204" pitchFamily="34" charset="0"/>
              </a:rPr>
              <a:t>dead in the trespasses and sins in which you once walked</a:t>
            </a:r>
            <a:r>
              <a:rPr lang="en-US" sz="3000" dirty="0">
                <a:latin typeface="Arial" panose="020B0604020202020204" pitchFamily="34" charset="0"/>
                <a:cs typeface="Arial" panose="020B0604020202020204" pitchFamily="34" charset="0"/>
              </a:rPr>
              <a:t>, following the course of this world, following the prince of the power of the air, the spirit that is now at work in the sons of disobedience - among whom we all once lived in the passions of our flesh, carrying out the desires of the body and the mind, and were by </a:t>
            </a:r>
            <a:r>
              <a:rPr lang="en-US" sz="3000" dirty="0">
                <a:solidFill>
                  <a:srgbClr val="FF0000"/>
                </a:solidFill>
                <a:latin typeface="Arial" panose="020B0604020202020204" pitchFamily="34" charset="0"/>
                <a:cs typeface="Arial" panose="020B0604020202020204" pitchFamily="34" charset="0"/>
              </a:rPr>
              <a:t>nature children of wrath, like the rest of mankind</a:t>
            </a:r>
            <a:r>
              <a:rPr lang="en-US" sz="30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(Ephesians 2:1 - 3)</a:t>
            </a:r>
            <a:r>
              <a:rPr lang="en-US" sz="3000" dirty="0">
                <a:latin typeface="Arial" panose="020B0604020202020204" pitchFamily="34" charset="0"/>
                <a:cs typeface="Arial" panose="020B0604020202020204" pitchFamily="34" charset="0"/>
              </a:rPr>
              <a:t> </a:t>
            </a:r>
            <a:endParaRPr lang="en-US" b="1" dirty="0">
              <a:solidFill>
                <a:srgbClr val="0070C0"/>
              </a:solidFill>
              <a:latin typeface="Arial" panose="020B0604020202020204" pitchFamily="34" charset="0"/>
              <a:cs typeface="Arial" panose="020B0604020202020204" pitchFamily="34" charset="0"/>
            </a:endParaRPr>
          </a:p>
          <a:p>
            <a:pPr lvl="1"/>
            <a:endParaRPr lang="en-US" sz="3000" dirty="0">
              <a:solidFill>
                <a:srgbClr val="0070C0"/>
              </a:solidFill>
              <a:latin typeface="Arial" panose="020B0604020202020204" pitchFamily="34" charset="0"/>
              <a:cs typeface="Arial" panose="020B0604020202020204" pitchFamily="34" charset="0"/>
            </a:endParaRP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18771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Why Do We Need A Savior?</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What do we need to be saved from?</a:t>
            </a:r>
          </a:p>
          <a:p>
            <a:pPr marL="0" indent="0">
              <a:lnSpc>
                <a:spcPct val="150000"/>
              </a:lnSpc>
              <a:buNone/>
            </a:pPr>
            <a:r>
              <a:rPr lang="en-US" dirty="0">
                <a:latin typeface="Arial" panose="020B0604020202020204" pitchFamily="34" charset="0"/>
                <a:cs typeface="Arial" panose="020B0604020202020204" pitchFamily="34" charset="0"/>
              </a:rPr>
              <a:t>Since, therefore, we have now been justified by his blood, much more shall we be saved by him from the </a:t>
            </a:r>
            <a:r>
              <a:rPr lang="en-US" dirty="0">
                <a:solidFill>
                  <a:srgbClr val="FF0000"/>
                </a:solidFill>
                <a:latin typeface="Arial" panose="020B0604020202020204" pitchFamily="34" charset="0"/>
                <a:cs typeface="Arial" panose="020B0604020202020204" pitchFamily="34" charset="0"/>
              </a:rPr>
              <a:t>wrath of God</a:t>
            </a:r>
            <a:r>
              <a:rPr lang="en-US" dirty="0">
                <a:latin typeface="Arial" panose="020B0604020202020204" pitchFamily="34" charset="0"/>
                <a:cs typeface="Arial" panose="020B0604020202020204" pitchFamily="34" charset="0"/>
              </a:rPr>
              <a:t>. For if while </a:t>
            </a:r>
            <a:r>
              <a:rPr lang="en-US" dirty="0">
                <a:solidFill>
                  <a:srgbClr val="FF0000"/>
                </a:solidFill>
                <a:latin typeface="Arial" panose="020B0604020202020204" pitchFamily="34" charset="0"/>
                <a:cs typeface="Arial" panose="020B0604020202020204" pitchFamily="34" charset="0"/>
              </a:rPr>
              <a:t>we were enemies</a:t>
            </a:r>
            <a:r>
              <a:rPr lang="en-US" dirty="0">
                <a:latin typeface="Arial" panose="020B0604020202020204" pitchFamily="34" charset="0"/>
                <a:cs typeface="Arial" panose="020B0604020202020204" pitchFamily="34" charset="0"/>
              </a:rPr>
              <a:t> we were reconciled to God by the death of his Son, much more, now that we are reconciled, shall we be saved by his life. (Romans 5:9-10)</a:t>
            </a:r>
          </a:p>
          <a:p>
            <a:pPr lvl="1"/>
            <a:endParaRPr lang="en-US" sz="3000" dirty="0">
              <a:solidFill>
                <a:srgbClr val="0070C0"/>
              </a:solidFill>
              <a:latin typeface="Arial" panose="020B0604020202020204" pitchFamily="34" charset="0"/>
              <a:cs typeface="Arial" panose="020B0604020202020204" pitchFamily="34" charset="0"/>
            </a:endParaRP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44274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What Is the Cause of the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fontScale="92500" lnSpcReduction="20000"/>
          </a:bodyPr>
          <a:lstStyle/>
          <a:p>
            <a:pPr marL="0" indent="0">
              <a:lnSpc>
                <a:spcPct val="150000"/>
              </a:lnSpc>
              <a:buNone/>
            </a:pPr>
            <a:r>
              <a:rPr lang="en-US" sz="2900" dirty="0">
                <a:solidFill>
                  <a:srgbClr val="0070C0"/>
                </a:solidFill>
                <a:latin typeface="Arial" panose="020B0604020202020204" pitchFamily="34" charset="0"/>
                <a:cs typeface="Arial" panose="020B0604020202020204" pitchFamily="34" charset="0"/>
              </a:rPr>
              <a:t>The love of God: </a:t>
            </a:r>
            <a:r>
              <a:rPr lang="en-US" sz="2900" dirty="0">
                <a:latin typeface="Arial" panose="020B0604020202020204" pitchFamily="34" charset="0"/>
                <a:cs typeface="Arial" panose="020B0604020202020204" pitchFamily="34" charset="0"/>
              </a:rPr>
              <a:t>"For God so loved the world, that he gave his only Son, that whoever believes in him should not perish but have eternal life. (John 3:16)</a:t>
            </a:r>
          </a:p>
          <a:p>
            <a:pPr marL="0" indent="0">
              <a:lnSpc>
                <a:spcPct val="150000"/>
              </a:lnSpc>
              <a:buNone/>
            </a:pPr>
            <a:r>
              <a:rPr lang="en-US" sz="2900" dirty="0">
                <a:solidFill>
                  <a:srgbClr val="0070C0"/>
                </a:solidFill>
                <a:latin typeface="Arial" panose="020B0604020202020204" pitchFamily="34" charset="0"/>
                <a:cs typeface="Arial" panose="020B0604020202020204" pitchFamily="34" charset="0"/>
              </a:rPr>
              <a:t>The justice of God: </a:t>
            </a:r>
            <a:r>
              <a:rPr lang="en-US" sz="2900" dirty="0">
                <a:latin typeface="Arial" panose="020B0604020202020204" pitchFamily="34" charset="0"/>
                <a:cs typeface="Arial" panose="020B0604020202020204" pitchFamily="34" charset="0"/>
              </a:rPr>
              <a:t>for all have sinned and fall short of the glory of God, and are justified by his grace as a gift, through the redemption that is in Christ Jesus, whom God put forward as a propitiation by his blood, to be received by faith. This was to show God's </a:t>
            </a:r>
            <a:r>
              <a:rPr lang="en-US" sz="2900" dirty="0">
                <a:solidFill>
                  <a:srgbClr val="FF0000"/>
                </a:solidFill>
                <a:latin typeface="Arial" panose="020B0604020202020204" pitchFamily="34" charset="0"/>
                <a:cs typeface="Arial" panose="020B0604020202020204" pitchFamily="34" charset="0"/>
              </a:rPr>
              <a:t>righteousness</a:t>
            </a:r>
            <a:r>
              <a:rPr lang="en-US" sz="2900" dirty="0">
                <a:latin typeface="Arial" panose="020B0604020202020204" pitchFamily="34" charset="0"/>
                <a:cs typeface="Arial" panose="020B0604020202020204" pitchFamily="34" charset="0"/>
              </a:rPr>
              <a:t>, because in his divine forbearance he had passed over former sins. It was to show his </a:t>
            </a:r>
            <a:r>
              <a:rPr lang="en-US" sz="2900" dirty="0">
                <a:solidFill>
                  <a:srgbClr val="FF0000"/>
                </a:solidFill>
                <a:latin typeface="Arial" panose="020B0604020202020204" pitchFamily="34" charset="0"/>
                <a:cs typeface="Arial" panose="020B0604020202020204" pitchFamily="34" charset="0"/>
              </a:rPr>
              <a:t>righteousness</a:t>
            </a:r>
            <a:r>
              <a:rPr lang="en-US" sz="2900" dirty="0">
                <a:latin typeface="Arial" panose="020B0604020202020204" pitchFamily="34" charset="0"/>
                <a:cs typeface="Arial" panose="020B0604020202020204" pitchFamily="34" charset="0"/>
              </a:rPr>
              <a:t> at the present time, so that he might be </a:t>
            </a:r>
            <a:r>
              <a:rPr lang="en-US" sz="2900" dirty="0">
                <a:solidFill>
                  <a:srgbClr val="FF0000"/>
                </a:solidFill>
                <a:latin typeface="Arial" panose="020B0604020202020204" pitchFamily="34" charset="0"/>
                <a:cs typeface="Arial" panose="020B0604020202020204" pitchFamily="34" charset="0"/>
              </a:rPr>
              <a:t>just</a:t>
            </a:r>
            <a:r>
              <a:rPr lang="en-US" sz="2900" dirty="0">
                <a:latin typeface="Arial" panose="020B0604020202020204" pitchFamily="34" charset="0"/>
                <a:cs typeface="Arial" panose="020B0604020202020204" pitchFamily="34" charset="0"/>
              </a:rPr>
              <a:t> and the </a:t>
            </a:r>
            <a:r>
              <a:rPr lang="en-US" sz="2900" dirty="0">
                <a:solidFill>
                  <a:srgbClr val="FF0000"/>
                </a:solidFill>
                <a:latin typeface="Arial" panose="020B0604020202020204" pitchFamily="34" charset="0"/>
                <a:cs typeface="Arial" panose="020B0604020202020204" pitchFamily="34" charset="0"/>
              </a:rPr>
              <a:t>justifier</a:t>
            </a:r>
            <a:r>
              <a:rPr lang="en-US" sz="2900" dirty="0">
                <a:latin typeface="Arial" panose="020B0604020202020204" pitchFamily="34" charset="0"/>
                <a:cs typeface="Arial" panose="020B0604020202020204" pitchFamily="34" charset="0"/>
              </a:rPr>
              <a:t> of the one who has faith in Jesus. (Romans 3:23 – 26)</a:t>
            </a: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87169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457200" lvl="1" indent="0">
              <a:lnSpc>
                <a:spcPct val="150000"/>
              </a:lnSpc>
              <a:buNone/>
            </a:pPr>
            <a:r>
              <a:rPr lang="en-US" sz="2800" dirty="0">
                <a:latin typeface="Arial" panose="020B0604020202020204" pitchFamily="34" charset="0"/>
                <a:cs typeface="Arial" panose="020B0604020202020204" pitchFamily="34" charset="0"/>
              </a:rPr>
              <a:t>Definition: </a:t>
            </a:r>
            <a:r>
              <a:rPr lang="en-US" sz="2800" i="1" dirty="0">
                <a:solidFill>
                  <a:srgbClr val="0070C0"/>
                </a:solidFill>
                <a:latin typeface="Arial" panose="020B0604020202020204" pitchFamily="34" charset="0"/>
                <a:cs typeface="Arial" panose="020B0604020202020204" pitchFamily="34" charset="0"/>
              </a:rPr>
              <a:t>God’s righteousness means that God always acts in accordance with what is right and is himself the final standard of what is right.</a:t>
            </a:r>
          </a:p>
          <a:p>
            <a:pPr marL="457200" lvl="1" indent="0">
              <a:lnSpc>
                <a:spcPct val="150000"/>
              </a:lnSpc>
              <a:buNone/>
            </a:pPr>
            <a:r>
              <a:rPr lang="en-US" sz="2800" dirty="0">
                <a:latin typeface="Arial" panose="020B0604020202020204" pitchFamily="34" charset="0"/>
                <a:cs typeface="Arial" panose="020B0604020202020204" pitchFamily="34" charset="0"/>
              </a:rPr>
              <a:t>Note: In the original Hebrew in the OT the English words righteousness and justice are primarily translated from Hebrew words derived from the Hebrew word </a:t>
            </a:r>
            <a:r>
              <a:rPr lang="en-US" sz="2800" b="1" i="1" dirty="0" err="1">
                <a:latin typeface="Arial" panose="020B0604020202020204" pitchFamily="34" charset="0"/>
                <a:cs typeface="Arial" panose="020B0604020202020204" pitchFamily="34" charset="0"/>
              </a:rPr>
              <a:t>tsedek</a:t>
            </a:r>
            <a:r>
              <a:rPr lang="en-US" sz="2800" dirty="0">
                <a:latin typeface="Arial" panose="020B0604020202020204" pitchFamily="34" charset="0"/>
                <a:cs typeface="Arial" panose="020B0604020202020204" pitchFamily="34" charset="0"/>
              </a:rPr>
              <a:t>.</a:t>
            </a:r>
          </a:p>
          <a:p>
            <a:pPr marL="457200" lvl="1" indent="0">
              <a:lnSpc>
                <a:spcPct val="150000"/>
              </a:lnSpc>
              <a:buNone/>
            </a:pPr>
            <a:r>
              <a:rPr lang="en-US" sz="2800" dirty="0">
                <a:latin typeface="Arial" panose="020B0604020202020204" pitchFamily="34" charset="0"/>
                <a:cs typeface="Arial" panose="020B0604020202020204" pitchFamily="34" charset="0"/>
              </a:rPr>
              <a:t>In the original Greek in the NT the English words righteousness and justice are primarily translated from Greek words derived from the Greek word </a:t>
            </a:r>
            <a:r>
              <a:rPr lang="en-US" sz="2800" b="1" i="1" dirty="0" err="1">
                <a:latin typeface="Arial" panose="020B0604020202020204" pitchFamily="34" charset="0"/>
                <a:cs typeface="Arial" panose="020B0604020202020204" pitchFamily="34" charset="0"/>
              </a:rPr>
              <a:t>dikaios</a:t>
            </a:r>
            <a:r>
              <a:rPr lang="en-US" sz="2800" dirty="0">
                <a:latin typeface="Arial" panose="020B0604020202020204" pitchFamily="34" charset="0"/>
                <a:cs typeface="Arial" panose="020B0604020202020204" pitchFamily="34" charset="0"/>
              </a:rPr>
              <a: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31594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1"/>
            <a:ext cx="11818372" cy="523220"/>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2">
            <a:extLst>
              <a:ext uri="{FF2B5EF4-FFF2-40B4-BE49-F238E27FC236}">
                <a16:creationId xmlns:a16="http://schemas.microsoft.com/office/drawing/2014/main" id="{E2006D68-0EB6-4D63-BBB0-DA167E1DC375}"/>
              </a:ext>
            </a:extLst>
          </p:cNvPr>
          <p:cNvSpPr>
            <a:spLocks noGrp="1" noChangeArrowheads="1"/>
          </p:cNvSpPr>
          <p:nvPr>
            <p:ph idx="1"/>
          </p:nvPr>
        </p:nvSpPr>
        <p:spPr bwMode="auto">
          <a:xfrm>
            <a:off x="180226" y="671690"/>
            <a:ext cx="11818167" cy="6186309"/>
          </a:xfrm>
          <a:prstGeom prst="rect">
            <a:avLst/>
          </a:prstGeom>
          <a:solidFill>
            <a:srgbClr val="FFFFCC"/>
          </a:solidFill>
          <a:ln>
            <a:noFill/>
          </a:ln>
          <a:effectLst/>
          <a:extLst/>
        </p:spPr>
        <p:txBody>
          <a:bodyPr vert="horz" wrap="square" lIns="91440" tIns="45720" rIns="91440" bIns="45720" numCol="1" anchor="ctr" anchorCtr="0" compatLnSpc="1">
            <a:prstTxWarp prst="textNoShape">
              <a:avLst/>
            </a:prstTxWarp>
            <a:spAutoFit/>
          </a:bodyPr>
          <a:lstStyle/>
          <a:p>
            <a:pPr eaLnBrk="0" fontAlgn="base" hangingPunct="0">
              <a:lnSpc>
                <a:spcPct val="150000"/>
              </a:lnSpc>
              <a:spcBef>
                <a:spcPct val="0"/>
              </a:spcBef>
              <a:spcAft>
                <a:spcPct val="0"/>
              </a:spcAft>
            </a:pPr>
            <a:r>
              <a:rPr kumimoji="0" lang="en-US" altLang="en-US" b="1" i="1" u="none" strike="noStrike" cap="none" normalizeH="0" baseline="0" dirty="0" err="1">
                <a:ln>
                  <a:noFill/>
                </a:ln>
                <a:solidFill>
                  <a:srgbClr val="0070C0"/>
                </a:solidFill>
                <a:effectLst/>
                <a:latin typeface="Arial" panose="020B0604020202020204" pitchFamily="34" charset="0"/>
                <a:cs typeface="Arial" panose="020B0604020202020204" pitchFamily="34" charset="0"/>
              </a:rPr>
              <a:t>Tzedek</a:t>
            </a:r>
            <a:r>
              <a:rPr kumimoji="0" lang="en-US" altLang="en-US" b="1" i="1" u="none" strike="noStrike" cap="none" normalizeH="0" baseline="0" dirty="0">
                <a:ln>
                  <a:noFill/>
                </a:ln>
                <a:solidFill>
                  <a:srgbClr val="0070C0"/>
                </a:solidFill>
                <a:effectLst/>
                <a:latin typeface="Arial" panose="020B0604020202020204" pitchFamily="34" charset="0"/>
                <a:cs typeface="Arial" panose="020B0604020202020204" pitchFamily="34" charset="0"/>
              </a:rPr>
              <a:t>/tzedakah </a:t>
            </a:r>
            <a:r>
              <a:rPr lang="en-US" altLang="en-US" dirty="0">
                <a:solidFill>
                  <a:srgbClr val="0070C0"/>
                </a:solidFill>
                <a:latin typeface="Arial" panose="020B0604020202020204" pitchFamily="34" charset="0"/>
                <a:cs typeface="Arial" panose="020B0604020202020204" pitchFamily="34" charset="0"/>
              </a:rPr>
              <a:t>means more than strictly legal justice, but is </a:t>
            </a:r>
            <a:r>
              <a:rPr kumimoji="0" lang="en-US" altLang="en-US" b="0" i="0" u="none" strike="noStrike" cap="none" normalizeH="0" baseline="0" dirty="0">
                <a:ln>
                  <a:noFill/>
                </a:ln>
                <a:solidFill>
                  <a:srgbClr val="0070C0"/>
                </a:solidFill>
                <a:effectLst/>
                <a:latin typeface="Arial" panose="020B0604020202020204" pitchFamily="34" charset="0"/>
                <a:cs typeface="Arial" panose="020B0604020202020204" pitchFamily="34" charset="0"/>
              </a:rPr>
              <a:t>almost impossible to translate, because of its many shadings of meaning: justice, charity, righteousness, integrity, equity, fairness and innocence. </a:t>
            </a:r>
            <a:r>
              <a:rPr lang="en-US" dirty="0">
                <a:latin typeface="Arial" panose="020B0604020202020204" pitchFamily="34" charset="0"/>
                <a:cs typeface="Arial" panose="020B0604020202020204" pitchFamily="34" charset="0"/>
              </a:rPr>
              <a:t>"</a:t>
            </a:r>
            <a:r>
              <a:rPr lang="en-US" dirty="0">
                <a:cs typeface="Arial" panose="020B0604020202020204" pitchFamily="34" charset="0"/>
              </a:rPr>
              <a:t>When you make your neighbor a loan of any sort, you shall not go into his house to collect his pledge. You shall stand outside, and the man to whom you make the loan shall bring the pledge out to you. And if he is a poor man, you shall not sleep in his pledge. You shall restore to him the pledge as the sun sets, that he may sleep in his cloak and bless you. And it shall be </a:t>
            </a:r>
            <a:r>
              <a:rPr lang="en-US" dirty="0">
                <a:solidFill>
                  <a:srgbClr val="FF0000"/>
                </a:solidFill>
                <a:cs typeface="Arial" panose="020B0604020202020204" pitchFamily="34" charset="0"/>
              </a:rPr>
              <a:t>righteousness</a:t>
            </a:r>
            <a:r>
              <a:rPr lang="en-US" dirty="0">
                <a:cs typeface="Arial" panose="020B0604020202020204" pitchFamily="34" charset="0"/>
              </a:rPr>
              <a:t> for you before the LORD your God.</a:t>
            </a:r>
            <a:r>
              <a:rPr lang="en-US" altLang="en-US" dirty="0">
                <a:solidFill>
                  <a:srgbClr val="000000"/>
                </a:solidFill>
                <a:cs typeface="Arial" panose="020B0604020202020204" pitchFamily="34" charset="0"/>
              </a:rPr>
              <a:t> (Deuteronomy 24: 10-13)</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7810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2">
            <a:extLst>
              <a:ext uri="{FF2B5EF4-FFF2-40B4-BE49-F238E27FC236}">
                <a16:creationId xmlns:a16="http://schemas.microsoft.com/office/drawing/2014/main" id="{E2006D68-0EB6-4D63-BBB0-DA167E1DC375}"/>
              </a:ext>
            </a:extLst>
          </p:cNvPr>
          <p:cNvSpPr>
            <a:spLocks noGrp="1" noChangeArrowheads="1"/>
          </p:cNvSpPr>
          <p:nvPr>
            <p:ph idx="1"/>
          </p:nvPr>
        </p:nvSpPr>
        <p:spPr bwMode="auto">
          <a:xfrm>
            <a:off x="186916" y="850105"/>
            <a:ext cx="11818167" cy="5829481"/>
          </a:xfrm>
          <a:prstGeom prst="rect">
            <a:avLst/>
          </a:prstGeom>
          <a:solidFill>
            <a:srgbClr val="FFFFCC"/>
          </a:solidFill>
          <a:ln>
            <a:noFill/>
          </a:ln>
          <a:effectLst/>
          <a:extLst/>
        </p:spPr>
        <p:txBody>
          <a:bodyPr vert="horz" wrap="square" lIns="91440" tIns="45720" rIns="91440" bIns="45720" numCol="1" anchor="ctr" anchorCtr="0" compatLnSpc="1">
            <a:prstTxWarp prst="textNoShape">
              <a:avLst/>
            </a:prstTxWarp>
            <a:spAutoFit/>
          </a:bodyPr>
          <a:lstStyle/>
          <a:p>
            <a:pPr marL="0" lvl="0" indent="0" eaLnBrk="0" fontAlgn="base" hangingPunct="0">
              <a:lnSpc>
                <a:spcPct val="150000"/>
              </a:lnSpc>
              <a:spcBef>
                <a:spcPct val="0"/>
              </a:spcBef>
              <a:spcAft>
                <a:spcPct val="0"/>
              </a:spcAft>
              <a:buNone/>
            </a:pPr>
            <a:r>
              <a:rPr lang="en-US" dirty="0" err="1">
                <a:solidFill>
                  <a:srgbClr val="0070C0"/>
                </a:solidFill>
                <a:latin typeface="Arial" panose="020B0604020202020204" pitchFamily="34" charset="0"/>
                <a:cs typeface="Arial" panose="020B0604020202020204" pitchFamily="34" charset="0"/>
              </a:rPr>
              <a:t>Dikaios</a:t>
            </a:r>
            <a:r>
              <a:rPr lang="en-US" dirty="0">
                <a:solidFill>
                  <a:srgbClr val="0070C0"/>
                </a:solidFill>
                <a:latin typeface="Arial" panose="020B0604020202020204" pitchFamily="34" charset="0"/>
                <a:cs typeface="Arial" panose="020B0604020202020204" pitchFamily="34" charset="0"/>
              </a:rPr>
              <a:t> occurs 79 times in the NT</a:t>
            </a:r>
          </a:p>
          <a:p>
            <a:pPr eaLnBrk="0" fontAlgn="base" hangingPunct="0">
              <a:lnSpc>
                <a:spcPct val="150000"/>
              </a:lnSpc>
              <a:spcBef>
                <a:spcPct val="0"/>
              </a:spcBef>
              <a:spcAft>
                <a:spcPct val="0"/>
              </a:spcAft>
            </a:pPr>
            <a:r>
              <a:rPr lang="en-US" dirty="0">
                <a:solidFill>
                  <a:srgbClr val="0070C0"/>
                </a:solidFill>
                <a:latin typeface="Arial" panose="020B0604020202020204" pitchFamily="34" charset="0"/>
                <a:cs typeface="Arial" panose="020B0604020202020204" pitchFamily="34" charset="0"/>
              </a:rPr>
              <a:t>In a wide sense it means:</a:t>
            </a:r>
          </a:p>
          <a:p>
            <a:pPr lvl="1" eaLnBrk="0" fontAlgn="base" hangingPunct="0">
              <a:lnSpc>
                <a:spcPct val="150000"/>
              </a:lnSpc>
              <a:spcBef>
                <a:spcPct val="0"/>
              </a:spcBef>
              <a:spcAft>
                <a:spcPct val="0"/>
              </a:spcAft>
            </a:pPr>
            <a:r>
              <a:rPr lang="en-US" sz="2800" dirty="0">
                <a:latin typeface="Arial" panose="020B0604020202020204" pitchFamily="34" charset="0"/>
                <a:cs typeface="Arial" panose="020B0604020202020204" pitchFamily="34" charset="0"/>
              </a:rPr>
              <a:t>upright, righteous, virtuous, keeping the commands of God</a:t>
            </a:r>
          </a:p>
          <a:p>
            <a:pPr lvl="1" eaLnBrk="0" fontAlgn="base" hangingPunct="0">
              <a:lnSpc>
                <a:spcPct val="150000"/>
              </a:lnSpc>
              <a:spcBef>
                <a:spcPct val="0"/>
              </a:spcBef>
              <a:spcAft>
                <a:spcPct val="0"/>
              </a:spcAft>
            </a:pPr>
            <a:r>
              <a:rPr lang="en-US" sz="2800" dirty="0">
                <a:latin typeface="Arial" panose="020B0604020202020204" pitchFamily="34" charset="0"/>
                <a:cs typeface="Arial" panose="020B0604020202020204" pitchFamily="34" charset="0"/>
              </a:rPr>
              <a:t>innocent, faultless, guiltless</a:t>
            </a:r>
          </a:p>
          <a:p>
            <a:pPr lvl="1" eaLnBrk="0" fontAlgn="base" hangingPunct="0">
              <a:lnSpc>
                <a:spcPct val="150000"/>
              </a:lnSpc>
              <a:spcBef>
                <a:spcPct val="0"/>
              </a:spcBef>
              <a:spcAft>
                <a:spcPct val="0"/>
              </a:spcAft>
            </a:pPr>
            <a:r>
              <a:rPr lang="en-US" sz="2800" dirty="0">
                <a:latin typeface="Arial" panose="020B0604020202020204" pitchFamily="34" charset="0"/>
                <a:cs typeface="Arial" panose="020B0604020202020204" pitchFamily="34" charset="0"/>
              </a:rPr>
              <a:t>used of him whose way of thinking, feeling, and acting is wholly conformed to the will of God,</a:t>
            </a:r>
          </a:p>
          <a:p>
            <a:pPr eaLnBrk="0" fontAlgn="base" hangingPunct="0">
              <a:lnSpc>
                <a:spcPct val="150000"/>
              </a:lnSpc>
              <a:spcBef>
                <a:spcPct val="0"/>
              </a:spcBef>
              <a:spcAft>
                <a:spcPct val="0"/>
              </a:spcAft>
            </a:pPr>
            <a:r>
              <a:rPr lang="en-US" dirty="0">
                <a:solidFill>
                  <a:srgbClr val="0070C0"/>
                </a:solidFill>
                <a:latin typeface="Arial" panose="020B0604020202020204" pitchFamily="34" charset="0"/>
                <a:cs typeface="Arial" panose="020B0604020202020204" pitchFamily="34" charset="0"/>
              </a:rPr>
              <a:t>In a narrower sense it means rendering to each his due </a:t>
            </a:r>
            <a:endParaRPr lang="en-US" dirty="0">
              <a:latin typeface="Arial" panose="020B0604020202020204" pitchFamily="34" charset="0"/>
              <a:cs typeface="Arial" panose="020B0604020202020204" pitchFamily="34" charset="0"/>
            </a:endParaRPr>
          </a:p>
          <a:p>
            <a:pPr eaLnBrk="0" fontAlgn="base" hangingPunct="0">
              <a:lnSpc>
                <a:spcPct val="150000"/>
              </a:lnSpc>
              <a:spcBef>
                <a:spcPct val="0"/>
              </a:spcBef>
              <a:spcAft>
                <a:spcPct val="0"/>
              </a:spcAft>
            </a:pPr>
            <a:r>
              <a:rPr lang="en-US" dirty="0">
                <a:solidFill>
                  <a:srgbClr val="0070C0"/>
                </a:solidFill>
                <a:latin typeface="Arial" panose="020B0604020202020204" pitchFamily="34" charset="0"/>
                <a:cs typeface="Arial" panose="020B0604020202020204" pitchFamily="34" charset="0"/>
              </a:rPr>
              <a:t>In a judicial sense, passing just judgment on others, whether expressed in words or shown by the manner of dealing with them</a:t>
            </a:r>
          </a:p>
        </p:txBody>
      </p:sp>
    </p:spTree>
    <p:extLst>
      <p:ext uri="{BB962C8B-B14F-4D97-AF65-F5344CB8AC3E}">
        <p14:creationId xmlns:p14="http://schemas.microsoft.com/office/powerpoint/2010/main" val="294302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993058"/>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Was The Death of Jesus the only way to save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86813" y="1106980"/>
            <a:ext cx="11818373" cy="5660397"/>
          </a:xfrm>
          <a:solidFill>
            <a:srgbClr val="FFFFCC"/>
          </a:solidFill>
        </p:spPr>
        <p:txBody>
          <a:bodyPr>
            <a:normAutofit fontScale="92500"/>
          </a:bodyPr>
          <a:lstStyle/>
          <a:p>
            <a:pPr marL="514350" indent="-51435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God did not need to save any one. </a:t>
            </a:r>
            <a:r>
              <a:rPr lang="en-US" sz="3000" dirty="0">
                <a:latin typeface="Arial" panose="020B0604020202020204" pitchFamily="34" charset="0"/>
                <a:cs typeface="Arial" panose="020B0604020202020204" pitchFamily="34" charset="0"/>
              </a:rPr>
              <a:t>For if </a:t>
            </a:r>
            <a:r>
              <a:rPr lang="en-US" sz="3000" dirty="0">
                <a:solidFill>
                  <a:srgbClr val="FF0000"/>
                </a:solidFill>
                <a:latin typeface="Arial" panose="020B0604020202020204" pitchFamily="34" charset="0"/>
                <a:cs typeface="Arial" panose="020B0604020202020204" pitchFamily="34" charset="0"/>
              </a:rPr>
              <a:t>God did not spare angels </a:t>
            </a:r>
            <a:r>
              <a:rPr lang="en-US" sz="3000" dirty="0">
                <a:latin typeface="Arial" panose="020B0604020202020204" pitchFamily="34" charset="0"/>
                <a:cs typeface="Arial" panose="020B0604020202020204" pitchFamily="34" charset="0"/>
              </a:rPr>
              <a:t>when they sinned, but cast them into hell and committed them to chains of gloomy darkness to be kept until the judgment;  (2 Peter 2:4)</a:t>
            </a:r>
          </a:p>
          <a:p>
            <a:pPr marL="514350" indent="-514350">
              <a:lnSpc>
                <a:spcPct val="150000"/>
              </a:lnSpc>
              <a:buFont typeface="+mj-lt"/>
              <a:buAutoNum type="arabicPeriod"/>
            </a:pPr>
            <a:r>
              <a:rPr lang="en-US" sz="3000" dirty="0">
                <a:solidFill>
                  <a:srgbClr val="0070C0"/>
                </a:solidFill>
                <a:latin typeface="Arial" panose="020B0604020202020204" pitchFamily="34" charset="0"/>
                <a:cs typeface="Arial" panose="020B0604020202020204" pitchFamily="34" charset="0"/>
              </a:rPr>
              <a:t>But once God in his love decided to save some humans then there was not another way except through the death of his Son. </a:t>
            </a:r>
            <a:r>
              <a:rPr lang="en-US" sz="3000" dirty="0">
                <a:latin typeface="Arial" panose="020B0604020202020204" pitchFamily="34" charset="0"/>
                <a:cs typeface="Arial" panose="020B0604020202020204" pitchFamily="34" charset="0"/>
              </a:rPr>
              <a:t>And going a little farther he fell on his face and prayed, saying, "My Father, </a:t>
            </a:r>
            <a:r>
              <a:rPr lang="en-US" sz="3000" dirty="0">
                <a:solidFill>
                  <a:srgbClr val="FF0000"/>
                </a:solidFill>
                <a:latin typeface="Arial" panose="020B0604020202020204" pitchFamily="34" charset="0"/>
                <a:cs typeface="Arial" panose="020B0604020202020204" pitchFamily="34" charset="0"/>
              </a:rPr>
              <a:t>if it be possible</a:t>
            </a:r>
            <a:r>
              <a:rPr lang="en-US" sz="3000" dirty="0">
                <a:latin typeface="Arial" panose="020B0604020202020204" pitchFamily="34" charset="0"/>
                <a:cs typeface="Arial" panose="020B0604020202020204" pitchFamily="34" charset="0"/>
              </a:rPr>
              <a:t>, let this cup pass from me; nevertheless, not as I will, but as you will." (Matthew 26:39)</a:t>
            </a: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02712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19953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Was The Death of Jesus the only way to save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96645" y="1342955"/>
            <a:ext cx="11818373" cy="5244658"/>
          </a:xfrm>
          <a:solidFill>
            <a:srgbClr val="FFFFCC"/>
          </a:solidFill>
        </p:spPr>
        <p:txBody>
          <a:bodyPr>
            <a:normAutofit/>
          </a:bodyPr>
          <a:lstStyle/>
          <a:p>
            <a:pPr marL="0" indent="0">
              <a:lnSpc>
                <a:spcPct val="160000"/>
              </a:lnSpc>
              <a:buNone/>
            </a:pPr>
            <a:r>
              <a:rPr lang="en-US" dirty="0">
                <a:latin typeface="Arial" panose="020B0604020202020204" pitchFamily="34" charset="0"/>
                <a:cs typeface="Arial" panose="020B0604020202020204" pitchFamily="34" charset="0"/>
              </a:rPr>
              <a:t>And he said to them, "O foolish ones, and slow of heart to believe all that the prophets have spoken! </a:t>
            </a:r>
            <a:r>
              <a:rPr lang="en-US" dirty="0">
                <a:solidFill>
                  <a:srgbClr val="FF0000"/>
                </a:solidFill>
                <a:latin typeface="Arial" panose="020B0604020202020204" pitchFamily="34" charset="0"/>
                <a:cs typeface="Arial" panose="020B0604020202020204" pitchFamily="34" charset="0"/>
              </a:rPr>
              <a:t>Was it not necessary that the Christ should suffer these things and enter into his glory</a:t>
            </a:r>
            <a:r>
              <a:rPr lang="en-US" dirty="0">
                <a:latin typeface="Arial" panose="020B0604020202020204" pitchFamily="34" charset="0"/>
                <a:cs typeface="Arial" panose="020B0604020202020204" pitchFamily="34" charset="0"/>
              </a:rPr>
              <a:t>?“ (Luke 24:25 – 26)</a:t>
            </a:r>
          </a:p>
          <a:p>
            <a:pPr marL="0" indent="0">
              <a:lnSpc>
                <a:spcPct val="160000"/>
              </a:lnSpc>
              <a:buNone/>
            </a:pPr>
            <a:r>
              <a:rPr lang="en-US" dirty="0">
                <a:latin typeface="Arial" panose="020B0604020202020204" pitchFamily="34" charset="0"/>
                <a:cs typeface="Arial" panose="020B0604020202020204" pitchFamily="34" charset="0"/>
              </a:rPr>
              <a:t>This was to </a:t>
            </a:r>
            <a:r>
              <a:rPr lang="en-US" dirty="0">
                <a:solidFill>
                  <a:srgbClr val="FF0000"/>
                </a:solidFill>
                <a:latin typeface="Arial" panose="020B0604020202020204" pitchFamily="34" charset="0"/>
                <a:cs typeface="Arial" panose="020B0604020202020204" pitchFamily="34" charset="0"/>
              </a:rPr>
              <a:t>show God's righteousness</a:t>
            </a:r>
            <a:r>
              <a:rPr lang="en-US" dirty="0">
                <a:latin typeface="Arial" panose="020B0604020202020204" pitchFamily="34" charset="0"/>
                <a:cs typeface="Arial" panose="020B0604020202020204" pitchFamily="34" charset="0"/>
              </a:rPr>
              <a:t>, because in his divine forbearance he had </a:t>
            </a:r>
            <a:r>
              <a:rPr lang="en-US" dirty="0">
                <a:solidFill>
                  <a:srgbClr val="FF0000"/>
                </a:solidFill>
                <a:latin typeface="Arial" panose="020B0604020202020204" pitchFamily="34" charset="0"/>
                <a:cs typeface="Arial" panose="020B0604020202020204" pitchFamily="34" charset="0"/>
              </a:rPr>
              <a:t>passed over former sins</a:t>
            </a:r>
            <a:r>
              <a:rPr lang="en-US" dirty="0">
                <a:latin typeface="Arial" panose="020B0604020202020204" pitchFamily="34" charset="0"/>
                <a:cs typeface="Arial" panose="020B0604020202020204" pitchFamily="34" charset="0"/>
              </a:rPr>
              <a:t>. It was to show his righteousness at the present time, so that he might be just and the justifier of the one who has faith in Jesus. (Romans 3:25b – 26)</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8426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759129"/>
            <a:ext cx="11784563" cy="3691573"/>
          </a:xfrm>
          <a:solidFill>
            <a:srgbClr val="FFFFCC"/>
          </a:solidFill>
        </p:spPr>
        <p:txBody>
          <a:bodyPr numCol="2">
            <a:noAutofit/>
          </a:bodyPr>
          <a:lstStyle/>
          <a:p>
            <a:pPr marL="1428750" lvl="2"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Fall - Original Sin</a:t>
            </a:r>
          </a:p>
          <a:p>
            <a:pPr marL="1428750" lvl="2"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Doctrines of Grace </a:t>
            </a:r>
          </a:p>
          <a:p>
            <a:pPr marL="1428750" lvl="2"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Jesus the God-man</a:t>
            </a:r>
            <a:r>
              <a:rPr lang="en-US" sz="2800" b="1" dirty="0">
                <a:latin typeface="Arial" panose="020B0604020202020204" pitchFamily="34" charset="0"/>
                <a:cs typeface="Arial" panose="020B0604020202020204" pitchFamily="34" charset="0"/>
              </a:rPr>
              <a:t>                     </a:t>
            </a:r>
          </a:p>
          <a:p>
            <a:pPr marL="1428750" lvl="2" indent="-514350" algn="just">
              <a:buFont typeface="+mj-lt"/>
              <a:buAutoNum type="arabicPeriod"/>
            </a:pPr>
            <a:r>
              <a:rPr lang="en-US" sz="2800" b="1" dirty="0">
                <a:latin typeface="Arial" panose="020B0604020202020204" pitchFamily="34" charset="0"/>
                <a:cs typeface="Arial" panose="020B0604020202020204" pitchFamily="34" charset="0"/>
              </a:rPr>
              <a:t>The Atonement*</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The Role of the Holy Spirit</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Grace </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Regeneration</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Conversion </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Justification </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Adoption</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Baptism In/Filling with the Holy Spirit  </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Death and the Intermediate State</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Glorification</a:t>
            </a:r>
          </a:p>
          <a:p>
            <a:pPr marL="1428750" lvl="2" indent="-514350" algn="just">
              <a:buFont typeface="+mj-lt"/>
              <a:buAutoNum type="arabicPeriod"/>
            </a:pPr>
            <a:r>
              <a:rPr lang="en-US" sz="2800"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8108DFA6-393F-4B3A-983F-D298DB748BC5}"/>
              </a:ext>
            </a:extLst>
          </p:cNvPr>
          <p:cNvSpPr txBox="1"/>
          <p:nvPr/>
        </p:nvSpPr>
        <p:spPr>
          <a:xfrm>
            <a:off x="177281" y="4838330"/>
            <a:ext cx="11784563" cy="1384995"/>
          </a:xfrm>
          <a:prstGeom prst="rect">
            <a:avLst/>
          </a:prstGeom>
          <a:solidFill>
            <a:srgbClr val="FFFFCC"/>
          </a:solidFill>
        </p:spPr>
        <p:txBody>
          <a:bodyPr wrap="square" rtlCol="0">
            <a:spAutoFit/>
          </a:bodyPr>
          <a:lstStyle/>
          <a:p>
            <a:r>
              <a:rPr lang="en-US" sz="2800" dirty="0">
                <a:latin typeface="Arial" panose="020B0604020202020204" pitchFamily="34" charset="0"/>
                <a:cs typeface="Arial" panose="020B0604020202020204" pitchFamily="34" charset="0"/>
              </a:rPr>
              <a:t>*For the discussion of Limited Atonement refer to the December 16, 2018 and January 6 and 13, 2019 Adult Sunday School notes posted on THC Adult Sunday School Page</a:t>
            </a:r>
          </a:p>
        </p:txBody>
      </p:sp>
    </p:spTree>
    <p:extLst>
      <p:ext uri="{BB962C8B-B14F-4D97-AF65-F5344CB8AC3E}">
        <p14:creationId xmlns:p14="http://schemas.microsoft.com/office/powerpoint/2010/main" val="1097252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The Old Testament Foreshadowing</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The OT has two major sacrificial holidays, Passover and Yom Kippur (Day of Atonement), that point to Jesus .</a:t>
            </a:r>
          </a:p>
          <a:p>
            <a:r>
              <a:rPr lang="en-US" dirty="0">
                <a:solidFill>
                  <a:srgbClr val="0070C0"/>
                </a:solidFill>
                <a:latin typeface="Arial" panose="020B0604020202020204" pitchFamily="34" charset="0"/>
                <a:cs typeface="Arial" panose="020B0604020202020204" pitchFamily="34" charset="0"/>
              </a:rPr>
              <a:t>Passover:</a:t>
            </a:r>
          </a:p>
          <a:p>
            <a:pPr marL="0" indent="0">
              <a:lnSpc>
                <a:spcPct val="150000"/>
              </a:lnSpc>
              <a:buNone/>
            </a:pPr>
            <a:r>
              <a:rPr lang="en-US" dirty="0">
                <a:cs typeface="Arial" panose="020B0604020202020204" pitchFamily="34" charset="0"/>
              </a:rPr>
              <a:t>The next day he saw Jesus coming toward him, and said, "Behold, the Lamb of God, who takes away the sin of the world!  (John 1:29)</a:t>
            </a:r>
          </a:p>
          <a:p>
            <a:pPr marL="0" indent="0">
              <a:lnSpc>
                <a:spcPct val="150000"/>
              </a:lnSpc>
              <a:buNone/>
            </a:pPr>
            <a:r>
              <a:rPr lang="en-US" dirty="0">
                <a:cs typeface="Arial" panose="020B0604020202020204" pitchFamily="34" charset="0"/>
              </a:rPr>
              <a:t> Cleanse out the old leaven that you may be a new lump, as you really are unleavened. For Christ, our Passover lamb, has been sacrificed. (1 Corinthians 5:7)</a:t>
            </a:r>
          </a:p>
          <a:p>
            <a:pPr marL="0" indent="0">
              <a:lnSpc>
                <a:spcPct val="150000"/>
              </a:lnSpc>
              <a:buNone/>
            </a:pPr>
            <a:r>
              <a:rPr lang="en-US" dirty="0"/>
              <a:t>He himself bore our sins in his body on the tree, that we might die to sin and live to righteousness. By his wounds you have been healed. (1 Peter 2:24)</a:t>
            </a: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7294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The Old Testament Foreshadowing</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Yom Kippur (Day of Atonement):</a:t>
            </a:r>
          </a:p>
          <a:p>
            <a:pPr marL="0" indent="0">
              <a:lnSpc>
                <a:spcPct val="150000"/>
              </a:lnSpc>
              <a:buNone/>
            </a:pPr>
            <a:r>
              <a:rPr lang="en-US" dirty="0"/>
              <a:t>For if the blood of goats and bulls, and the sprinkling of defiled persons with the ashes of a heifer, sanctify for the purification of the flesh,  how much more will the blood of Christ, who through the eternal Spirit offered himself without blemish to God, purify our conscience from dead works to serve the living God.  Therefore he is the mediator of a new covenant, so that those who are called may receive the promised eternal inheritance, since a death has occurred that redeems them from the transgressions committed under the first covenant. (Hebrews 9:13 – 15)</a:t>
            </a:r>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53592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The Old Testament Foreshadowing</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Yom Kippur (Day of Atonement):</a:t>
            </a:r>
          </a:p>
          <a:p>
            <a:pPr marL="0" indent="0">
              <a:lnSpc>
                <a:spcPct val="150000"/>
              </a:lnSpc>
              <a:buNone/>
            </a:pPr>
            <a:r>
              <a:rPr lang="en-US" dirty="0"/>
              <a:t> Indeed, under the law almost everything is purified with blood, and without the shedding of blood there is no forgiveness of sins. Thus it was necessary for the copies of the heavenly things to be purified with these rites, but the heavenly things themselves with better sacrifices than these.  For Christ has entered, not into holy places made with hands, which are copies of the true things, but into heaven itself, now to appear in the presence of God on our behalf.  Nor was it to offer himself repeatedly, as the high priest enters the holy places every year with blood not his own,  for then he would have had to suffer repeatedly since the foundation of the world.  </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8817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The Old Testament Foreshadowing</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Yom Kippur (Day of Atonement):</a:t>
            </a:r>
          </a:p>
          <a:p>
            <a:pPr marL="0" indent="0">
              <a:lnSpc>
                <a:spcPct val="150000"/>
              </a:lnSpc>
              <a:buNone/>
            </a:pPr>
            <a:r>
              <a:rPr lang="en-US" dirty="0"/>
              <a:t> But as it is, he has appeared once for all at the end of the ages to put away sin by the sacrifice of himself. </a:t>
            </a:r>
          </a:p>
          <a:p>
            <a:pPr marL="0" indent="0">
              <a:lnSpc>
                <a:spcPct val="150000"/>
              </a:lnSpc>
              <a:buNone/>
            </a:pPr>
            <a:r>
              <a:rPr lang="en-US" dirty="0"/>
              <a:t> And just as it is appointed for man to die once, and after that comes judgment, so Christ, having been offered once to bear the sins of many, will appear a second time, not to deal with sin but to save those who are eagerly waiting for him. (Hebrews 9:22 – 28)</a:t>
            </a:r>
          </a:p>
          <a:p>
            <a:pPr marL="0" indent="0">
              <a:lnSpc>
                <a:spcPct val="150000"/>
              </a:lnSpc>
              <a:buNone/>
            </a:pPr>
            <a:r>
              <a:rPr lang="en-US" dirty="0"/>
              <a:t>For it is impossible for the blood of bulls and goats to take away sins. (Hebrews 10:4)</a:t>
            </a: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endParaRPr lang="en-US" dirty="0"/>
          </a:p>
          <a:p>
            <a:pPr marL="0" indent="0">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2573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Our Congregational Affirmation of Faith</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457200" lvl="1" indent="0">
              <a:lnSpc>
                <a:spcPct val="150000"/>
              </a:lnSpc>
              <a:buNone/>
            </a:pPr>
            <a:r>
              <a:rPr lang="en-US" sz="2800" b="1" dirty="0">
                <a:latin typeface="Arial" panose="020B0604020202020204" pitchFamily="34" charset="0"/>
                <a:cs typeface="Arial" panose="020B0604020202020204" pitchFamily="34" charset="0"/>
              </a:rPr>
              <a:t>IV. Jesus Christ</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We believe in Jesus Christ, God's only begotten Son, conceived by the</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Holy Spirit. We believe in His virgin birth, sinless life, miracles,</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and teachings. We believe in </a:t>
            </a:r>
            <a:r>
              <a:rPr lang="en-US" sz="2800" dirty="0">
                <a:solidFill>
                  <a:srgbClr val="FF0000"/>
                </a:solidFill>
                <a:latin typeface="Arial" panose="020B0604020202020204" pitchFamily="34" charset="0"/>
                <a:cs typeface="Arial" panose="020B0604020202020204" pitchFamily="34" charset="0"/>
              </a:rPr>
              <a:t>His substitutionary atoning death</a:t>
            </a:r>
            <a:r>
              <a:rPr lang="en-US" sz="2800" dirty="0">
                <a:latin typeface="Arial" panose="020B0604020202020204" pitchFamily="34" charset="0"/>
                <a:cs typeface="Arial" panose="020B0604020202020204" pitchFamily="34" charset="0"/>
              </a:rPr>
              <a:t>, bodily</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resurrection, ascension into heaven, perpetual intercession for His</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people, and personal visible return to earth.</a:t>
            </a: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07605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Elder Affirmation of Faith</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457200" lvl="1" indent="0">
              <a:lnSpc>
                <a:spcPct val="150000"/>
              </a:lnSpc>
              <a:buNone/>
            </a:pPr>
            <a:r>
              <a:rPr lang="en-US" sz="2800" dirty="0">
                <a:latin typeface="Arial" panose="020B0604020202020204" pitchFamily="34" charset="0"/>
                <a:cs typeface="Arial" panose="020B0604020202020204" pitchFamily="34" charset="0"/>
              </a:rPr>
              <a:t>7.1 We believe that by His perfect obedience to God and by His suffering and death as the immaculate Lamb of God, Jesus Christ obtained forgiveness of sins and the gift of perfect righteousness for all who trusted in God prior to the cross and all who would trust in Christ thereafter. Through living a perfect life and dying in our place, the just for the unjust, Christ absorbed our punishment, appeased the wrath of God against us, vindicated the righteousness of God in our justification, and removed the condemnation of the law against us.</a:t>
            </a:r>
            <a:endParaRPr lang="en-US" sz="2800" dirty="0">
              <a:solidFill>
                <a:srgbClr val="0070C0"/>
              </a:solidFill>
              <a:latin typeface="Arial" panose="020B0604020202020204" pitchFamily="34" charset="0"/>
              <a:cs typeface="Arial" panose="020B0604020202020204" pitchFamily="34" charset="0"/>
            </a:endParaRPr>
          </a:p>
          <a:p>
            <a:pPr marL="971550" lvl="1"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41537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Elder Affirmation of Faith</a:t>
            </a:r>
            <a:endParaRPr lang="en-US" sz="2800" b="1" dirty="0">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457200" lvl="1" indent="0">
              <a:lnSpc>
                <a:spcPct val="150000"/>
              </a:lnSpc>
              <a:buNone/>
            </a:pPr>
            <a:r>
              <a:rPr lang="en-US" sz="2800" dirty="0">
                <a:latin typeface="Arial" panose="020B0604020202020204" pitchFamily="34" charset="0"/>
                <a:cs typeface="Arial" panose="020B0604020202020204" pitchFamily="34" charset="0"/>
              </a:rPr>
              <a:t>7.2 We believe that the atonement of Christ for sin warrants and impels a universal offering of the gospel to all persons, so that to every person it may be truly said, "God gave His only begotten Son so that whoever believes in Him might not perish but have eternal life.“ Whosoever will may come for cleansing at this fountain, and whoever does come, Jesus will not cast out.</a:t>
            </a: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20782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848</Words>
  <Application>Microsoft Office PowerPoint</Application>
  <PresentationFormat>Widescreen</PresentationFormat>
  <Paragraphs>93</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Discipleship:  An  Introduction to  Systematic Theology and  Apologetics</vt:lpstr>
      <vt:lpstr> Protestant Reformation Doctrines of Salvation </vt:lpstr>
      <vt:lpstr>The Atonement – The Old Testament Foreshadowing</vt:lpstr>
      <vt:lpstr>The Atonement – The Old Testament Foreshadowing</vt:lpstr>
      <vt:lpstr>The Atonement – The Old Testament Foreshadowing</vt:lpstr>
      <vt:lpstr>The Atonement – The Old Testament Foreshadowing</vt:lpstr>
      <vt:lpstr>The Atonement – Our Congregational Affirmation of Faith</vt:lpstr>
      <vt:lpstr>The Atonement – Elder Affirmation of Faith</vt:lpstr>
      <vt:lpstr>The Atonement – Elder Affirmation of Faith</vt:lpstr>
      <vt:lpstr>The Atonement – Elder Affirmation of Faith</vt:lpstr>
      <vt:lpstr>The Atonement – Why Do We Need A Savior?</vt:lpstr>
      <vt:lpstr>The Atonement – Why Do We Need A Savior?</vt:lpstr>
      <vt:lpstr>The Atonement – What Is the Cause of the Atonement?</vt:lpstr>
      <vt:lpstr>The Atonement</vt:lpstr>
      <vt:lpstr>The Atonement</vt:lpstr>
      <vt:lpstr>The Atonement</vt:lpstr>
      <vt:lpstr>The Atonement – Was The Death of Jesus the only way to save the Elect?</vt:lpstr>
      <vt:lpstr>The Atonement – Was The Death of Jesus the only way to save the Elect?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2019-04-28T21:24:45Z</dcterms:created>
  <dcterms:modified xsi:type="dcterms:W3CDTF">2019-04-28T21:31:36Z</dcterms:modified>
</cp:coreProperties>
</file>