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1027" r:id="rId2"/>
    <p:sldId id="494" r:id="rId3"/>
    <p:sldId id="988" r:id="rId4"/>
    <p:sldId id="1041" r:id="rId5"/>
    <p:sldId id="495" r:id="rId6"/>
    <p:sldId id="486" r:id="rId7"/>
    <p:sldId id="488" r:id="rId8"/>
    <p:sldId id="985" r:id="rId9"/>
    <p:sldId id="489" r:id="rId10"/>
    <p:sldId id="986" r:id="rId11"/>
    <p:sldId id="490" r:id="rId12"/>
    <p:sldId id="987" r:id="rId13"/>
    <p:sldId id="491" r:id="rId14"/>
    <p:sldId id="492" r:id="rId15"/>
    <p:sldId id="493" r:id="rId16"/>
    <p:sldId id="496" r:id="rId17"/>
    <p:sldId id="989" r:id="rId18"/>
    <p:sldId id="497" r:id="rId19"/>
    <p:sldId id="1013" r:id="rId20"/>
    <p:sldId id="498" r:id="rId21"/>
    <p:sldId id="1014" r:id="rId22"/>
    <p:sldId id="499" r:id="rId23"/>
    <p:sldId id="1015" r:id="rId24"/>
    <p:sldId id="1042" r:id="rId25"/>
    <p:sldId id="1045" r:id="rId26"/>
    <p:sldId id="1043" r:id="rId27"/>
    <p:sldId id="1044"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82" d="100"/>
          <a:sy n="82" d="100"/>
        </p:scale>
        <p:origin x="720"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5DEE3B9-93EE-4F4D-9013-DD91B9B176C0}" type="datetimeFigureOut">
              <a:rPr lang="en-US" smtClean="0"/>
              <a:t>5/18/2019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55C2DA9-21E9-42B7-A0F4-CD52FB1EA82D}" type="slidenum">
              <a:rPr lang="en-US" smtClean="0"/>
              <a:t>‹#›</a:t>
            </a:fld>
            <a:endParaRPr lang="en-US"/>
          </a:p>
        </p:txBody>
      </p:sp>
    </p:spTree>
    <p:extLst>
      <p:ext uri="{BB962C8B-B14F-4D97-AF65-F5344CB8AC3E}">
        <p14:creationId xmlns:p14="http://schemas.microsoft.com/office/powerpoint/2010/main" val="34210881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1</a:t>
            </a:fld>
            <a:endParaRPr lang="en-US"/>
          </a:p>
        </p:txBody>
      </p:sp>
    </p:spTree>
    <p:extLst>
      <p:ext uri="{BB962C8B-B14F-4D97-AF65-F5344CB8AC3E}">
        <p14:creationId xmlns:p14="http://schemas.microsoft.com/office/powerpoint/2010/main" val="18180820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10</a:t>
            </a:fld>
            <a:endParaRPr lang="en-US"/>
          </a:p>
        </p:txBody>
      </p:sp>
    </p:spTree>
    <p:extLst>
      <p:ext uri="{BB962C8B-B14F-4D97-AF65-F5344CB8AC3E}">
        <p14:creationId xmlns:p14="http://schemas.microsoft.com/office/powerpoint/2010/main" val="10872788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11</a:t>
            </a:fld>
            <a:endParaRPr lang="en-US"/>
          </a:p>
        </p:txBody>
      </p:sp>
    </p:spTree>
    <p:extLst>
      <p:ext uri="{BB962C8B-B14F-4D97-AF65-F5344CB8AC3E}">
        <p14:creationId xmlns:p14="http://schemas.microsoft.com/office/powerpoint/2010/main" val="19654395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12</a:t>
            </a:fld>
            <a:endParaRPr lang="en-US"/>
          </a:p>
        </p:txBody>
      </p:sp>
    </p:spTree>
    <p:extLst>
      <p:ext uri="{BB962C8B-B14F-4D97-AF65-F5344CB8AC3E}">
        <p14:creationId xmlns:p14="http://schemas.microsoft.com/office/powerpoint/2010/main" val="417940594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
            </a:r>
          </a:p>
        </p:txBody>
      </p:sp>
      <p:sp>
        <p:nvSpPr>
          <p:cNvPr id="4" name="Slide Number Placeholder 3"/>
          <p:cNvSpPr>
            <a:spLocks noGrp="1"/>
          </p:cNvSpPr>
          <p:nvPr>
            <p:ph type="sldNum" sz="quarter" idx="10"/>
          </p:nvPr>
        </p:nvSpPr>
        <p:spPr/>
        <p:txBody>
          <a:bodyPr/>
          <a:lstStyle/>
          <a:p>
            <a:fld id="{808F497C-B3C2-4F65-9116-14AB406888B8}" type="slidenum">
              <a:rPr lang="en-US" smtClean="0"/>
              <a:t>13</a:t>
            </a:fld>
            <a:endParaRPr lang="en-US"/>
          </a:p>
        </p:txBody>
      </p:sp>
    </p:spTree>
    <p:extLst>
      <p:ext uri="{BB962C8B-B14F-4D97-AF65-F5344CB8AC3E}">
        <p14:creationId xmlns:p14="http://schemas.microsoft.com/office/powerpoint/2010/main" val="37139963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14</a:t>
            </a:fld>
            <a:endParaRPr lang="en-US"/>
          </a:p>
        </p:txBody>
      </p:sp>
    </p:spTree>
    <p:extLst>
      <p:ext uri="{BB962C8B-B14F-4D97-AF65-F5344CB8AC3E}">
        <p14:creationId xmlns:p14="http://schemas.microsoft.com/office/powerpoint/2010/main" val="11205744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15</a:t>
            </a:fld>
            <a:endParaRPr lang="en-US"/>
          </a:p>
        </p:txBody>
      </p:sp>
    </p:spTree>
    <p:extLst>
      <p:ext uri="{BB962C8B-B14F-4D97-AF65-F5344CB8AC3E}">
        <p14:creationId xmlns:p14="http://schemas.microsoft.com/office/powerpoint/2010/main" val="379499901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16</a:t>
            </a:fld>
            <a:endParaRPr lang="en-US"/>
          </a:p>
        </p:txBody>
      </p:sp>
    </p:spTree>
    <p:extLst>
      <p:ext uri="{BB962C8B-B14F-4D97-AF65-F5344CB8AC3E}">
        <p14:creationId xmlns:p14="http://schemas.microsoft.com/office/powerpoint/2010/main" val="400348108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17</a:t>
            </a:fld>
            <a:endParaRPr lang="en-US"/>
          </a:p>
        </p:txBody>
      </p:sp>
    </p:spTree>
    <p:extLst>
      <p:ext uri="{BB962C8B-B14F-4D97-AF65-F5344CB8AC3E}">
        <p14:creationId xmlns:p14="http://schemas.microsoft.com/office/powerpoint/2010/main" val="237170550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18</a:t>
            </a:fld>
            <a:endParaRPr lang="en-US"/>
          </a:p>
        </p:txBody>
      </p:sp>
    </p:spTree>
    <p:extLst>
      <p:ext uri="{BB962C8B-B14F-4D97-AF65-F5344CB8AC3E}">
        <p14:creationId xmlns:p14="http://schemas.microsoft.com/office/powerpoint/2010/main" val="96159909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19</a:t>
            </a:fld>
            <a:endParaRPr lang="en-US"/>
          </a:p>
        </p:txBody>
      </p:sp>
    </p:spTree>
    <p:extLst>
      <p:ext uri="{BB962C8B-B14F-4D97-AF65-F5344CB8AC3E}">
        <p14:creationId xmlns:p14="http://schemas.microsoft.com/office/powerpoint/2010/main" val="37090314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2</a:t>
            </a:fld>
            <a:endParaRPr lang="en-US"/>
          </a:p>
        </p:txBody>
      </p:sp>
    </p:spTree>
    <p:extLst>
      <p:ext uri="{BB962C8B-B14F-4D97-AF65-F5344CB8AC3E}">
        <p14:creationId xmlns:p14="http://schemas.microsoft.com/office/powerpoint/2010/main" val="393479897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20</a:t>
            </a:fld>
            <a:endParaRPr lang="en-US"/>
          </a:p>
        </p:txBody>
      </p:sp>
    </p:spTree>
    <p:extLst>
      <p:ext uri="{BB962C8B-B14F-4D97-AF65-F5344CB8AC3E}">
        <p14:creationId xmlns:p14="http://schemas.microsoft.com/office/powerpoint/2010/main" val="228650199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21</a:t>
            </a:fld>
            <a:endParaRPr lang="en-US"/>
          </a:p>
        </p:txBody>
      </p:sp>
    </p:spTree>
    <p:extLst>
      <p:ext uri="{BB962C8B-B14F-4D97-AF65-F5344CB8AC3E}">
        <p14:creationId xmlns:p14="http://schemas.microsoft.com/office/powerpoint/2010/main" val="334778812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22</a:t>
            </a:fld>
            <a:endParaRPr lang="en-US"/>
          </a:p>
        </p:txBody>
      </p:sp>
    </p:spTree>
    <p:extLst>
      <p:ext uri="{BB962C8B-B14F-4D97-AF65-F5344CB8AC3E}">
        <p14:creationId xmlns:p14="http://schemas.microsoft.com/office/powerpoint/2010/main" val="180922417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23</a:t>
            </a:fld>
            <a:endParaRPr lang="en-US"/>
          </a:p>
        </p:txBody>
      </p:sp>
    </p:spTree>
    <p:extLst>
      <p:ext uri="{BB962C8B-B14F-4D97-AF65-F5344CB8AC3E}">
        <p14:creationId xmlns:p14="http://schemas.microsoft.com/office/powerpoint/2010/main" val="196048221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24</a:t>
            </a:fld>
            <a:endParaRPr lang="en-US"/>
          </a:p>
        </p:txBody>
      </p:sp>
    </p:spTree>
    <p:extLst>
      <p:ext uri="{BB962C8B-B14F-4D97-AF65-F5344CB8AC3E}">
        <p14:creationId xmlns:p14="http://schemas.microsoft.com/office/powerpoint/2010/main" val="400675093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25</a:t>
            </a:fld>
            <a:endParaRPr lang="en-US"/>
          </a:p>
        </p:txBody>
      </p:sp>
    </p:spTree>
    <p:extLst>
      <p:ext uri="{BB962C8B-B14F-4D97-AF65-F5344CB8AC3E}">
        <p14:creationId xmlns:p14="http://schemas.microsoft.com/office/powerpoint/2010/main" val="343952072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971550" lvl="1" indent="-514350">
              <a:lnSpc>
                <a:spcPct val="100000"/>
              </a:lnSpc>
              <a:buFont typeface="+mj-lt"/>
              <a:buAutoNum type="arabicPeriod"/>
            </a:pPr>
            <a:endParaRPr lang="en-US" sz="2800" dirty="0">
              <a:solidFill>
                <a:srgbClr val="0070C0"/>
              </a:solidFill>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808F497C-B3C2-4F65-9116-14AB406888B8}" type="slidenum">
              <a:rPr lang="en-US" smtClean="0"/>
              <a:t>26</a:t>
            </a:fld>
            <a:endParaRPr lang="en-US"/>
          </a:p>
        </p:txBody>
      </p:sp>
    </p:spTree>
    <p:extLst>
      <p:ext uri="{BB962C8B-B14F-4D97-AF65-F5344CB8AC3E}">
        <p14:creationId xmlns:p14="http://schemas.microsoft.com/office/powerpoint/2010/main" val="259382791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971550" lvl="1" indent="-514350">
              <a:lnSpc>
                <a:spcPct val="100000"/>
              </a:lnSpc>
              <a:buFont typeface="+mj-lt"/>
              <a:buAutoNum type="arabicPeriod"/>
            </a:pPr>
            <a:endParaRPr lang="en-US" sz="2800" dirty="0">
              <a:solidFill>
                <a:srgbClr val="0070C0"/>
              </a:solidFill>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808F497C-B3C2-4F65-9116-14AB406888B8}" type="slidenum">
              <a:rPr lang="en-US" smtClean="0"/>
              <a:t>27</a:t>
            </a:fld>
            <a:endParaRPr lang="en-US"/>
          </a:p>
        </p:txBody>
      </p:sp>
    </p:spTree>
    <p:extLst>
      <p:ext uri="{BB962C8B-B14F-4D97-AF65-F5344CB8AC3E}">
        <p14:creationId xmlns:p14="http://schemas.microsoft.com/office/powerpoint/2010/main" val="15623901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3</a:t>
            </a:fld>
            <a:endParaRPr lang="en-US"/>
          </a:p>
        </p:txBody>
      </p:sp>
    </p:spTree>
    <p:extLst>
      <p:ext uri="{BB962C8B-B14F-4D97-AF65-F5344CB8AC3E}">
        <p14:creationId xmlns:p14="http://schemas.microsoft.com/office/powerpoint/2010/main" val="26729299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4</a:t>
            </a:fld>
            <a:endParaRPr lang="en-US"/>
          </a:p>
        </p:txBody>
      </p:sp>
    </p:spTree>
    <p:extLst>
      <p:ext uri="{BB962C8B-B14F-4D97-AF65-F5344CB8AC3E}">
        <p14:creationId xmlns:p14="http://schemas.microsoft.com/office/powerpoint/2010/main" val="7503243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5</a:t>
            </a:fld>
            <a:endParaRPr lang="en-US"/>
          </a:p>
        </p:txBody>
      </p:sp>
    </p:spTree>
    <p:extLst>
      <p:ext uri="{BB962C8B-B14F-4D97-AF65-F5344CB8AC3E}">
        <p14:creationId xmlns:p14="http://schemas.microsoft.com/office/powerpoint/2010/main" val="21876742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6</a:t>
            </a:fld>
            <a:endParaRPr lang="en-US"/>
          </a:p>
        </p:txBody>
      </p:sp>
    </p:spTree>
    <p:extLst>
      <p:ext uri="{BB962C8B-B14F-4D97-AF65-F5344CB8AC3E}">
        <p14:creationId xmlns:p14="http://schemas.microsoft.com/office/powerpoint/2010/main" val="33306346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7</a:t>
            </a:fld>
            <a:endParaRPr lang="en-US"/>
          </a:p>
        </p:txBody>
      </p:sp>
    </p:spTree>
    <p:extLst>
      <p:ext uri="{BB962C8B-B14F-4D97-AF65-F5344CB8AC3E}">
        <p14:creationId xmlns:p14="http://schemas.microsoft.com/office/powerpoint/2010/main" val="2532893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8</a:t>
            </a:fld>
            <a:endParaRPr lang="en-US"/>
          </a:p>
        </p:txBody>
      </p:sp>
    </p:spTree>
    <p:extLst>
      <p:ext uri="{BB962C8B-B14F-4D97-AF65-F5344CB8AC3E}">
        <p14:creationId xmlns:p14="http://schemas.microsoft.com/office/powerpoint/2010/main" val="21717688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9</a:t>
            </a:fld>
            <a:endParaRPr lang="en-US"/>
          </a:p>
        </p:txBody>
      </p:sp>
    </p:spTree>
    <p:extLst>
      <p:ext uri="{BB962C8B-B14F-4D97-AF65-F5344CB8AC3E}">
        <p14:creationId xmlns:p14="http://schemas.microsoft.com/office/powerpoint/2010/main" val="6046353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8902BA-96F7-482D-90EE-64DE431B7FA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F4E700C-29A2-45BC-9AB6-6FE9DF76342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46AAF83-966C-40AC-ADDD-0304E25373F2}"/>
              </a:ext>
            </a:extLst>
          </p:cNvPr>
          <p:cNvSpPr>
            <a:spLocks noGrp="1"/>
          </p:cNvSpPr>
          <p:nvPr>
            <p:ph type="dt" sz="half" idx="10"/>
          </p:nvPr>
        </p:nvSpPr>
        <p:spPr/>
        <p:txBody>
          <a:bodyPr/>
          <a:lstStyle/>
          <a:p>
            <a:fld id="{13332322-B4F1-4920-86F0-6848D1867C50}" type="datetimeFigureOut">
              <a:rPr lang="en-US" smtClean="0"/>
              <a:t>5/18/2019</a:t>
            </a:fld>
            <a:endParaRPr lang="en-US"/>
          </a:p>
        </p:txBody>
      </p:sp>
      <p:sp>
        <p:nvSpPr>
          <p:cNvPr id="5" name="Footer Placeholder 4">
            <a:extLst>
              <a:ext uri="{FF2B5EF4-FFF2-40B4-BE49-F238E27FC236}">
                <a16:creationId xmlns:a16="http://schemas.microsoft.com/office/drawing/2014/main" id="{8CA6B3EB-4641-49E8-9D89-54D1EC97936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11A6A57-27E7-4D2C-A35E-5C58B44EE07B}"/>
              </a:ext>
            </a:extLst>
          </p:cNvPr>
          <p:cNvSpPr>
            <a:spLocks noGrp="1"/>
          </p:cNvSpPr>
          <p:nvPr>
            <p:ph type="sldNum" sz="quarter" idx="12"/>
          </p:nvPr>
        </p:nvSpPr>
        <p:spPr/>
        <p:txBody>
          <a:bodyPr/>
          <a:lstStyle/>
          <a:p>
            <a:fld id="{ACCC07F7-BA70-42BD-AAD4-91DBE6443AA4}" type="slidenum">
              <a:rPr lang="en-US" smtClean="0"/>
              <a:t>‹#›</a:t>
            </a:fld>
            <a:endParaRPr lang="en-US"/>
          </a:p>
        </p:txBody>
      </p:sp>
    </p:spTree>
    <p:extLst>
      <p:ext uri="{BB962C8B-B14F-4D97-AF65-F5344CB8AC3E}">
        <p14:creationId xmlns:p14="http://schemas.microsoft.com/office/powerpoint/2010/main" val="20218922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1197BF-68C1-4DB2-9A40-0BDA299DFFA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01A6300-4C79-4C70-8306-977930D9017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3FD3335-C192-4AD1-8094-517AFF953FE6}"/>
              </a:ext>
            </a:extLst>
          </p:cNvPr>
          <p:cNvSpPr>
            <a:spLocks noGrp="1"/>
          </p:cNvSpPr>
          <p:nvPr>
            <p:ph type="dt" sz="half" idx="10"/>
          </p:nvPr>
        </p:nvSpPr>
        <p:spPr/>
        <p:txBody>
          <a:bodyPr/>
          <a:lstStyle/>
          <a:p>
            <a:fld id="{13332322-B4F1-4920-86F0-6848D1867C50}" type="datetimeFigureOut">
              <a:rPr lang="en-US" smtClean="0"/>
              <a:t>5/18/2019</a:t>
            </a:fld>
            <a:endParaRPr lang="en-US"/>
          </a:p>
        </p:txBody>
      </p:sp>
      <p:sp>
        <p:nvSpPr>
          <p:cNvPr id="5" name="Footer Placeholder 4">
            <a:extLst>
              <a:ext uri="{FF2B5EF4-FFF2-40B4-BE49-F238E27FC236}">
                <a16:creationId xmlns:a16="http://schemas.microsoft.com/office/drawing/2014/main" id="{61A3B4B6-5BEB-4A60-9BF7-4DF6754A78F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A688B02-1D79-49B1-8B7E-F6E50CD55746}"/>
              </a:ext>
            </a:extLst>
          </p:cNvPr>
          <p:cNvSpPr>
            <a:spLocks noGrp="1"/>
          </p:cNvSpPr>
          <p:nvPr>
            <p:ph type="sldNum" sz="quarter" idx="12"/>
          </p:nvPr>
        </p:nvSpPr>
        <p:spPr/>
        <p:txBody>
          <a:bodyPr/>
          <a:lstStyle/>
          <a:p>
            <a:fld id="{ACCC07F7-BA70-42BD-AAD4-91DBE6443AA4}" type="slidenum">
              <a:rPr lang="en-US" smtClean="0"/>
              <a:t>‹#›</a:t>
            </a:fld>
            <a:endParaRPr lang="en-US"/>
          </a:p>
        </p:txBody>
      </p:sp>
    </p:spTree>
    <p:extLst>
      <p:ext uri="{BB962C8B-B14F-4D97-AF65-F5344CB8AC3E}">
        <p14:creationId xmlns:p14="http://schemas.microsoft.com/office/powerpoint/2010/main" val="1349028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D7BD898-A6BD-4EB3-831E-E5C2B981A24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C63BF7F-2FCB-44A1-9C4C-F3973A82C56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AC53C9C-CEB0-4B97-81FB-A437C2929E21}"/>
              </a:ext>
            </a:extLst>
          </p:cNvPr>
          <p:cNvSpPr>
            <a:spLocks noGrp="1"/>
          </p:cNvSpPr>
          <p:nvPr>
            <p:ph type="dt" sz="half" idx="10"/>
          </p:nvPr>
        </p:nvSpPr>
        <p:spPr/>
        <p:txBody>
          <a:bodyPr/>
          <a:lstStyle/>
          <a:p>
            <a:fld id="{13332322-B4F1-4920-86F0-6848D1867C50}" type="datetimeFigureOut">
              <a:rPr lang="en-US" smtClean="0"/>
              <a:t>5/18/2019</a:t>
            </a:fld>
            <a:endParaRPr lang="en-US"/>
          </a:p>
        </p:txBody>
      </p:sp>
      <p:sp>
        <p:nvSpPr>
          <p:cNvPr id="5" name="Footer Placeholder 4">
            <a:extLst>
              <a:ext uri="{FF2B5EF4-FFF2-40B4-BE49-F238E27FC236}">
                <a16:creationId xmlns:a16="http://schemas.microsoft.com/office/drawing/2014/main" id="{F1395E47-15B4-4F31-B252-03B14B0CE01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7063512-35B3-4C67-9216-61DF94F037CC}"/>
              </a:ext>
            </a:extLst>
          </p:cNvPr>
          <p:cNvSpPr>
            <a:spLocks noGrp="1"/>
          </p:cNvSpPr>
          <p:nvPr>
            <p:ph type="sldNum" sz="quarter" idx="12"/>
          </p:nvPr>
        </p:nvSpPr>
        <p:spPr/>
        <p:txBody>
          <a:bodyPr/>
          <a:lstStyle/>
          <a:p>
            <a:fld id="{ACCC07F7-BA70-42BD-AAD4-91DBE6443AA4}" type="slidenum">
              <a:rPr lang="en-US" smtClean="0"/>
              <a:t>‹#›</a:t>
            </a:fld>
            <a:endParaRPr lang="en-US"/>
          </a:p>
        </p:txBody>
      </p:sp>
    </p:spTree>
    <p:extLst>
      <p:ext uri="{BB962C8B-B14F-4D97-AF65-F5344CB8AC3E}">
        <p14:creationId xmlns:p14="http://schemas.microsoft.com/office/powerpoint/2010/main" val="6686665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8BF176-BB28-409F-827B-E252E1CE1BC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9AF2EFA-A4CB-4822-9DE8-E8DFB05ECE0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872E632-8569-40A6-BCDE-96AD870298FE}"/>
              </a:ext>
            </a:extLst>
          </p:cNvPr>
          <p:cNvSpPr>
            <a:spLocks noGrp="1"/>
          </p:cNvSpPr>
          <p:nvPr>
            <p:ph type="dt" sz="half" idx="10"/>
          </p:nvPr>
        </p:nvSpPr>
        <p:spPr/>
        <p:txBody>
          <a:bodyPr/>
          <a:lstStyle/>
          <a:p>
            <a:fld id="{13332322-B4F1-4920-86F0-6848D1867C50}" type="datetimeFigureOut">
              <a:rPr lang="en-US" smtClean="0"/>
              <a:t>5/18/2019</a:t>
            </a:fld>
            <a:endParaRPr lang="en-US"/>
          </a:p>
        </p:txBody>
      </p:sp>
      <p:sp>
        <p:nvSpPr>
          <p:cNvPr id="5" name="Footer Placeholder 4">
            <a:extLst>
              <a:ext uri="{FF2B5EF4-FFF2-40B4-BE49-F238E27FC236}">
                <a16:creationId xmlns:a16="http://schemas.microsoft.com/office/drawing/2014/main" id="{65AA892A-98E0-432A-BC3F-E181BB3C687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C750D4B-BE79-45A5-9BE6-00C97476A909}"/>
              </a:ext>
            </a:extLst>
          </p:cNvPr>
          <p:cNvSpPr>
            <a:spLocks noGrp="1"/>
          </p:cNvSpPr>
          <p:nvPr>
            <p:ph type="sldNum" sz="quarter" idx="12"/>
          </p:nvPr>
        </p:nvSpPr>
        <p:spPr/>
        <p:txBody>
          <a:bodyPr/>
          <a:lstStyle/>
          <a:p>
            <a:fld id="{ACCC07F7-BA70-42BD-AAD4-91DBE6443AA4}" type="slidenum">
              <a:rPr lang="en-US" smtClean="0"/>
              <a:t>‹#›</a:t>
            </a:fld>
            <a:endParaRPr lang="en-US"/>
          </a:p>
        </p:txBody>
      </p:sp>
    </p:spTree>
    <p:extLst>
      <p:ext uri="{BB962C8B-B14F-4D97-AF65-F5344CB8AC3E}">
        <p14:creationId xmlns:p14="http://schemas.microsoft.com/office/powerpoint/2010/main" val="26339109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9C9C60-9FE0-4704-B65C-8D913BA58DD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972A442-E29E-4199-A762-ECD34E4520F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23DB4BE-5971-40B6-8627-5C90E309276E}"/>
              </a:ext>
            </a:extLst>
          </p:cNvPr>
          <p:cNvSpPr>
            <a:spLocks noGrp="1"/>
          </p:cNvSpPr>
          <p:nvPr>
            <p:ph type="dt" sz="half" idx="10"/>
          </p:nvPr>
        </p:nvSpPr>
        <p:spPr/>
        <p:txBody>
          <a:bodyPr/>
          <a:lstStyle/>
          <a:p>
            <a:fld id="{13332322-B4F1-4920-86F0-6848D1867C50}" type="datetimeFigureOut">
              <a:rPr lang="en-US" smtClean="0"/>
              <a:t>5/18/2019</a:t>
            </a:fld>
            <a:endParaRPr lang="en-US"/>
          </a:p>
        </p:txBody>
      </p:sp>
      <p:sp>
        <p:nvSpPr>
          <p:cNvPr id="5" name="Footer Placeholder 4">
            <a:extLst>
              <a:ext uri="{FF2B5EF4-FFF2-40B4-BE49-F238E27FC236}">
                <a16:creationId xmlns:a16="http://schemas.microsoft.com/office/drawing/2014/main" id="{F7CAB57E-2192-45B8-B11E-1918D8F823C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C2A362C-2F85-42FD-A6FD-377EECDA01B4}"/>
              </a:ext>
            </a:extLst>
          </p:cNvPr>
          <p:cNvSpPr>
            <a:spLocks noGrp="1"/>
          </p:cNvSpPr>
          <p:nvPr>
            <p:ph type="sldNum" sz="quarter" idx="12"/>
          </p:nvPr>
        </p:nvSpPr>
        <p:spPr/>
        <p:txBody>
          <a:bodyPr/>
          <a:lstStyle/>
          <a:p>
            <a:fld id="{ACCC07F7-BA70-42BD-AAD4-91DBE6443AA4}" type="slidenum">
              <a:rPr lang="en-US" smtClean="0"/>
              <a:t>‹#›</a:t>
            </a:fld>
            <a:endParaRPr lang="en-US"/>
          </a:p>
        </p:txBody>
      </p:sp>
    </p:spTree>
    <p:extLst>
      <p:ext uri="{BB962C8B-B14F-4D97-AF65-F5344CB8AC3E}">
        <p14:creationId xmlns:p14="http://schemas.microsoft.com/office/powerpoint/2010/main" val="28019960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FFEFA8-A6F5-4597-94C5-42AAFAF3AC9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F7F04A1-747F-416E-97EC-788D6D07A76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0805EE0-22C2-4237-99EB-1196C2169CB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26A946E-055B-45C4-B550-9F23D01C3A81}"/>
              </a:ext>
            </a:extLst>
          </p:cNvPr>
          <p:cNvSpPr>
            <a:spLocks noGrp="1"/>
          </p:cNvSpPr>
          <p:nvPr>
            <p:ph type="dt" sz="half" idx="10"/>
          </p:nvPr>
        </p:nvSpPr>
        <p:spPr/>
        <p:txBody>
          <a:bodyPr/>
          <a:lstStyle/>
          <a:p>
            <a:fld id="{13332322-B4F1-4920-86F0-6848D1867C50}" type="datetimeFigureOut">
              <a:rPr lang="en-US" smtClean="0"/>
              <a:t>5/18/2019</a:t>
            </a:fld>
            <a:endParaRPr lang="en-US"/>
          </a:p>
        </p:txBody>
      </p:sp>
      <p:sp>
        <p:nvSpPr>
          <p:cNvPr id="6" name="Footer Placeholder 5">
            <a:extLst>
              <a:ext uri="{FF2B5EF4-FFF2-40B4-BE49-F238E27FC236}">
                <a16:creationId xmlns:a16="http://schemas.microsoft.com/office/drawing/2014/main" id="{C4A4229D-D249-45F0-90B2-1F9FB7CFA8A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FD05E88-63F9-4B50-9960-0FBF0F0C3CB1}"/>
              </a:ext>
            </a:extLst>
          </p:cNvPr>
          <p:cNvSpPr>
            <a:spLocks noGrp="1"/>
          </p:cNvSpPr>
          <p:nvPr>
            <p:ph type="sldNum" sz="quarter" idx="12"/>
          </p:nvPr>
        </p:nvSpPr>
        <p:spPr/>
        <p:txBody>
          <a:bodyPr/>
          <a:lstStyle/>
          <a:p>
            <a:fld id="{ACCC07F7-BA70-42BD-AAD4-91DBE6443AA4}" type="slidenum">
              <a:rPr lang="en-US" smtClean="0"/>
              <a:t>‹#›</a:t>
            </a:fld>
            <a:endParaRPr lang="en-US"/>
          </a:p>
        </p:txBody>
      </p:sp>
    </p:spTree>
    <p:extLst>
      <p:ext uri="{BB962C8B-B14F-4D97-AF65-F5344CB8AC3E}">
        <p14:creationId xmlns:p14="http://schemas.microsoft.com/office/powerpoint/2010/main" val="17197088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4F670-A754-489C-BC02-E6C2A83A18B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E2EB097-C7EC-4CD4-BE09-D8F02646434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50EFF91-2A71-4D01-87B5-30F89E35456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770B308-46D9-4E8B-8116-0A846EF8992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600350B-BA12-438D-A781-D0D89E22FFB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75AE35E-0EAD-4DC8-BC02-2925EE5CDD66}"/>
              </a:ext>
            </a:extLst>
          </p:cNvPr>
          <p:cNvSpPr>
            <a:spLocks noGrp="1"/>
          </p:cNvSpPr>
          <p:nvPr>
            <p:ph type="dt" sz="half" idx="10"/>
          </p:nvPr>
        </p:nvSpPr>
        <p:spPr/>
        <p:txBody>
          <a:bodyPr/>
          <a:lstStyle/>
          <a:p>
            <a:fld id="{13332322-B4F1-4920-86F0-6848D1867C50}" type="datetimeFigureOut">
              <a:rPr lang="en-US" smtClean="0"/>
              <a:t>5/18/2019</a:t>
            </a:fld>
            <a:endParaRPr lang="en-US"/>
          </a:p>
        </p:txBody>
      </p:sp>
      <p:sp>
        <p:nvSpPr>
          <p:cNvPr id="8" name="Footer Placeholder 7">
            <a:extLst>
              <a:ext uri="{FF2B5EF4-FFF2-40B4-BE49-F238E27FC236}">
                <a16:creationId xmlns:a16="http://schemas.microsoft.com/office/drawing/2014/main" id="{7BE06518-A1CC-4222-91FD-8A8819C61BD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7147107-904B-48F6-BAAB-09E09BC7B4E2}"/>
              </a:ext>
            </a:extLst>
          </p:cNvPr>
          <p:cNvSpPr>
            <a:spLocks noGrp="1"/>
          </p:cNvSpPr>
          <p:nvPr>
            <p:ph type="sldNum" sz="quarter" idx="12"/>
          </p:nvPr>
        </p:nvSpPr>
        <p:spPr/>
        <p:txBody>
          <a:bodyPr/>
          <a:lstStyle/>
          <a:p>
            <a:fld id="{ACCC07F7-BA70-42BD-AAD4-91DBE6443AA4}" type="slidenum">
              <a:rPr lang="en-US" smtClean="0"/>
              <a:t>‹#›</a:t>
            </a:fld>
            <a:endParaRPr lang="en-US"/>
          </a:p>
        </p:txBody>
      </p:sp>
    </p:spTree>
    <p:extLst>
      <p:ext uri="{BB962C8B-B14F-4D97-AF65-F5344CB8AC3E}">
        <p14:creationId xmlns:p14="http://schemas.microsoft.com/office/powerpoint/2010/main" val="36016367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E53E6B-AAA4-4E76-BFDE-90EF99171FA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DE20594-226B-4AA9-A63D-C23111A41FC3}"/>
              </a:ext>
            </a:extLst>
          </p:cNvPr>
          <p:cNvSpPr>
            <a:spLocks noGrp="1"/>
          </p:cNvSpPr>
          <p:nvPr>
            <p:ph type="dt" sz="half" idx="10"/>
          </p:nvPr>
        </p:nvSpPr>
        <p:spPr/>
        <p:txBody>
          <a:bodyPr/>
          <a:lstStyle/>
          <a:p>
            <a:fld id="{13332322-B4F1-4920-86F0-6848D1867C50}" type="datetimeFigureOut">
              <a:rPr lang="en-US" smtClean="0"/>
              <a:t>5/18/2019</a:t>
            </a:fld>
            <a:endParaRPr lang="en-US"/>
          </a:p>
        </p:txBody>
      </p:sp>
      <p:sp>
        <p:nvSpPr>
          <p:cNvPr id="4" name="Footer Placeholder 3">
            <a:extLst>
              <a:ext uri="{FF2B5EF4-FFF2-40B4-BE49-F238E27FC236}">
                <a16:creationId xmlns:a16="http://schemas.microsoft.com/office/drawing/2014/main" id="{7099D859-BCB3-486B-BA71-12292C2FD2B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9BAF5FD-6686-4D9D-B2AA-8C47034BF7EC}"/>
              </a:ext>
            </a:extLst>
          </p:cNvPr>
          <p:cNvSpPr>
            <a:spLocks noGrp="1"/>
          </p:cNvSpPr>
          <p:nvPr>
            <p:ph type="sldNum" sz="quarter" idx="12"/>
          </p:nvPr>
        </p:nvSpPr>
        <p:spPr/>
        <p:txBody>
          <a:bodyPr/>
          <a:lstStyle/>
          <a:p>
            <a:fld id="{ACCC07F7-BA70-42BD-AAD4-91DBE6443AA4}" type="slidenum">
              <a:rPr lang="en-US" smtClean="0"/>
              <a:t>‹#›</a:t>
            </a:fld>
            <a:endParaRPr lang="en-US"/>
          </a:p>
        </p:txBody>
      </p:sp>
    </p:spTree>
    <p:extLst>
      <p:ext uri="{BB962C8B-B14F-4D97-AF65-F5344CB8AC3E}">
        <p14:creationId xmlns:p14="http://schemas.microsoft.com/office/powerpoint/2010/main" val="12847354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955934B-BC14-44D3-B198-25CF0E24AB00}"/>
              </a:ext>
            </a:extLst>
          </p:cNvPr>
          <p:cNvSpPr>
            <a:spLocks noGrp="1"/>
          </p:cNvSpPr>
          <p:nvPr>
            <p:ph type="dt" sz="half" idx="10"/>
          </p:nvPr>
        </p:nvSpPr>
        <p:spPr/>
        <p:txBody>
          <a:bodyPr/>
          <a:lstStyle/>
          <a:p>
            <a:fld id="{13332322-B4F1-4920-86F0-6848D1867C50}" type="datetimeFigureOut">
              <a:rPr lang="en-US" smtClean="0"/>
              <a:t>5/18/2019</a:t>
            </a:fld>
            <a:endParaRPr lang="en-US"/>
          </a:p>
        </p:txBody>
      </p:sp>
      <p:sp>
        <p:nvSpPr>
          <p:cNvPr id="3" name="Footer Placeholder 2">
            <a:extLst>
              <a:ext uri="{FF2B5EF4-FFF2-40B4-BE49-F238E27FC236}">
                <a16:creationId xmlns:a16="http://schemas.microsoft.com/office/drawing/2014/main" id="{12B44752-1AE3-4B28-99D9-926165B1A8C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DC2BCB7-9F86-4674-9A2A-FCF6AEDFC446}"/>
              </a:ext>
            </a:extLst>
          </p:cNvPr>
          <p:cNvSpPr>
            <a:spLocks noGrp="1"/>
          </p:cNvSpPr>
          <p:nvPr>
            <p:ph type="sldNum" sz="quarter" idx="12"/>
          </p:nvPr>
        </p:nvSpPr>
        <p:spPr/>
        <p:txBody>
          <a:bodyPr/>
          <a:lstStyle/>
          <a:p>
            <a:fld id="{ACCC07F7-BA70-42BD-AAD4-91DBE6443AA4}" type="slidenum">
              <a:rPr lang="en-US" smtClean="0"/>
              <a:t>‹#›</a:t>
            </a:fld>
            <a:endParaRPr lang="en-US"/>
          </a:p>
        </p:txBody>
      </p:sp>
    </p:spTree>
    <p:extLst>
      <p:ext uri="{BB962C8B-B14F-4D97-AF65-F5344CB8AC3E}">
        <p14:creationId xmlns:p14="http://schemas.microsoft.com/office/powerpoint/2010/main" val="25218506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31B177-110F-4333-A432-7375C26792B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2664E7F-80A0-4424-96A7-E65DE3E0146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7A13DE3-850C-4829-89F8-A60FC913AE6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D5D22D1-6C80-49B7-9836-7D9850E3FE5C}"/>
              </a:ext>
            </a:extLst>
          </p:cNvPr>
          <p:cNvSpPr>
            <a:spLocks noGrp="1"/>
          </p:cNvSpPr>
          <p:nvPr>
            <p:ph type="dt" sz="half" idx="10"/>
          </p:nvPr>
        </p:nvSpPr>
        <p:spPr/>
        <p:txBody>
          <a:bodyPr/>
          <a:lstStyle/>
          <a:p>
            <a:fld id="{13332322-B4F1-4920-86F0-6848D1867C50}" type="datetimeFigureOut">
              <a:rPr lang="en-US" smtClean="0"/>
              <a:t>5/18/2019</a:t>
            </a:fld>
            <a:endParaRPr lang="en-US"/>
          </a:p>
        </p:txBody>
      </p:sp>
      <p:sp>
        <p:nvSpPr>
          <p:cNvPr id="6" name="Footer Placeholder 5">
            <a:extLst>
              <a:ext uri="{FF2B5EF4-FFF2-40B4-BE49-F238E27FC236}">
                <a16:creationId xmlns:a16="http://schemas.microsoft.com/office/drawing/2014/main" id="{6155E2C9-A296-4EBB-A130-4E986D0A87A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FDB2A32-D74C-47AA-94E2-06841E141D7A}"/>
              </a:ext>
            </a:extLst>
          </p:cNvPr>
          <p:cNvSpPr>
            <a:spLocks noGrp="1"/>
          </p:cNvSpPr>
          <p:nvPr>
            <p:ph type="sldNum" sz="quarter" idx="12"/>
          </p:nvPr>
        </p:nvSpPr>
        <p:spPr/>
        <p:txBody>
          <a:bodyPr/>
          <a:lstStyle/>
          <a:p>
            <a:fld id="{ACCC07F7-BA70-42BD-AAD4-91DBE6443AA4}" type="slidenum">
              <a:rPr lang="en-US" smtClean="0"/>
              <a:t>‹#›</a:t>
            </a:fld>
            <a:endParaRPr lang="en-US"/>
          </a:p>
        </p:txBody>
      </p:sp>
    </p:spTree>
    <p:extLst>
      <p:ext uri="{BB962C8B-B14F-4D97-AF65-F5344CB8AC3E}">
        <p14:creationId xmlns:p14="http://schemas.microsoft.com/office/powerpoint/2010/main" val="37027768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20ABAA-F4BA-4293-B098-581A67ADD87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74872CC-26B7-44B2-97F7-34C12F2A460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7CDAAA7-F58F-4544-BC17-89857368E4D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DC073BE-E0D2-4B7D-B60F-DB63892187CF}"/>
              </a:ext>
            </a:extLst>
          </p:cNvPr>
          <p:cNvSpPr>
            <a:spLocks noGrp="1"/>
          </p:cNvSpPr>
          <p:nvPr>
            <p:ph type="dt" sz="half" idx="10"/>
          </p:nvPr>
        </p:nvSpPr>
        <p:spPr/>
        <p:txBody>
          <a:bodyPr/>
          <a:lstStyle/>
          <a:p>
            <a:fld id="{13332322-B4F1-4920-86F0-6848D1867C50}" type="datetimeFigureOut">
              <a:rPr lang="en-US" smtClean="0"/>
              <a:t>5/18/2019</a:t>
            </a:fld>
            <a:endParaRPr lang="en-US"/>
          </a:p>
        </p:txBody>
      </p:sp>
      <p:sp>
        <p:nvSpPr>
          <p:cNvPr id="6" name="Footer Placeholder 5">
            <a:extLst>
              <a:ext uri="{FF2B5EF4-FFF2-40B4-BE49-F238E27FC236}">
                <a16:creationId xmlns:a16="http://schemas.microsoft.com/office/drawing/2014/main" id="{C9558DB7-0E35-4C3C-9808-00D1B1DE27D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03355FB-B9F9-4011-A952-AE38CEB6D343}"/>
              </a:ext>
            </a:extLst>
          </p:cNvPr>
          <p:cNvSpPr>
            <a:spLocks noGrp="1"/>
          </p:cNvSpPr>
          <p:nvPr>
            <p:ph type="sldNum" sz="quarter" idx="12"/>
          </p:nvPr>
        </p:nvSpPr>
        <p:spPr/>
        <p:txBody>
          <a:bodyPr/>
          <a:lstStyle/>
          <a:p>
            <a:fld id="{ACCC07F7-BA70-42BD-AAD4-91DBE6443AA4}" type="slidenum">
              <a:rPr lang="en-US" smtClean="0"/>
              <a:t>‹#›</a:t>
            </a:fld>
            <a:endParaRPr lang="en-US"/>
          </a:p>
        </p:txBody>
      </p:sp>
    </p:spTree>
    <p:extLst>
      <p:ext uri="{BB962C8B-B14F-4D97-AF65-F5344CB8AC3E}">
        <p14:creationId xmlns:p14="http://schemas.microsoft.com/office/powerpoint/2010/main" val="28556267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D232FD2-0AC7-477E-8D88-29C37E98A4F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7D885D4-776B-43B2-A2F1-8106DF0B9AE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D5940C1-5160-445D-8C66-DFCA773BC42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332322-B4F1-4920-86F0-6848D1867C50}" type="datetimeFigureOut">
              <a:rPr lang="en-US" smtClean="0"/>
              <a:t>5/18/2019</a:t>
            </a:fld>
            <a:endParaRPr lang="en-US"/>
          </a:p>
        </p:txBody>
      </p:sp>
      <p:sp>
        <p:nvSpPr>
          <p:cNvPr id="5" name="Footer Placeholder 4">
            <a:extLst>
              <a:ext uri="{FF2B5EF4-FFF2-40B4-BE49-F238E27FC236}">
                <a16:creationId xmlns:a16="http://schemas.microsoft.com/office/drawing/2014/main" id="{9429306E-FB9A-404F-9CE9-C4E1921A3FB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F0ACF76-52DC-40E3-9B80-DD27F89FB45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CC07F7-BA70-42BD-AAD4-91DBE6443AA4}" type="slidenum">
              <a:rPr lang="en-US" smtClean="0"/>
              <a:t>‹#›</a:t>
            </a:fld>
            <a:endParaRPr lang="en-US"/>
          </a:p>
        </p:txBody>
      </p:sp>
    </p:spTree>
    <p:extLst>
      <p:ext uri="{BB962C8B-B14F-4D97-AF65-F5344CB8AC3E}">
        <p14:creationId xmlns:p14="http://schemas.microsoft.com/office/powerpoint/2010/main" val="4318779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452285" y="179295"/>
            <a:ext cx="11228438" cy="4727001"/>
          </a:xfrm>
          <a:solidFill>
            <a:srgbClr val="FFFFCC"/>
          </a:solidFill>
        </p:spPr>
        <p:txBody>
          <a:bodyPr>
            <a:noAutofit/>
          </a:bodyPr>
          <a:lstStyle/>
          <a:p>
            <a:r>
              <a:rPr lang="en-US" b="1" dirty="0">
                <a:solidFill>
                  <a:srgbClr val="0070C0"/>
                </a:solidFill>
                <a:latin typeface="Arial" panose="020B0604020202020204" pitchFamily="34" charset="0"/>
                <a:cs typeface="Arial" panose="020B0604020202020204" pitchFamily="34" charset="0"/>
              </a:rPr>
              <a:t>Discipleship: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An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Introduction to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Systematic Theology and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Apologetics</a:t>
            </a:r>
          </a:p>
        </p:txBody>
      </p:sp>
      <p:sp>
        <p:nvSpPr>
          <p:cNvPr id="5" name="Subtitle 4"/>
          <p:cNvSpPr>
            <a:spLocks noGrp="1"/>
          </p:cNvSpPr>
          <p:nvPr>
            <p:ph type="subTitle" idx="1"/>
          </p:nvPr>
        </p:nvSpPr>
        <p:spPr>
          <a:xfrm>
            <a:off x="481781" y="5103760"/>
            <a:ext cx="11228438" cy="1655762"/>
          </a:xfrm>
          <a:solidFill>
            <a:srgbClr val="FFFFCC"/>
          </a:solidFill>
        </p:spPr>
        <p:txBody>
          <a:bodyPr>
            <a:normAutofit/>
          </a:bodyPr>
          <a:lstStyle/>
          <a:p>
            <a:r>
              <a:rPr lang="en-US" sz="3600" dirty="0"/>
              <a:t> </a:t>
            </a:r>
            <a:r>
              <a:rPr lang="en-US" sz="3600" b="1" dirty="0">
                <a:latin typeface="Arial" panose="020B0604020202020204" pitchFamily="34" charset="0"/>
                <a:cs typeface="Arial" panose="020B0604020202020204" pitchFamily="34" charset="0"/>
              </a:rPr>
              <a:t>Protestant Reformation Doctrines of Salvation</a:t>
            </a:r>
          </a:p>
          <a:p>
            <a:r>
              <a:rPr lang="en-US" sz="2800" b="1" dirty="0">
                <a:solidFill>
                  <a:srgbClr val="0070C0"/>
                </a:solidFill>
                <a:latin typeface="Arial" panose="020B0604020202020204" pitchFamily="34" charset="0"/>
                <a:cs typeface="Arial" panose="020B0604020202020204" pitchFamily="34" charset="0"/>
              </a:rPr>
              <a:t>The Heights Church May 19, 2019</a:t>
            </a:r>
          </a:p>
        </p:txBody>
      </p:sp>
    </p:spTree>
    <p:extLst>
      <p:ext uri="{BB962C8B-B14F-4D97-AF65-F5344CB8AC3E}">
        <p14:creationId xmlns:p14="http://schemas.microsoft.com/office/powerpoint/2010/main" val="17269785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Atonement – Additional Points Regarding the Death of Christ</a:t>
            </a:r>
            <a:endParaRPr lang="en-US" sz="2800" b="1" dirty="0">
              <a:cs typeface="Arial" panose="020B0604020202020204" pitchFamily="34" charset="0"/>
            </a:endParaRPr>
          </a:p>
        </p:txBody>
      </p:sp>
      <p:sp>
        <p:nvSpPr>
          <p:cNvPr id="9" name="Content Placeholder 8"/>
          <p:cNvSpPr>
            <a:spLocks noGrp="1"/>
          </p:cNvSpPr>
          <p:nvPr>
            <p:ph idx="1"/>
          </p:nvPr>
        </p:nvSpPr>
        <p:spPr>
          <a:xfrm>
            <a:off x="196645" y="782516"/>
            <a:ext cx="11818373" cy="5925014"/>
          </a:xfrm>
          <a:solidFill>
            <a:srgbClr val="FFFFCC"/>
          </a:solidFill>
        </p:spPr>
        <p:txBody>
          <a:bodyPr>
            <a:normAutofit/>
          </a:bodyPr>
          <a:lstStyle/>
          <a:p>
            <a:pPr marL="0" indent="0">
              <a:lnSpc>
                <a:spcPct val="150000"/>
              </a:lnSpc>
              <a:buNone/>
            </a:pPr>
            <a:r>
              <a:rPr lang="en-US" dirty="0">
                <a:latin typeface="Arial" panose="020B0604020202020204" pitchFamily="34" charset="0"/>
                <a:cs typeface="Arial" panose="020B0604020202020204" pitchFamily="34" charset="0"/>
              </a:rPr>
              <a:t>Nor was it to offer himself repeatedly, as the high priest enters the holy places every year with blood not his own, for then he would have had to suffer repeatedly since the foundation of the world. But as it is, he has appeared once for all at the end of the ages to put away sin by the sacrifice of himself. And just as it is appointed for man to die once, and after that comes judgment, so </a:t>
            </a:r>
            <a:r>
              <a:rPr lang="en-US" dirty="0">
                <a:solidFill>
                  <a:srgbClr val="FF0000"/>
                </a:solidFill>
                <a:latin typeface="Arial" panose="020B0604020202020204" pitchFamily="34" charset="0"/>
                <a:cs typeface="Arial" panose="020B0604020202020204" pitchFamily="34" charset="0"/>
              </a:rPr>
              <a:t>Christ, having been offered once to bear the sins of many,</a:t>
            </a:r>
            <a:r>
              <a:rPr lang="en-US" dirty="0">
                <a:latin typeface="Arial" panose="020B0604020202020204" pitchFamily="34" charset="0"/>
                <a:cs typeface="Arial" panose="020B0604020202020204" pitchFamily="34" charset="0"/>
              </a:rPr>
              <a:t> will appear a second time, not to deal with sin but to save those who are eagerly waiting for him. (Hebrews 9:25 – 28)</a:t>
            </a:r>
          </a:p>
          <a:p>
            <a:pPr marL="914400" lvl="2" indent="0">
              <a:buNone/>
            </a:pPr>
            <a:endParaRPr lang="en-US" sz="2400" dirty="0">
              <a:solidFill>
                <a:srgbClr val="0070C0"/>
              </a:solidFill>
              <a:latin typeface="Arial" panose="020B0604020202020204" pitchFamily="34" charset="0"/>
              <a:cs typeface="Arial" panose="020B0604020202020204" pitchFamily="34" charset="0"/>
            </a:endParaRPr>
          </a:p>
        </p:txBody>
      </p:sp>
      <p:sp>
        <p:nvSpPr>
          <p:cNvPr id="2" name="Rectangle 1"/>
          <p:cNvSpPr/>
          <p:nvPr/>
        </p:nvSpPr>
        <p:spPr>
          <a:xfrm>
            <a:off x="2434656" y="5909861"/>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4665338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Atonement – Additional Points Regarding the Death of Christ</a:t>
            </a:r>
            <a:endParaRPr lang="en-US" sz="2800" b="1" dirty="0">
              <a:cs typeface="Arial" panose="020B0604020202020204" pitchFamily="34" charset="0"/>
            </a:endParaRPr>
          </a:p>
        </p:txBody>
      </p:sp>
      <p:sp>
        <p:nvSpPr>
          <p:cNvPr id="9" name="Content Placeholder 8"/>
          <p:cNvSpPr>
            <a:spLocks noGrp="1"/>
          </p:cNvSpPr>
          <p:nvPr>
            <p:ph idx="1"/>
          </p:nvPr>
        </p:nvSpPr>
        <p:spPr>
          <a:xfrm>
            <a:off x="196645" y="782516"/>
            <a:ext cx="11818373" cy="5925014"/>
          </a:xfrm>
          <a:solidFill>
            <a:srgbClr val="FFFFCC"/>
          </a:solidFill>
        </p:spPr>
        <p:txBody>
          <a:bodyPr>
            <a:normAutofit/>
          </a:bodyPr>
          <a:lstStyle/>
          <a:p>
            <a:pPr marL="971550" lvl="1" indent="-514350">
              <a:lnSpc>
                <a:spcPct val="150000"/>
              </a:lnSpc>
              <a:buFont typeface="+mj-lt"/>
              <a:buAutoNum type="arabicPeriod" startAt="3"/>
            </a:pPr>
            <a:r>
              <a:rPr lang="en-US" sz="2800" dirty="0">
                <a:solidFill>
                  <a:srgbClr val="0070C0"/>
                </a:solidFill>
                <a:latin typeface="Arial" panose="020B0604020202020204" pitchFamily="34" charset="0"/>
                <a:cs typeface="Arial" panose="020B0604020202020204" pitchFamily="34" charset="0"/>
              </a:rPr>
              <a:t>The Blood of Christ (saving aspects of Christs death)</a:t>
            </a:r>
          </a:p>
          <a:p>
            <a:pPr lvl="2">
              <a:lnSpc>
                <a:spcPct val="150000"/>
              </a:lnSpc>
            </a:pPr>
            <a:r>
              <a:rPr lang="en-US" sz="2800" dirty="0">
                <a:solidFill>
                  <a:srgbClr val="0070C0"/>
                </a:solidFill>
                <a:latin typeface="Arial" panose="020B0604020202020204" pitchFamily="34" charset="0"/>
                <a:cs typeface="Arial" panose="020B0604020202020204" pitchFamily="34" charset="0"/>
              </a:rPr>
              <a:t>Jesus died paying a penalty imposed by a human judge and by God.</a:t>
            </a:r>
          </a:p>
          <a:p>
            <a:pPr lvl="2">
              <a:lnSpc>
                <a:spcPct val="150000"/>
              </a:lnSpc>
            </a:pPr>
            <a:r>
              <a:rPr lang="en-US" sz="2800" dirty="0">
                <a:solidFill>
                  <a:srgbClr val="0070C0"/>
                </a:solidFill>
                <a:latin typeface="Arial" panose="020B0604020202020204" pitchFamily="34" charset="0"/>
                <a:cs typeface="Arial" panose="020B0604020202020204" pitchFamily="34" charset="0"/>
              </a:rPr>
              <a:t>There is a clear connection between pouring out the blood of a sacrificed animal and the one time sacrifice of Christ.</a:t>
            </a:r>
          </a:p>
          <a:p>
            <a:pPr lvl="2">
              <a:lnSpc>
                <a:spcPct val="150000"/>
              </a:lnSpc>
            </a:pPr>
            <a:r>
              <a:rPr lang="en-US" sz="2800" dirty="0">
                <a:solidFill>
                  <a:srgbClr val="0070C0"/>
                </a:solidFill>
                <a:latin typeface="Arial" panose="020B0604020202020204" pitchFamily="34" charset="0"/>
                <a:cs typeface="Arial" panose="020B0604020202020204" pitchFamily="34" charset="0"/>
              </a:rPr>
              <a:t>While Christ’s death (shed blood) refers primarily to removal of our judicial guilt, it has other benefits:</a:t>
            </a:r>
          </a:p>
        </p:txBody>
      </p:sp>
      <p:sp>
        <p:nvSpPr>
          <p:cNvPr id="2" name="Rectangle 1"/>
          <p:cNvSpPr/>
          <p:nvPr/>
        </p:nvSpPr>
        <p:spPr>
          <a:xfrm>
            <a:off x="2434656" y="5909861"/>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8579053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Atonement – Additional Points Regarding the Death of Christ</a:t>
            </a:r>
            <a:endParaRPr lang="en-US" sz="2800" b="1" dirty="0">
              <a:cs typeface="Arial" panose="020B0604020202020204" pitchFamily="34" charset="0"/>
            </a:endParaRPr>
          </a:p>
        </p:txBody>
      </p:sp>
      <p:sp>
        <p:nvSpPr>
          <p:cNvPr id="9" name="Content Placeholder 8"/>
          <p:cNvSpPr>
            <a:spLocks noGrp="1"/>
          </p:cNvSpPr>
          <p:nvPr>
            <p:ph idx="1"/>
          </p:nvPr>
        </p:nvSpPr>
        <p:spPr>
          <a:xfrm>
            <a:off x="196645" y="782516"/>
            <a:ext cx="11818373" cy="5925014"/>
          </a:xfrm>
          <a:solidFill>
            <a:srgbClr val="FFFFCC"/>
          </a:solidFill>
        </p:spPr>
        <p:txBody>
          <a:bodyPr>
            <a:normAutofit/>
          </a:bodyPr>
          <a:lstStyle/>
          <a:p>
            <a:pPr marL="914400" lvl="2" indent="0">
              <a:lnSpc>
                <a:spcPct val="150000"/>
              </a:lnSpc>
              <a:buNone/>
            </a:pPr>
            <a:r>
              <a:rPr lang="en-US" sz="2800" dirty="0">
                <a:latin typeface="Arial" panose="020B0604020202020204" pitchFamily="34" charset="0"/>
                <a:cs typeface="Arial" panose="020B0604020202020204" pitchFamily="34" charset="0"/>
              </a:rPr>
              <a:t>how much more will the blood of Christ, who through the eternal Spirit offered himself without blemish to God, </a:t>
            </a:r>
            <a:r>
              <a:rPr lang="en-US" sz="2800" dirty="0">
                <a:solidFill>
                  <a:srgbClr val="FF0000"/>
                </a:solidFill>
                <a:latin typeface="Arial" panose="020B0604020202020204" pitchFamily="34" charset="0"/>
                <a:cs typeface="Arial" panose="020B0604020202020204" pitchFamily="34" charset="0"/>
              </a:rPr>
              <a:t>purify our conscience</a:t>
            </a:r>
            <a:r>
              <a:rPr lang="en-US" sz="2800" dirty="0">
                <a:latin typeface="Arial" panose="020B0604020202020204" pitchFamily="34" charset="0"/>
                <a:cs typeface="Arial" panose="020B0604020202020204" pitchFamily="34" charset="0"/>
              </a:rPr>
              <a:t> from dead works to serve the living God. (Hebrews 9:14)</a:t>
            </a:r>
          </a:p>
          <a:p>
            <a:pPr marL="914400" lvl="2" indent="0">
              <a:lnSpc>
                <a:spcPct val="150000"/>
              </a:lnSpc>
              <a:buNone/>
            </a:pPr>
            <a:r>
              <a:rPr lang="en-US" dirty="0">
                <a:latin typeface="Arial" panose="020B0604020202020204" pitchFamily="34" charset="0"/>
                <a:cs typeface="Arial" panose="020B0604020202020204" pitchFamily="34" charset="0"/>
              </a:rPr>
              <a:t> </a:t>
            </a:r>
            <a:r>
              <a:rPr lang="en-US" sz="2800" dirty="0">
                <a:latin typeface="Arial" panose="020B0604020202020204" pitchFamily="34" charset="0"/>
                <a:cs typeface="Arial" panose="020B0604020202020204" pitchFamily="34" charset="0"/>
              </a:rPr>
              <a:t>Therefore, brothers, since we have </a:t>
            </a:r>
            <a:r>
              <a:rPr lang="en-US" sz="2800" dirty="0">
                <a:solidFill>
                  <a:srgbClr val="FF0000"/>
                </a:solidFill>
                <a:latin typeface="Arial" panose="020B0604020202020204" pitchFamily="34" charset="0"/>
                <a:cs typeface="Arial" panose="020B0604020202020204" pitchFamily="34" charset="0"/>
              </a:rPr>
              <a:t>confidence to enter the holy places </a:t>
            </a:r>
            <a:r>
              <a:rPr lang="en-US" sz="2800" dirty="0">
                <a:latin typeface="Arial" panose="020B0604020202020204" pitchFamily="34" charset="0"/>
                <a:cs typeface="Arial" panose="020B0604020202020204" pitchFamily="34" charset="0"/>
              </a:rPr>
              <a:t>by the blood of Jesus (Hebrews 10:19)</a:t>
            </a:r>
          </a:p>
          <a:p>
            <a:pPr marL="914400" lvl="2" indent="0">
              <a:lnSpc>
                <a:spcPct val="150000"/>
              </a:lnSpc>
              <a:buNone/>
            </a:pPr>
            <a:r>
              <a:rPr lang="en-US" sz="2800" dirty="0">
                <a:latin typeface="Arial" panose="020B0604020202020204" pitchFamily="34" charset="0"/>
                <a:cs typeface="Arial" panose="020B0604020202020204" pitchFamily="34" charset="0"/>
              </a:rPr>
              <a:t>But if we walk in the light, as he is in the light, we have fellowship with one another, and the blood of Jesus his Son </a:t>
            </a:r>
            <a:r>
              <a:rPr lang="en-US" sz="2800" dirty="0">
                <a:solidFill>
                  <a:srgbClr val="FF0000"/>
                </a:solidFill>
                <a:latin typeface="Arial" panose="020B0604020202020204" pitchFamily="34" charset="0"/>
                <a:cs typeface="Arial" panose="020B0604020202020204" pitchFamily="34" charset="0"/>
              </a:rPr>
              <a:t>cleanses us from all sin</a:t>
            </a:r>
            <a:r>
              <a:rPr lang="en-US" sz="2800" dirty="0">
                <a:latin typeface="Arial" panose="020B0604020202020204" pitchFamily="34" charset="0"/>
                <a:cs typeface="Arial" panose="020B0604020202020204" pitchFamily="34" charset="0"/>
              </a:rPr>
              <a:t>. (1 John 1:7)</a:t>
            </a:r>
            <a:endParaRPr lang="en-US" sz="2800" dirty="0">
              <a:solidFill>
                <a:srgbClr val="0070C0"/>
              </a:solidFill>
              <a:latin typeface="Arial" panose="020B0604020202020204" pitchFamily="34" charset="0"/>
              <a:cs typeface="Arial" panose="020B0604020202020204" pitchFamily="34" charset="0"/>
            </a:endParaRPr>
          </a:p>
        </p:txBody>
      </p:sp>
      <p:sp>
        <p:nvSpPr>
          <p:cNvPr id="2" name="Rectangle 1"/>
          <p:cNvSpPr/>
          <p:nvPr/>
        </p:nvSpPr>
        <p:spPr>
          <a:xfrm>
            <a:off x="2434656" y="5909861"/>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7211738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Atonement – Additional Points Regarding the Death of Christ</a:t>
            </a:r>
            <a:endParaRPr lang="en-US" sz="2800" b="1" dirty="0">
              <a:cs typeface="Arial" panose="020B0604020202020204" pitchFamily="34" charset="0"/>
            </a:endParaRPr>
          </a:p>
        </p:txBody>
      </p:sp>
      <p:sp>
        <p:nvSpPr>
          <p:cNvPr id="9" name="Content Placeholder 8"/>
          <p:cNvSpPr>
            <a:spLocks noGrp="1"/>
          </p:cNvSpPr>
          <p:nvPr>
            <p:ph idx="1"/>
          </p:nvPr>
        </p:nvSpPr>
        <p:spPr>
          <a:xfrm>
            <a:off x="196645" y="782516"/>
            <a:ext cx="11818373" cy="5925014"/>
          </a:xfrm>
          <a:solidFill>
            <a:srgbClr val="FFFFCC"/>
          </a:solidFill>
        </p:spPr>
        <p:txBody>
          <a:bodyPr>
            <a:normAutofit fontScale="92500" lnSpcReduction="10000"/>
          </a:bodyPr>
          <a:lstStyle/>
          <a:p>
            <a:pPr marL="457200" lvl="1" indent="0">
              <a:lnSpc>
                <a:spcPct val="150000"/>
              </a:lnSpc>
              <a:buNone/>
            </a:pPr>
            <a:r>
              <a:rPr lang="en-US" sz="2800" dirty="0">
                <a:latin typeface="Arial" panose="020B0604020202020204" pitchFamily="34" charset="0"/>
                <a:cs typeface="Arial" panose="020B0604020202020204" pitchFamily="34" charset="0"/>
              </a:rPr>
              <a:t>And I heard a loud voice in heaven, saying, "Now the salvation and the power and the kingdom of our God and the authority of his Christ have come, for </a:t>
            </a:r>
            <a:r>
              <a:rPr lang="en-US" sz="2800" dirty="0">
                <a:solidFill>
                  <a:srgbClr val="FF0000"/>
                </a:solidFill>
                <a:latin typeface="Arial" panose="020B0604020202020204" pitchFamily="34" charset="0"/>
                <a:cs typeface="Arial" panose="020B0604020202020204" pitchFamily="34" charset="0"/>
              </a:rPr>
              <a:t>the accuser of our brothers has been thrown down</a:t>
            </a:r>
            <a:r>
              <a:rPr lang="en-US" sz="2800" dirty="0">
                <a:latin typeface="Arial" panose="020B0604020202020204" pitchFamily="34" charset="0"/>
                <a:cs typeface="Arial" panose="020B0604020202020204" pitchFamily="34" charset="0"/>
              </a:rPr>
              <a:t>, who accuses them day and night before our God. And </a:t>
            </a:r>
            <a:r>
              <a:rPr lang="en-US" sz="2800" dirty="0">
                <a:solidFill>
                  <a:srgbClr val="FF0000"/>
                </a:solidFill>
                <a:latin typeface="Arial" panose="020B0604020202020204" pitchFamily="34" charset="0"/>
                <a:cs typeface="Arial" panose="020B0604020202020204" pitchFamily="34" charset="0"/>
              </a:rPr>
              <a:t>they have conquered him by the blood </a:t>
            </a:r>
            <a:r>
              <a:rPr lang="en-US" sz="2800" dirty="0">
                <a:latin typeface="Arial" panose="020B0604020202020204" pitchFamily="34" charset="0"/>
                <a:cs typeface="Arial" panose="020B0604020202020204" pitchFamily="34" charset="0"/>
              </a:rPr>
              <a:t>of the Lamb and by the word of their testimony, for they loved not their lives even unto death. (Revelation 12:10 – 11)</a:t>
            </a:r>
          </a:p>
          <a:p>
            <a:pPr marL="457200" lvl="1" indent="0">
              <a:lnSpc>
                <a:spcPct val="150000"/>
              </a:lnSpc>
              <a:buNone/>
            </a:pPr>
            <a:r>
              <a:rPr lang="en-US" sz="2800" dirty="0">
                <a:latin typeface="Arial" panose="020B0604020202020204" pitchFamily="34" charset="0"/>
                <a:cs typeface="Arial" panose="020B0604020202020204" pitchFamily="34" charset="0"/>
              </a:rPr>
              <a:t>knowing that you were </a:t>
            </a:r>
            <a:r>
              <a:rPr lang="en-US" sz="2800" dirty="0">
                <a:solidFill>
                  <a:srgbClr val="FF0000"/>
                </a:solidFill>
                <a:latin typeface="Arial" panose="020B0604020202020204" pitchFamily="34" charset="0"/>
                <a:cs typeface="Arial" panose="020B0604020202020204" pitchFamily="34" charset="0"/>
              </a:rPr>
              <a:t>ransomed from the futile ways </a:t>
            </a:r>
            <a:r>
              <a:rPr lang="en-US" sz="2800" dirty="0">
                <a:latin typeface="Arial" panose="020B0604020202020204" pitchFamily="34" charset="0"/>
                <a:cs typeface="Arial" panose="020B0604020202020204" pitchFamily="34" charset="0"/>
              </a:rPr>
              <a:t>inherited from your forefathers, not with perishable things such as silver or gold, but with the </a:t>
            </a:r>
            <a:r>
              <a:rPr lang="en-US" sz="2800" dirty="0">
                <a:solidFill>
                  <a:srgbClr val="FF0000"/>
                </a:solidFill>
                <a:latin typeface="Arial" panose="020B0604020202020204" pitchFamily="34" charset="0"/>
                <a:cs typeface="Arial" panose="020B0604020202020204" pitchFamily="34" charset="0"/>
              </a:rPr>
              <a:t>precious blood of Christ</a:t>
            </a:r>
            <a:r>
              <a:rPr lang="en-US" sz="2800" dirty="0">
                <a:latin typeface="Arial" panose="020B0604020202020204" pitchFamily="34" charset="0"/>
                <a:cs typeface="Arial" panose="020B0604020202020204" pitchFamily="34" charset="0"/>
              </a:rPr>
              <a:t>, like that of a lamb without blemish or spot. (1 Peter 1:18 – 19)</a:t>
            </a:r>
          </a:p>
          <a:p>
            <a:pPr marL="457200" lvl="1" indent="0">
              <a:buNone/>
            </a:pPr>
            <a:endParaRPr lang="en-US" sz="2800" dirty="0"/>
          </a:p>
          <a:p>
            <a:pPr marL="914400" lvl="2" indent="0">
              <a:buNone/>
            </a:pPr>
            <a:endParaRPr lang="en-US" sz="2800" dirty="0">
              <a:solidFill>
                <a:srgbClr val="0070C0"/>
              </a:solidFill>
              <a:cs typeface="Arial" panose="020B0604020202020204" pitchFamily="34" charset="0"/>
            </a:endParaRPr>
          </a:p>
        </p:txBody>
      </p:sp>
      <p:sp>
        <p:nvSpPr>
          <p:cNvPr id="2" name="Rectangle 1"/>
          <p:cNvSpPr/>
          <p:nvPr/>
        </p:nvSpPr>
        <p:spPr>
          <a:xfrm>
            <a:off x="2434656" y="5909861"/>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22018092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Atonement – Additional Points Regarding the Death of Christ</a:t>
            </a:r>
            <a:endParaRPr lang="en-US" sz="2800" b="1" dirty="0">
              <a:cs typeface="Arial" panose="020B0604020202020204" pitchFamily="34" charset="0"/>
            </a:endParaRPr>
          </a:p>
        </p:txBody>
      </p:sp>
      <p:sp>
        <p:nvSpPr>
          <p:cNvPr id="9" name="Content Placeholder 8"/>
          <p:cNvSpPr>
            <a:spLocks noGrp="1"/>
          </p:cNvSpPr>
          <p:nvPr>
            <p:ph idx="1"/>
          </p:nvPr>
        </p:nvSpPr>
        <p:spPr>
          <a:xfrm>
            <a:off x="196645" y="782516"/>
            <a:ext cx="11818373" cy="5925014"/>
          </a:xfrm>
          <a:solidFill>
            <a:srgbClr val="FFFFCC"/>
          </a:solidFill>
        </p:spPr>
        <p:txBody>
          <a:bodyPr>
            <a:normAutofit/>
          </a:bodyPr>
          <a:lstStyle/>
          <a:p>
            <a:pPr marL="971550" lvl="1" indent="-514350">
              <a:buFont typeface="+mj-lt"/>
              <a:buAutoNum type="arabicPeriod" startAt="4"/>
            </a:pPr>
            <a:r>
              <a:rPr lang="en-US" sz="2800" dirty="0">
                <a:solidFill>
                  <a:srgbClr val="0070C0"/>
                </a:solidFill>
                <a:latin typeface="Arial" panose="020B0604020202020204" pitchFamily="34" charset="0"/>
                <a:cs typeface="Arial" panose="020B0604020202020204" pitchFamily="34" charset="0"/>
              </a:rPr>
              <a:t>Penal Substitution</a:t>
            </a:r>
          </a:p>
          <a:p>
            <a:pPr lvl="2"/>
            <a:r>
              <a:rPr lang="en-US" sz="2800" dirty="0">
                <a:solidFill>
                  <a:srgbClr val="0070C0"/>
                </a:solidFill>
                <a:latin typeface="Arial" panose="020B0604020202020204" pitchFamily="34" charset="0"/>
                <a:cs typeface="Arial" panose="020B0604020202020204" pitchFamily="34" charset="0"/>
              </a:rPr>
              <a:t>Christ bore a penalty when he died</a:t>
            </a:r>
          </a:p>
          <a:p>
            <a:pPr lvl="2"/>
            <a:r>
              <a:rPr lang="en-US" sz="2800" dirty="0">
                <a:solidFill>
                  <a:srgbClr val="0070C0"/>
                </a:solidFill>
                <a:latin typeface="Arial" panose="020B0604020202020204" pitchFamily="34" charset="0"/>
                <a:cs typeface="Arial" panose="020B0604020202020204" pitchFamily="34" charset="0"/>
              </a:rPr>
              <a:t>He was a substitute for the elect.</a:t>
            </a:r>
          </a:p>
          <a:p>
            <a:pPr lvl="2"/>
            <a:r>
              <a:rPr lang="en-US" sz="2800" dirty="0">
                <a:solidFill>
                  <a:srgbClr val="0070C0"/>
                </a:solidFill>
                <a:latin typeface="Arial" panose="020B0604020202020204" pitchFamily="34" charset="0"/>
                <a:cs typeface="Arial" panose="020B0604020202020204" pitchFamily="34" charset="0"/>
              </a:rPr>
              <a:t>This sometimes called </a:t>
            </a:r>
            <a:r>
              <a:rPr lang="en-US" sz="2800" i="1" dirty="0">
                <a:solidFill>
                  <a:srgbClr val="0070C0"/>
                </a:solidFill>
                <a:latin typeface="Arial" panose="020B0604020202020204" pitchFamily="34" charset="0"/>
                <a:cs typeface="Arial" panose="020B0604020202020204" pitchFamily="34" charset="0"/>
              </a:rPr>
              <a:t>Vicarious Atonement</a:t>
            </a:r>
            <a:r>
              <a:rPr lang="en-US" sz="2800" dirty="0">
                <a:solidFill>
                  <a:srgbClr val="0070C0"/>
                </a:solidFill>
                <a:latin typeface="Arial" panose="020B0604020202020204" pitchFamily="34" charset="0"/>
                <a:cs typeface="Arial" panose="020B0604020202020204" pitchFamily="34" charset="0"/>
              </a:rPr>
              <a:t> - namely a Vicar is someone who stands in the place of another.</a:t>
            </a:r>
          </a:p>
          <a:p>
            <a:pPr lvl="2"/>
            <a:r>
              <a:rPr lang="en-US" sz="2800" dirty="0">
                <a:solidFill>
                  <a:srgbClr val="0070C0"/>
                </a:solidFill>
                <a:latin typeface="Arial" panose="020B0604020202020204" pitchFamily="34" charset="0"/>
                <a:cs typeface="Arial" panose="020B0604020202020204" pitchFamily="34" charset="0"/>
              </a:rPr>
              <a:t>As Sinners we have four needs. Christ’s death meet each one.</a:t>
            </a:r>
          </a:p>
          <a:p>
            <a:pPr marL="1428750" lvl="2" indent="-514350">
              <a:buFont typeface="+mj-lt"/>
              <a:buAutoNum type="alphaUcPeriod"/>
            </a:pPr>
            <a:r>
              <a:rPr lang="en-US" sz="2800" dirty="0">
                <a:solidFill>
                  <a:srgbClr val="0070C0"/>
                </a:solidFill>
                <a:latin typeface="Arial" panose="020B0604020202020204" pitchFamily="34" charset="0"/>
                <a:cs typeface="Arial" panose="020B0604020202020204" pitchFamily="34" charset="0"/>
              </a:rPr>
              <a:t>We deserve to die as penalty for our sins. </a:t>
            </a:r>
            <a:r>
              <a:rPr lang="en-US" sz="2800" dirty="0"/>
              <a:t>But as it is, he has appeared once for all at the end of the ages to put away sin by the </a:t>
            </a:r>
            <a:r>
              <a:rPr lang="en-US" sz="2800" dirty="0">
                <a:solidFill>
                  <a:srgbClr val="FF0000"/>
                </a:solidFill>
              </a:rPr>
              <a:t>sacrifice of himself</a:t>
            </a:r>
            <a:r>
              <a:rPr lang="en-US" sz="2800" dirty="0"/>
              <a:t>. (Hebrews 9:26b)</a:t>
            </a:r>
            <a:endParaRPr lang="en-US" sz="2800" dirty="0">
              <a:solidFill>
                <a:srgbClr val="0070C0"/>
              </a:solidFill>
              <a:cs typeface="Arial" panose="020B0604020202020204" pitchFamily="34" charset="0"/>
            </a:endParaRPr>
          </a:p>
          <a:p>
            <a:pPr marL="1428750" lvl="2" indent="-514350">
              <a:buFont typeface="+mj-lt"/>
              <a:buAutoNum type="alphaUcPeriod"/>
            </a:pPr>
            <a:r>
              <a:rPr lang="en-US" sz="2800" dirty="0">
                <a:solidFill>
                  <a:srgbClr val="0070C0"/>
                </a:solidFill>
                <a:latin typeface="Arial" panose="020B0604020202020204" pitchFamily="34" charset="0"/>
                <a:cs typeface="Arial" panose="020B0604020202020204" pitchFamily="34" charset="0"/>
              </a:rPr>
              <a:t>We deserve to bear God’s wrath. </a:t>
            </a:r>
            <a:r>
              <a:rPr lang="en-US" sz="2800" dirty="0"/>
              <a:t>In this is love, not that we have loved God but that he loved us and sent his Son to be the </a:t>
            </a:r>
            <a:r>
              <a:rPr lang="en-US" sz="2800" dirty="0">
                <a:solidFill>
                  <a:srgbClr val="FF0000"/>
                </a:solidFill>
              </a:rPr>
              <a:t>propitiation for our sins</a:t>
            </a:r>
            <a:r>
              <a:rPr lang="en-US" sz="2800" dirty="0"/>
              <a:t>. (1 John 4:10)</a:t>
            </a:r>
            <a:endParaRPr lang="en-US" sz="2800" dirty="0">
              <a:solidFill>
                <a:srgbClr val="0070C0"/>
              </a:solidFill>
              <a:latin typeface="Arial" panose="020B0604020202020204" pitchFamily="34" charset="0"/>
              <a:cs typeface="Arial" panose="020B0604020202020204" pitchFamily="34" charset="0"/>
            </a:endParaRPr>
          </a:p>
        </p:txBody>
      </p:sp>
      <p:sp>
        <p:nvSpPr>
          <p:cNvPr id="2" name="Rectangle 1"/>
          <p:cNvSpPr/>
          <p:nvPr/>
        </p:nvSpPr>
        <p:spPr>
          <a:xfrm>
            <a:off x="2434656" y="5909861"/>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24664743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Atonement – Additional Points Regarding the Death of Christ</a:t>
            </a:r>
            <a:endParaRPr lang="en-US" sz="2800" b="1" dirty="0">
              <a:cs typeface="Arial" panose="020B0604020202020204" pitchFamily="34" charset="0"/>
            </a:endParaRPr>
          </a:p>
        </p:txBody>
      </p:sp>
      <p:sp>
        <p:nvSpPr>
          <p:cNvPr id="9" name="Content Placeholder 8"/>
          <p:cNvSpPr>
            <a:spLocks noGrp="1"/>
          </p:cNvSpPr>
          <p:nvPr>
            <p:ph idx="1"/>
          </p:nvPr>
        </p:nvSpPr>
        <p:spPr>
          <a:xfrm>
            <a:off x="196645" y="782516"/>
            <a:ext cx="11818373" cy="5925014"/>
          </a:xfrm>
          <a:solidFill>
            <a:srgbClr val="FFFFCC"/>
          </a:solidFill>
        </p:spPr>
        <p:txBody>
          <a:bodyPr>
            <a:normAutofit/>
          </a:bodyPr>
          <a:lstStyle/>
          <a:p>
            <a:pPr marL="971550" lvl="1" indent="-514350">
              <a:buFont typeface="+mj-lt"/>
              <a:buAutoNum type="arabicPeriod"/>
            </a:pPr>
            <a:endParaRPr lang="en-US" sz="2800" dirty="0"/>
          </a:p>
          <a:p>
            <a:pPr marL="971550" lvl="1" indent="-514350">
              <a:buFont typeface="+mj-lt"/>
              <a:buAutoNum type="alphaUcPeriod" startAt="3"/>
            </a:pPr>
            <a:r>
              <a:rPr lang="en-US" sz="2800" dirty="0">
                <a:solidFill>
                  <a:srgbClr val="0070C0"/>
                </a:solidFill>
                <a:latin typeface="Arial" panose="020B0604020202020204" pitchFamily="34" charset="0"/>
                <a:cs typeface="Arial" panose="020B0604020202020204" pitchFamily="34" charset="0"/>
              </a:rPr>
              <a:t>We are separated from God because of sin. </a:t>
            </a:r>
            <a:r>
              <a:rPr lang="en-US" sz="2800" dirty="0"/>
              <a:t>All this is from God, who through </a:t>
            </a:r>
            <a:r>
              <a:rPr lang="en-US" sz="2800" dirty="0">
                <a:solidFill>
                  <a:srgbClr val="FF0000"/>
                </a:solidFill>
              </a:rPr>
              <a:t>Christ reconciled us to himself </a:t>
            </a:r>
            <a:r>
              <a:rPr lang="en-US" sz="2800" dirty="0"/>
              <a:t>and gave us the ministry of reconciliation; that is, </a:t>
            </a:r>
            <a:r>
              <a:rPr lang="en-US" sz="2800" dirty="0">
                <a:solidFill>
                  <a:srgbClr val="FF0000"/>
                </a:solidFill>
              </a:rPr>
              <a:t>in Christ God was reconciling the world to himself</a:t>
            </a:r>
            <a:r>
              <a:rPr lang="en-US" sz="2800" dirty="0"/>
              <a:t>, not counting their trespasses against them, and entrusting to us the message of reconciliation. (2 Corinthians 5:18 – 19)</a:t>
            </a:r>
          </a:p>
          <a:p>
            <a:pPr marL="971550" lvl="1" indent="-514350">
              <a:buFont typeface="+mj-lt"/>
              <a:buAutoNum type="alphaUcPeriod" startAt="3"/>
            </a:pPr>
            <a:r>
              <a:rPr lang="en-US" sz="2800" dirty="0">
                <a:solidFill>
                  <a:srgbClr val="0070C0"/>
                </a:solidFill>
                <a:latin typeface="Arial" panose="020B0604020202020204" pitchFamily="34" charset="0"/>
                <a:cs typeface="Arial" panose="020B0604020202020204" pitchFamily="34" charset="0"/>
              </a:rPr>
              <a:t>We are in bondage to sin and the kingdom of Satan.</a:t>
            </a:r>
          </a:p>
          <a:p>
            <a:pPr marL="457200" lvl="1" indent="0">
              <a:buNone/>
            </a:pPr>
            <a:r>
              <a:rPr lang="en-US" sz="2800" dirty="0"/>
              <a:t>For even the Son of Man came not to be served but to serve, and to give his life as a ransom for many. (Mark 10:45)</a:t>
            </a:r>
          </a:p>
          <a:p>
            <a:pPr marL="457200" lvl="1" indent="0">
              <a:buNone/>
            </a:pPr>
            <a:r>
              <a:rPr lang="en-US" sz="2800" dirty="0"/>
              <a:t>We know that we are from God, and the whole world lies in the power of the evil one. (1 John 5:19)</a:t>
            </a:r>
          </a:p>
          <a:p>
            <a:pPr marL="457200" lvl="1" indent="0">
              <a:buNone/>
            </a:pPr>
            <a:r>
              <a:rPr lang="en-US" sz="2800" dirty="0"/>
              <a:t>He has delivered us from the domain of darkness and transferred us to the kingdom of his beloved Son, (Colossians 1:13)</a:t>
            </a:r>
            <a:endParaRPr lang="en-US" sz="2800" dirty="0">
              <a:solidFill>
                <a:srgbClr val="0070C0"/>
              </a:solidFill>
              <a:latin typeface="Arial" panose="020B0604020202020204" pitchFamily="34" charset="0"/>
              <a:cs typeface="Arial" panose="020B0604020202020204" pitchFamily="34" charset="0"/>
            </a:endParaRPr>
          </a:p>
        </p:txBody>
      </p:sp>
      <p:sp>
        <p:nvSpPr>
          <p:cNvPr id="2" name="Rectangle 1"/>
          <p:cNvSpPr/>
          <p:nvPr/>
        </p:nvSpPr>
        <p:spPr>
          <a:xfrm>
            <a:off x="2434656" y="5909861"/>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33686014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Atonement – Additional Points Regarding the Death of Christ</a:t>
            </a:r>
            <a:endParaRPr lang="en-US" sz="2800" b="1" dirty="0">
              <a:cs typeface="Arial" panose="020B0604020202020204" pitchFamily="34" charset="0"/>
            </a:endParaRPr>
          </a:p>
        </p:txBody>
      </p:sp>
      <p:sp>
        <p:nvSpPr>
          <p:cNvPr id="9" name="Content Placeholder 8"/>
          <p:cNvSpPr>
            <a:spLocks noGrp="1"/>
          </p:cNvSpPr>
          <p:nvPr>
            <p:ph idx="1"/>
          </p:nvPr>
        </p:nvSpPr>
        <p:spPr>
          <a:xfrm>
            <a:off x="196645" y="782516"/>
            <a:ext cx="11818373" cy="5925014"/>
          </a:xfrm>
          <a:solidFill>
            <a:srgbClr val="FFFFCC"/>
          </a:solidFill>
        </p:spPr>
        <p:txBody>
          <a:bodyPr>
            <a:normAutofit/>
          </a:bodyPr>
          <a:lstStyle/>
          <a:p>
            <a:pPr marL="971550" lvl="1" indent="-514350">
              <a:lnSpc>
                <a:spcPct val="150000"/>
              </a:lnSpc>
              <a:buFont typeface="+mj-lt"/>
              <a:buAutoNum type="arabicPeriod" startAt="5"/>
            </a:pPr>
            <a:r>
              <a:rPr lang="en-US" sz="2800" dirty="0">
                <a:solidFill>
                  <a:srgbClr val="0070C0"/>
                </a:solidFill>
                <a:latin typeface="Arial" panose="020B0604020202020204" pitchFamily="34" charset="0"/>
                <a:cs typeface="Arial" panose="020B0604020202020204" pitchFamily="34" charset="0"/>
              </a:rPr>
              <a:t>Did Jesus Descend Into Hell?</a:t>
            </a:r>
          </a:p>
          <a:p>
            <a:pPr lvl="3">
              <a:lnSpc>
                <a:spcPct val="150000"/>
              </a:lnSpc>
            </a:pPr>
            <a:r>
              <a:rPr lang="en-US" sz="2800" dirty="0">
                <a:solidFill>
                  <a:srgbClr val="0070C0"/>
                </a:solidFill>
                <a:latin typeface="Arial" panose="020B0604020202020204" pitchFamily="34" charset="0"/>
                <a:cs typeface="Arial" panose="020B0604020202020204" pitchFamily="34" charset="0"/>
              </a:rPr>
              <a:t>The Apostles Creed was developed between about A.D. 200 – 750.</a:t>
            </a:r>
          </a:p>
          <a:p>
            <a:pPr lvl="3">
              <a:lnSpc>
                <a:spcPct val="150000"/>
              </a:lnSpc>
            </a:pPr>
            <a:r>
              <a:rPr lang="en-US" sz="2800" dirty="0">
                <a:solidFill>
                  <a:srgbClr val="0070C0"/>
                </a:solidFill>
                <a:latin typeface="Arial" panose="020B0604020202020204" pitchFamily="34" charset="0"/>
                <a:cs typeface="Arial" panose="020B0604020202020204" pitchFamily="34" charset="0"/>
              </a:rPr>
              <a:t>The Apostles Creed was not written or approved by a single church Counsel</a:t>
            </a:r>
          </a:p>
          <a:p>
            <a:pPr lvl="3">
              <a:lnSpc>
                <a:spcPct val="150000"/>
              </a:lnSpc>
            </a:pPr>
            <a:r>
              <a:rPr lang="en-US" sz="2800" dirty="0">
                <a:solidFill>
                  <a:srgbClr val="0070C0"/>
                </a:solidFill>
                <a:latin typeface="Arial" panose="020B0604020202020204" pitchFamily="34" charset="0"/>
                <a:cs typeface="Arial" panose="020B0604020202020204" pitchFamily="34" charset="0"/>
              </a:rPr>
              <a:t>“descended into hell” first appeared in a version about 390 produced by a monk named </a:t>
            </a:r>
            <a:r>
              <a:rPr lang="en-US" sz="2800" dirty="0" err="1">
                <a:solidFill>
                  <a:srgbClr val="0070C0"/>
                </a:solidFill>
                <a:latin typeface="Arial" panose="020B0604020202020204" pitchFamily="34" charset="0"/>
                <a:cs typeface="Arial" panose="020B0604020202020204" pitchFamily="34" charset="0"/>
              </a:rPr>
              <a:t>Rufinus</a:t>
            </a:r>
            <a:r>
              <a:rPr lang="en-US" sz="2800" dirty="0">
                <a:solidFill>
                  <a:srgbClr val="0070C0"/>
                </a:solidFill>
                <a:latin typeface="Arial" panose="020B0604020202020204" pitchFamily="34" charset="0"/>
                <a:cs typeface="Arial" panose="020B0604020202020204" pitchFamily="34" charset="0"/>
              </a:rPr>
              <a:t>. He thought it meant Jesus was buried not that he actually descended into hell.</a:t>
            </a:r>
          </a:p>
        </p:txBody>
      </p:sp>
      <p:sp>
        <p:nvSpPr>
          <p:cNvPr id="2" name="Rectangle 1"/>
          <p:cNvSpPr/>
          <p:nvPr/>
        </p:nvSpPr>
        <p:spPr>
          <a:xfrm>
            <a:off x="2434656" y="5909861"/>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20676024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Atonement – Additional Points Regarding the Death of Christ</a:t>
            </a:r>
            <a:endParaRPr lang="en-US" sz="2800" b="1" dirty="0">
              <a:cs typeface="Arial" panose="020B0604020202020204" pitchFamily="34" charset="0"/>
            </a:endParaRPr>
          </a:p>
        </p:txBody>
      </p:sp>
      <p:sp>
        <p:nvSpPr>
          <p:cNvPr id="9" name="Content Placeholder 8"/>
          <p:cNvSpPr>
            <a:spLocks noGrp="1"/>
          </p:cNvSpPr>
          <p:nvPr>
            <p:ph idx="1"/>
          </p:nvPr>
        </p:nvSpPr>
        <p:spPr>
          <a:xfrm>
            <a:off x="196645" y="782516"/>
            <a:ext cx="11818373" cy="5925014"/>
          </a:xfrm>
          <a:solidFill>
            <a:srgbClr val="FFFFCC"/>
          </a:solidFill>
        </p:spPr>
        <p:txBody>
          <a:bodyPr>
            <a:normAutofit/>
          </a:bodyPr>
          <a:lstStyle/>
          <a:p>
            <a:pPr lvl="3">
              <a:lnSpc>
                <a:spcPct val="150000"/>
              </a:lnSpc>
            </a:pPr>
            <a:r>
              <a:rPr lang="en-US" sz="2800" dirty="0">
                <a:solidFill>
                  <a:srgbClr val="0070C0"/>
                </a:solidFill>
                <a:latin typeface="Arial" panose="020B0604020202020204" pitchFamily="34" charset="0"/>
                <a:cs typeface="Arial" panose="020B0604020202020204" pitchFamily="34" charset="0"/>
              </a:rPr>
              <a:t>Starting about 650 “descended into hell” appeared in all subsequent versions. However who added it is unknown.</a:t>
            </a:r>
          </a:p>
          <a:p>
            <a:pPr lvl="3">
              <a:lnSpc>
                <a:spcPct val="150000"/>
              </a:lnSpc>
            </a:pPr>
            <a:r>
              <a:rPr lang="en-US" sz="2800" dirty="0">
                <a:solidFill>
                  <a:srgbClr val="0070C0"/>
                </a:solidFill>
                <a:latin typeface="Arial" panose="020B0604020202020204" pitchFamily="34" charset="0"/>
                <a:cs typeface="Arial" panose="020B0604020202020204" pitchFamily="34" charset="0"/>
              </a:rPr>
              <a:t>Various attempts have been made to explain it.</a:t>
            </a:r>
          </a:p>
          <a:p>
            <a:pPr lvl="3">
              <a:lnSpc>
                <a:spcPct val="150000"/>
              </a:lnSpc>
            </a:pPr>
            <a:r>
              <a:rPr lang="en-US" sz="2800" dirty="0">
                <a:solidFill>
                  <a:srgbClr val="0070C0"/>
                </a:solidFill>
                <a:latin typeface="Arial" panose="020B0604020202020204" pitchFamily="34" charset="0"/>
                <a:cs typeface="Arial" panose="020B0604020202020204" pitchFamily="34" charset="0"/>
              </a:rPr>
              <a:t>Calvin said it meant that Christ not only died bodily but that it was expedient for him to undergo the severity of God’s vengeance to appease God’s wrath and satisfy his just judgment.</a:t>
            </a:r>
          </a:p>
        </p:txBody>
      </p:sp>
      <p:sp>
        <p:nvSpPr>
          <p:cNvPr id="2" name="Rectangle 1"/>
          <p:cNvSpPr/>
          <p:nvPr/>
        </p:nvSpPr>
        <p:spPr>
          <a:xfrm>
            <a:off x="2434656" y="5909861"/>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33331023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Atonement – Additional Points Regarding the Death of Christ</a:t>
            </a:r>
            <a:endParaRPr lang="en-US" sz="2800" b="1" dirty="0">
              <a:cs typeface="Arial" panose="020B0604020202020204" pitchFamily="34" charset="0"/>
            </a:endParaRPr>
          </a:p>
        </p:txBody>
      </p:sp>
      <p:sp>
        <p:nvSpPr>
          <p:cNvPr id="9" name="Content Placeholder 8"/>
          <p:cNvSpPr>
            <a:spLocks noGrp="1"/>
          </p:cNvSpPr>
          <p:nvPr>
            <p:ph idx="1"/>
          </p:nvPr>
        </p:nvSpPr>
        <p:spPr>
          <a:xfrm>
            <a:off x="196645" y="782516"/>
            <a:ext cx="11818373" cy="5925014"/>
          </a:xfrm>
          <a:solidFill>
            <a:srgbClr val="FFFFCC"/>
          </a:solidFill>
        </p:spPr>
        <p:txBody>
          <a:bodyPr>
            <a:normAutofit/>
          </a:bodyPr>
          <a:lstStyle/>
          <a:p>
            <a:pPr lvl="1">
              <a:lnSpc>
                <a:spcPct val="150000"/>
              </a:lnSpc>
            </a:pPr>
            <a:r>
              <a:rPr lang="en-US" sz="2800" dirty="0">
                <a:solidFill>
                  <a:srgbClr val="0070C0"/>
                </a:solidFill>
                <a:latin typeface="Arial" panose="020B0604020202020204" pitchFamily="34" charset="0"/>
                <a:cs typeface="Arial" panose="020B0604020202020204" pitchFamily="34" charset="0"/>
              </a:rPr>
              <a:t>The Heidelberg Catechism Question 44 asks, Why is it added: He descended into Hades? </a:t>
            </a:r>
          </a:p>
          <a:p>
            <a:pPr marL="457200" lvl="1" indent="0">
              <a:lnSpc>
                <a:spcPct val="150000"/>
              </a:lnSpc>
              <a:buNone/>
            </a:pPr>
            <a:r>
              <a:rPr lang="en-US" sz="2800" u="sng" dirty="0">
                <a:latin typeface="Arial" panose="020B0604020202020204" pitchFamily="34" charset="0"/>
                <a:cs typeface="Arial" panose="020B0604020202020204" pitchFamily="34" charset="0"/>
              </a:rPr>
              <a:t>Answer:</a:t>
            </a:r>
            <a:r>
              <a:rPr lang="en-US" sz="2800" dirty="0">
                <a:latin typeface="Arial" panose="020B0604020202020204" pitchFamily="34" charset="0"/>
                <a:cs typeface="Arial" panose="020B0604020202020204" pitchFamily="34" charset="0"/>
              </a:rPr>
              <a:t> That in my greatest temptations I may be assured that Christ, my Lord, by his inexpressible anguish, pains, and terrors which he suffered in his soul on the cross and before, has redeemed me from the anguish and torment of hell.</a:t>
            </a:r>
          </a:p>
          <a:p>
            <a:pPr lvl="3"/>
            <a:endParaRPr lang="en-US" sz="2800" dirty="0">
              <a:solidFill>
                <a:srgbClr val="0070C0"/>
              </a:solidFill>
              <a:latin typeface="Arial" panose="020B0604020202020204" pitchFamily="34" charset="0"/>
              <a:cs typeface="Arial" panose="020B0604020202020204" pitchFamily="34" charset="0"/>
            </a:endParaRPr>
          </a:p>
        </p:txBody>
      </p:sp>
      <p:sp>
        <p:nvSpPr>
          <p:cNvPr id="2" name="Rectangle 1"/>
          <p:cNvSpPr/>
          <p:nvPr/>
        </p:nvSpPr>
        <p:spPr>
          <a:xfrm>
            <a:off x="2434656" y="5909861"/>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2131669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Atonement – Additional Points Regarding the Death of Christ</a:t>
            </a:r>
            <a:endParaRPr lang="en-US" sz="2800" b="1" dirty="0">
              <a:cs typeface="Arial" panose="020B0604020202020204" pitchFamily="34" charset="0"/>
            </a:endParaRPr>
          </a:p>
        </p:txBody>
      </p:sp>
      <p:sp>
        <p:nvSpPr>
          <p:cNvPr id="9" name="Content Placeholder 8"/>
          <p:cNvSpPr>
            <a:spLocks noGrp="1"/>
          </p:cNvSpPr>
          <p:nvPr>
            <p:ph idx="1"/>
          </p:nvPr>
        </p:nvSpPr>
        <p:spPr>
          <a:xfrm>
            <a:off x="196645" y="782516"/>
            <a:ext cx="11818373" cy="5925014"/>
          </a:xfrm>
          <a:solidFill>
            <a:srgbClr val="FFFFCC"/>
          </a:solidFill>
        </p:spPr>
        <p:txBody>
          <a:bodyPr>
            <a:normAutofit/>
          </a:bodyPr>
          <a:lstStyle/>
          <a:p>
            <a:r>
              <a:rPr lang="en-US" dirty="0">
                <a:solidFill>
                  <a:srgbClr val="0070C0"/>
                </a:solidFill>
                <a:latin typeface="Arial" panose="020B0604020202020204" pitchFamily="34" charset="0"/>
                <a:cs typeface="Arial" panose="020B0604020202020204" pitchFamily="34" charset="0"/>
              </a:rPr>
              <a:t>The Westminster Larger Catechism, Question/Answer 50 :</a:t>
            </a:r>
          </a:p>
          <a:p>
            <a:pPr marL="457200" lvl="1" indent="0">
              <a:lnSpc>
                <a:spcPct val="150000"/>
              </a:lnSpc>
              <a:buNone/>
            </a:pPr>
            <a:r>
              <a:rPr lang="en-US" sz="2800" dirty="0">
                <a:latin typeface="Arial" panose="020B0604020202020204" pitchFamily="34" charset="0"/>
                <a:cs typeface="Arial" panose="020B0604020202020204" pitchFamily="34" charset="0"/>
              </a:rPr>
              <a:t>Christ’s humiliation after his death consisted in his being buried and continuing in the state of the dead, under the power of death till the third day; which hath been otherwise expressed in these words, He descended into hell.</a:t>
            </a:r>
          </a:p>
          <a:p>
            <a:pPr marL="1371600" lvl="3" indent="0">
              <a:buNone/>
            </a:pPr>
            <a:endParaRPr lang="en-US" sz="2800" dirty="0">
              <a:solidFill>
                <a:srgbClr val="0070C0"/>
              </a:solidFill>
              <a:latin typeface="Arial" panose="020B0604020202020204" pitchFamily="34" charset="0"/>
              <a:cs typeface="Arial" panose="020B0604020202020204" pitchFamily="34" charset="0"/>
            </a:endParaRPr>
          </a:p>
          <a:p>
            <a:pPr>
              <a:lnSpc>
                <a:spcPct val="150000"/>
              </a:lnSpc>
            </a:pPr>
            <a:r>
              <a:rPr lang="en-US" dirty="0">
                <a:solidFill>
                  <a:srgbClr val="0070C0"/>
                </a:solidFill>
                <a:latin typeface="Arial" panose="020B0604020202020204" pitchFamily="34" charset="0"/>
                <a:cs typeface="Arial" panose="020B0604020202020204" pitchFamily="34" charset="0"/>
              </a:rPr>
              <a:t>Neither the Heidelberg Catechism nor the Westminster Larger Catechism really address the literal meaning of “descended into hell.” </a:t>
            </a:r>
          </a:p>
          <a:p>
            <a:pPr marL="1371600" lvl="3" indent="0">
              <a:buNone/>
            </a:pPr>
            <a:endParaRPr lang="en-US" sz="2800" dirty="0">
              <a:solidFill>
                <a:srgbClr val="0070C0"/>
              </a:solidFill>
              <a:latin typeface="Arial" panose="020B0604020202020204" pitchFamily="34" charset="0"/>
              <a:cs typeface="Arial" panose="020B0604020202020204" pitchFamily="34" charset="0"/>
            </a:endParaRPr>
          </a:p>
          <a:p>
            <a:pPr lvl="3"/>
            <a:endParaRPr lang="en-US" sz="2800" dirty="0">
              <a:solidFill>
                <a:srgbClr val="0070C0"/>
              </a:solidFill>
              <a:latin typeface="Arial" panose="020B0604020202020204" pitchFamily="34" charset="0"/>
              <a:cs typeface="Arial" panose="020B0604020202020204" pitchFamily="34" charset="0"/>
            </a:endParaRPr>
          </a:p>
        </p:txBody>
      </p:sp>
      <p:sp>
        <p:nvSpPr>
          <p:cNvPr id="2" name="Rectangle 1"/>
          <p:cNvSpPr/>
          <p:nvPr/>
        </p:nvSpPr>
        <p:spPr>
          <a:xfrm>
            <a:off x="2434656" y="5909861"/>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898807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Atonement – Historical Development </a:t>
            </a:r>
            <a:r>
              <a:rPr lang="en-US" sz="2800" dirty="0">
                <a:latin typeface="Arial" panose="020B0604020202020204" pitchFamily="34" charset="0"/>
                <a:cs typeface="Arial" panose="020B0604020202020204" pitchFamily="34" charset="0"/>
              </a:rPr>
              <a:t>(Review)</a:t>
            </a:r>
            <a:endParaRPr lang="en-US" sz="2800" b="1" dirty="0">
              <a:cs typeface="Arial" panose="020B0604020202020204" pitchFamily="34" charset="0"/>
            </a:endParaRPr>
          </a:p>
        </p:txBody>
      </p:sp>
      <p:sp>
        <p:nvSpPr>
          <p:cNvPr id="9" name="Content Placeholder 8"/>
          <p:cNvSpPr>
            <a:spLocks noGrp="1"/>
          </p:cNvSpPr>
          <p:nvPr>
            <p:ph idx="1"/>
          </p:nvPr>
        </p:nvSpPr>
        <p:spPr>
          <a:xfrm>
            <a:off x="196645" y="782516"/>
            <a:ext cx="11818373" cy="5925014"/>
          </a:xfrm>
          <a:solidFill>
            <a:srgbClr val="FFFFCC"/>
          </a:solidFill>
        </p:spPr>
        <p:txBody>
          <a:bodyPr>
            <a:normAutofit/>
          </a:bodyPr>
          <a:lstStyle/>
          <a:p>
            <a:pPr lvl="1">
              <a:lnSpc>
                <a:spcPct val="150000"/>
              </a:lnSpc>
            </a:pPr>
            <a:r>
              <a:rPr lang="en-US" sz="2800" b="1" dirty="0">
                <a:solidFill>
                  <a:srgbClr val="0070C0"/>
                </a:solidFill>
                <a:latin typeface="Arial" panose="020B0604020202020204" pitchFamily="34" charset="0"/>
                <a:cs typeface="Arial" panose="020B0604020202020204" pitchFamily="34" charset="0"/>
              </a:rPr>
              <a:t>Ransom to Satan </a:t>
            </a:r>
            <a:r>
              <a:rPr lang="en-US" sz="2800" dirty="0">
                <a:solidFill>
                  <a:srgbClr val="0070C0"/>
                </a:solidFill>
                <a:latin typeface="Arial" panose="020B0604020202020204" pitchFamily="34" charset="0"/>
                <a:cs typeface="Arial" panose="020B0604020202020204" pitchFamily="34" charset="0"/>
              </a:rPr>
              <a:t>– Origen (185 – 254) taught that the ransom Christ paid was to Satan. It is without any Biblical support.</a:t>
            </a:r>
          </a:p>
        </p:txBody>
      </p:sp>
      <p:sp>
        <p:nvSpPr>
          <p:cNvPr id="2" name="Rectangle 1"/>
          <p:cNvSpPr/>
          <p:nvPr/>
        </p:nvSpPr>
        <p:spPr>
          <a:xfrm>
            <a:off x="2434656" y="5909861"/>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28876451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Atonement – Additional Points Regarding the Death of Christ</a:t>
            </a:r>
            <a:endParaRPr lang="en-US" sz="2800" b="1" dirty="0">
              <a:cs typeface="Arial" panose="020B0604020202020204" pitchFamily="34" charset="0"/>
            </a:endParaRPr>
          </a:p>
        </p:txBody>
      </p:sp>
      <p:sp>
        <p:nvSpPr>
          <p:cNvPr id="9" name="Content Placeholder 8"/>
          <p:cNvSpPr>
            <a:spLocks noGrp="1"/>
          </p:cNvSpPr>
          <p:nvPr>
            <p:ph idx="1"/>
          </p:nvPr>
        </p:nvSpPr>
        <p:spPr>
          <a:xfrm>
            <a:off x="196645" y="782516"/>
            <a:ext cx="11818373" cy="5925014"/>
          </a:xfrm>
          <a:solidFill>
            <a:srgbClr val="FFFFCC"/>
          </a:solidFill>
        </p:spPr>
        <p:txBody>
          <a:bodyPr>
            <a:normAutofit fontScale="92500"/>
          </a:bodyPr>
          <a:lstStyle/>
          <a:p>
            <a:pPr>
              <a:lnSpc>
                <a:spcPct val="150000"/>
              </a:lnSpc>
            </a:pPr>
            <a:r>
              <a:rPr lang="en-US" dirty="0">
                <a:solidFill>
                  <a:srgbClr val="0070C0"/>
                </a:solidFill>
                <a:latin typeface="Arial" panose="020B0604020202020204" pitchFamily="34" charset="0"/>
                <a:cs typeface="Arial" panose="020B0604020202020204" pitchFamily="34" charset="0"/>
              </a:rPr>
              <a:t>There are no NT proof texts that conclusively teach Christ was in hell for any reason following his death on the cross.</a:t>
            </a:r>
          </a:p>
          <a:p>
            <a:r>
              <a:rPr lang="en-US" dirty="0">
                <a:solidFill>
                  <a:srgbClr val="0070C0"/>
                </a:solidFill>
                <a:latin typeface="Arial" panose="020B0604020202020204" pitchFamily="34" charset="0"/>
                <a:cs typeface="Arial" panose="020B0604020202020204" pitchFamily="34" charset="0"/>
              </a:rPr>
              <a:t>1 Peter 3:18 – 20 is the most often cited text to support a literal entry to hell. </a:t>
            </a:r>
          </a:p>
          <a:p>
            <a:pPr marL="0" indent="0">
              <a:lnSpc>
                <a:spcPct val="150000"/>
              </a:lnSpc>
              <a:buNone/>
            </a:pPr>
            <a:r>
              <a:rPr lang="en-US" sz="3000" dirty="0"/>
              <a:t>For Christ also suffered once for sins, the righteous for the unrighteous, that he might bring us to God, being put to death in the flesh but made alive in the spirit, in which he went and proclaimed to the spirits in prison, because they formerly did not obey, when God's patience waited in the days of Noah, while the ark was being prepared, in which a few, that is, eight persons, were brought safely through water. (1 Peter 3:18 -20) </a:t>
            </a:r>
          </a:p>
          <a:p>
            <a:pPr marL="457200" lvl="1" indent="0">
              <a:buNone/>
            </a:pPr>
            <a:endParaRPr lang="en-US" sz="2800" dirty="0">
              <a:solidFill>
                <a:srgbClr val="0070C0"/>
              </a:solidFill>
              <a:latin typeface="Arial" panose="020B0604020202020204" pitchFamily="34" charset="0"/>
              <a:cs typeface="Arial" panose="020B0604020202020204" pitchFamily="34" charset="0"/>
            </a:endParaRPr>
          </a:p>
          <a:p>
            <a:pPr lvl="3"/>
            <a:endParaRPr lang="en-US" sz="2800" dirty="0">
              <a:solidFill>
                <a:srgbClr val="0070C0"/>
              </a:solidFill>
              <a:latin typeface="Arial" panose="020B0604020202020204" pitchFamily="34" charset="0"/>
              <a:cs typeface="Arial" panose="020B0604020202020204" pitchFamily="34" charset="0"/>
            </a:endParaRPr>
          </a:p>
        </p:txBody>
      </p:sp>
      <p:sp>
        <p:nvSpPr>
          <p:cNvPr id="2" name="Rectangle 1"/>
          <p:cNvSpPr/>
          <p:nvPr/>
        </p:nvSpPr>
        <p:spPr>
          <a:xfrm>
            <a:off x="2434656" y="5909861"/>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4623652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Atonement – Additional Points Regarding the Death of Christ</a:t>
            </a:r>
            <a:endParaRPr lang="en-US" sz="2800" b="1" dirty="0">
              <a:cs typeface="Arial" panose="020B0604020202020204" pitchFamily="34" charset="0"/>
            </a:endParaRPr>
          </a:p>
        </p:txBody>
      </p:sp>
      <p:sp>
        <p:nvSpPr>
          <p:cNvPr id="9" name="Content Placeholder 8"/>
          <p:cNvSpPr>
            <a:spLocks noGrp="1"/>
          </p:cNvSpPr>
          <p:nvPr>
            <p:ph idx="1"/>
          </p:nvPr>
        </p:nvSpPr>
        <p:spPr>
          <a:xfrm>
            <a:off x="196645" y="782516"/>
            <a:ext cx="11818373" cy="5925014"/>
          </a:xfrm>
          <a:solidFill>
            <a:srgbClr val="FFFFCC"/>
          </a:solidFill>
        </p:spPr>
        <p:txBody>
          <a:bodyPr>
            <a:normAutofit/>
          </a:bodyPr>
          <a:lstStyle/>
          <a:p>
            <a:pPr lvl="1">
              <a:lnSpc>
                <a:spcPct val="150000"/>
              </a:lnSpc>
            </a:pPr>
            <a:r>
              <a:rPr lang="en-US" sz="2800" dirty="0">
                <a:solidFill>
                  <a:srgbClr val="0070C0"/>
                </a:solidFill>
                <a:latin typeface="Arial" panose="020B0604020202020204" pitchFamily="34" charset="0"/>
                <a:cs typeface="Arial" panose="020B0604020202020204" pitchFamily="34" charset="0"/>
              </a:rPr>
              <a:t>The best explanation of 1 Peter 3:18 – 20 probably is the one given by Augustine that it does not refer to what Jesus did after his death but that when Noah was building the Arc, Christ, in spirit, was preaching through Noah to the hostile unbelievers around him.</a:t>
            </a:r>
          </a:p>
          <a:p>
            <a:pPr lvl="1"/>
            <a:endParaRPr lang="en-US" sz="2800" dirty="0">
              <a:solidFill>
                <a:srgbClr val="0070C0"/>
              </a:solidFill>
              <a:latin typeface="Arial" panose="020B0604020202020204" pitchFamily="34" charset="0"/>
              <a:cs typeface="Arial" panose="020B0604020202020204" pitchFamily="34" charset="0"/>
            </a:endParaRPr>
          </a:p>
          <a:p>
            <a:pPr lvl="3"/>
            <a:endParaRPr lang="en-US" sz="2800" dirty="0">
              <a:solidFill>
                <a:srgbClr val="0070C0"/>
              </a:solidFill>
              <a:latin typeface="Arial" panose="020B0604020202020204" pitchFamily="34" charset="0"/>
              <a:cs typeface="Arial" panose="020B0604020202020204" pitchFamily="34" charset="0"/>
            </a:endParaRPr>
          </a:p>
        </p:txBody>
      </p:sp>
      <p:sp>
        <p:nvSpPr>
          <p:cNvPr id="2" name="Rectangle 1"/>
          <p:cNvSpPr/>
          <p:nvPr/>
        </p:nvSpPr>
        <p:spPr>
          <a:xfrm>
            <a:off x="2434656" y="5909861"/>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4637118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Atonement – Additional Points Regarding the Death of Christ</a:t>
            </a:r>
            <a:endParaRPr lang="en-US" sz="2800" b="1" dirty="0">
              <a:cs typeface="Arial" panose="020B0604020202020204" pitchFamily="34" charset="0"/>
            </a:endParaRPr>
          </a:p>
        </p:txBody>
      </p:sp>
      <p:sp>
        <p:nvSpPr>
          <p:cNvPr id="9" name="Content Placeholder 8"/>
          <p:cNvSpPr>
            <a:spLocks noGrp="1"/>
          </p:cNvSpPr>
          <p:nvPr>
            <p:ph idx="1"/>
          </p:nvPr>
        </p:nvSpPr>
        <p:spPr>
          <a:xfrm>
            <a:off x="196645" y="782516"/>
            <a:ext cx="11818373" cy="5925014"/>
          </a:xfrm>
          <a:solidFill>
            <a:srgbClr val="FFFFCC"/>
          </a:solidFill>
        </p:spPr>
        <p:txBody>
          <a:bodyPr>
            <a:normAutofit/>
          </a:bodyPr>
          <a:lstStyle/>
          <a:p>
            <a:pPr>
              <a:lnSpc>
                <a:spcPct val="150000"/>
              </a:lnSpc>
            </a:pPr>
            <a:r>
              <a:rPr lang="en-US" dirty="0">
                <a:solidFill>
                  <a:srgbClr val="0070C0"/>
                </a:solidFill>
                <a:latin typeface="Arial" panose="020B0604020202020204" pitchFamily="34" charset="0"/>
                <a:cs typeface="Arial" panose="020B0604020202020204" pitchFamily="34" charset="0"/>
              </a:rPr>
              <a:t>The best NT texts that refute the idea that Jesus actually entered hell following his death are:</a:t>
            </a:r>
          </a:p>
          <a:p>
            <a:pPr marL="457200" lvl="1" indent="0">
              <a:lnSpc>
                <a:spcPct val="150000"/>
              </a:lnSpc>
              <a:buNone/>
            </a:pPr>
            <a:r>
              <a:rPr lang="en-US" sz="2800" dirty="0">
                <a:latin typeface="Arial" panose="020B0604020202020204" pitchFamily="34" charset="0"/>
                <a:cs typeface="Arial" panose="020B0604020202020204" pitchFamily="34" charset="0"/>
              </a:rPr>
              <a:t>And he said to him, "Truly, I say to you, today you will be with me in Paradise.“ (Luke 23:43)</a:t>
            </a:r>
            <a:endParaRPr lang="en-US" sz="2800" dirty="0">
              <a:solidFill>
                <a:srgbClr val="0070C0"/>
              </a:solidFill>
              <a:latin typeface="Arial" panose="020B0604020202020204" pitchFamily="34" charset="0"/>
              <a:cs typeface="Arial" panose="020B0604020202020204" pitchFamily="34" charset="0"/>
            </a:endParaRPr>
          </a:p>
          <a:p>
            <a:pPr marL="457200" lvl="1" indent="0">
              <a:lnSpc>
                <a:spcPct val="150000"/>
              </a:lnSpc>
              <a:buNone/>
            </a:pPr>
            <a:r>
              <a:rPr lang="en-US" sz="2800" dirty="0">
                <a:latin typeface="Arial" panose="020B0604020202020204" pitchFamily="34" charset="0"/>
                <a:cs typeface="Arial" panose="020B0604020202020204" pitchFamily="34" charset="0"/>
              </a:rPr>
              <a:t>Then Jesus, calling out with a loud voice, said, "Father, into your hands I commit my spirit!“ (Luke 23:46)</a:t>
            </a:r>
          </a:p>
          <a:p>
            <a:pPr lvl="1"/>
            <a:endParaRPr lang="en-US" sz="2800" dirty="0">
              <a:solidFill>
                <a:srgbClr val="0070C0"/>
              </a:solidFill>
              <a:latin typeface="Arial" panose="020B0604020202020204" pitchFamily="34" charset="0"/>
              <a:cs typeface="Arial" panose="020B0604020202020204" pitchFamily="34" charset="0"/>
            </a:endParaRPr>
          </a:p>
          <a:p>
            <a:pPr lvl="3"/>
            <a:endParaRPr lang="en-US" sz="2800" dirty="0">
              <a:solidFill>
                <a:srgbClr val="0070C0"/>
              </a:solidFill>
              <a:latin typeface="Arial" panose="020B0604020202020204" pitchFamily="34" charset="0"/>
              <a:cs typeface="Arial" panose="020B0604020202020204" pitchFamily="34" charset="0"/>
            </a:endParaRPr>
          </a:p>
        </p:txBody>
      </p:sp>
      <p:sp>
        <p:nvSpPr>
          <p:cNvPr id="2" name="Rectangle 1"/>
          <p:cNvSpPr/>
          <p:nvPr/>
        </p:nvSpPr>
        <p:spPr>
          <a:xfrm>
            <a:off x="2434656" y="5909861"/>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28874860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Atonement – Additional Points Regarding the Death of Christ</a:t>
            </a:r>
            <a:endParaRPr lang="en-US" sz="2800" b="1" dirty="0">
              <a:cs typeface="Arial" panose="020B0604020202020204" pitchFamily="34" charset="0"/>
            </a:endParaRPr>
          </a:p>
        </p:txBody>
      </p:sp>
      <p:sp>
        <p:nvSpPr>
          <p:cNvPr id="9" name="Content Placeholder 8"/>
          <p:cNvSpPr>
            <a:spLocks noGrp="1"/>
          </p:cNvSpPr>
          <p:nvPr>
            <p:ph idx="1"/>
          </p:nvPr>
        </p:nvSpPr>
        <p:spPr>
          <a:xfrm>
            <a:off x="196645" y="782516"/>
            <a:ext cx="11818373" cy="5925014"/>
          </a:xfrm>
          <a:solidFill>
            <a:srgbClr val="FFFFCC"/>
          </a:solidFill>
        </p:spPr>
        <p:txBody>
          <a:bodyPr>
            <a:normAutofit/>
          </a:bodyPr>
          <a:lstStyle/>
          <a:p>
            <a:pPr>
              <a:lnSpc>
                <a:spcPct val="150000"/>
              </a:lnSpc>
            </a:pPr>
            <a:r>
              <a:rPr lang="en-US" dirty="0">
                <a:solidFill>
                  <a:srgbClr val="0070C0"/>
                </a:solidFill>
                <a:latin typeface="Arial" panose="020B0604020202020204" pitchFamily="34" charset="0"/>
                <a:cs typeface="Arial" panose="020B0604020202020204" pitchFamily="34" charset="0"/>
              </a:rPr>
              <a:t>Since no adequate explanation exists as to who added the phrase “he descended into hell,” what it really means and the lack of any proof texts, given the evidence of Luke 23:43 and 46 it seems best that the phase should not be include in the Apostles Creed despite its long history of inclusion</a:t>
            </a:r>
            <a:r>
              <a:rPr lang="en-US" sz="3200" dirty="0">
                <a:solidFill>
                  <a:srgbClr val="0070C0"/>
                </a:solidFill>
                <a:latin typeface="Arial" panose="020B0604020202020204" pitchFamily="34" charset="0"/>
                <a:cs typeface="Arial" panose="020B0604020202020204" pitchFamily="34" charset="0"/>
              </a:rPr>
              <a:t>.</a:t>
            </a:r>
          </a:p>
          <a:p>
            <a:pPr lvl="1"/>
            <a:endParaRPr lang="en-US" sz="2800" dirty="0">
              <a:solidFill>
                <a:srgbClr val="0070C0"/>
              </a:solidFill>
              <a:latin typeface="Arial" panose="020B0604020202020204" pitchFamily="34" charset="0"/>
              <a:cs typeface="Arial" panose="020B0604020202020204" pitchFamily="34" charset="0"/>
            </a:endParaRPr>
          </a:p>
          <a:p>
            <a:pPr lvl="3"/>
            <a:endParaRPr lang="en-US" sz="2800" dirty="0">
              <a:solidFill>
                <a:srgbClr val="0070C0"/>
              </a:solidFill>
              <a:latin typeface="Arial" panose="020B0604020202020204" pitchFamily="34" charset="0"/>
              <a:cs typeface="Arial" panose="020B0604020202020204" pitchFamily="34" charset="0"/>
            </a:endParaRPr>
          </a:p>
        </p:txBody>
      </p:sp>
      <p:sp>
        <p:nvSpPr>
          <p:cNvPr id="2" name="Rectangle 1"/>
          <p:cNvSpPr/>
          <p:nvPr/>
        </p:nvSpPr>
        <p:spPr>
          <a:xfrm>
            <a:off x="2434656" y="5909861"/>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6514399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Atonement – Summary of 13 Essential Doctrinal Truths</a:t>
            </a:r>
            <a:endParaRPr lang="en-US" sz="2800" b="1" dirty="0">
              <a:cs typeface="Arial" panose="020B0604020202020204" pitchFamily="34" charset="0"/>
            </a:endParaRPr>
          </a:p>
        </p:txBody>
      </p:sp>
      <p:sp>
        <p:nvSpPr>
          <p:cNvPr id="2" name="Rectangle 1"/>
          <p:cNvSpPr/>
          <p:nvPr/>
        </p:nvSpPr>
        <p:spPr>
          <a:xfrm>
            <a:off x="2434656" y="5909861"/>
            <a:ext cx="7991302" cy="523220"/>
          </a:xfrm>
          <a:prstGeom prst="rect">
            <a:avLst/>
          </a:prstGeom>
        </p:spPr>
        <p:txBody>
          <a:bodyPr wrap="square">
            <a:spAutoFit/>
          </a:bodyPr>
          <a:lstStyle/>
          <a:p>
            <a:endParaRPr lang="en-US" sz="2800" dirty="0">
              <a:solidFill>
                <a:srgbClr val="0070C0"/>
              </a:solidFill>
            </a:endParaRPr>
          </a:p>
        </p:txBody>
      </p:sp>
      <p:sp>
        <p:nvSpPr>
          <p:cNvPr id="3" name="Content Placeholder 2">
            <a:extLst>
              <a:ext uri="{FF2B5EF4-FFF2-40B4-BE49-F238E27FC236}">
                <a16:creationId xmlns:a16="http://schemas.microsoft.com/office/drawing/2014/main" id="{F40BED58-5BC9-49B8-B30A-BF0323C94F51}"/>
              </a:ext>
            </a:extLst>
          </p:cNvPr>
          <p:cNvSpPr>
            <a:spLocks noGrp="1"/>
          </p:cNvSpPr>
          <p:nvPr>
            <p:ph idx="1"/>
          </p:nvPr>
        </p:nvSpPr>
        <p:spPr>
          <a:xfrm>
            <a:off x="196645" y="747252"/>
            <a:ext cx="11818372" cy="6110747"/>
          </a:xfrm>
          <a:solidFill>
            <a:srgbClr val="FFFFCC"/>
          </a:solidFill>
        </p:spPr>
        <p:txBody>
          <a:bodyPr>
            <a:normAutofit fontScale="92500"/>
          </a:bodyPr>
          <a:lstStyle/>
          <a:p>
            <a:pPr marL="514350" indent="-514350">
              <a:lnSpc>
                <a:spcPct val="150000"/>
              </a:lnSpc>
              <a:buFont typeface="+mj-lt"/>
              <a:buAutoNum type="arabicPeriod"/>
            </a:pPr>
            <a:r>
              <a:rPr lang="en-US" sz="3000" dirty="0">
                <a:solidFill>
                  <a:srgbClr val="0070C0"/>
                </a:solidFill>
                <a:latin typeface="Arial" panose="020B0604020202020204" pitchFamily="34" charset="0"/>
                <a:cs typeface="Arial" panose="020B0604020202020204" pitchFamily="34" charset="0"/>
              </a:rPr>
              <a:t>The atonement is sufficient for every sin of every person throughout all of history </a:t>
            </a:r>
            <a:r>
              <a:rPr lang="en-US" sz="3000" b="1" dirty="0">
                <a:solidFill>
                  <a:srgbClr val="0070C0"/>
                </a:solidFill>
                <a:latin typeface="Arial" panose="020B0604020202020204" pitchFamily="34" charset="0"/>
                <a:cs typeface="Arial" panose="020B0604020202020204" pitchFamily="34" charset="0"/>
              </a:rPr>
              <a:t>BUT</a:t>
            </a:r>
            <a:r>
              <a:rPr lang="en-US" sz="3000" dirty="0">
                <a:solidFill>
                  <a:srgbClr val="0070C0"/>
                </a:solidFill>
                <a:latin typeface="Arial" panose="020B0604020202020204" pitchFamily="34" charset="0"/>
                <a:cs typeface="Arial" panose="020B0604020202020204" pitchFamily="34" charset="0"/>
              </a:rPr>
              <a:t> only efficacious for the elect’s sins.</a:t>
            </a:r>
          </a:p>
          <a:p>
            <a:pPr marL="457200" indent="-457200">
              <a:lnSpc>
                <a:spcPct val="150000"/>
              </a:lnSpc>
              <a:buFont typeface="+mj-lt"/>
              <a:buAutoNum type="arabicPeriod"/>
            </a:pPr>
            <a:r>
              <a:rPr lang="en-US" sz="3000" dirty="0">
                <a:solidFill>
                  <a:srgbClr val="0070C0"/>
                </a:solidFill>
                <a:latin typeface="Arial" panose="020B0604020202020204" pitchFamily="34" charset="0"/>
                <a:cs typeface="Arial" panose="020B0604020202020204" pitchFamily="34" charset="0"/>
              </a:rPr>
              <a:t>The heart of the atonement is the eternal, unchangeable requirement of God’s holiness and justice that demands sin must be paid for. </a:t>
            </a:r>
          </a:p>
          <a:p>
            <a:pPr marL="457200" indent="-457200">
              <a:lnSpc>
                <a:spcPct val="150000"/>
              </a:lnSpc>
              <a:buFont typeface="+mj-lt"/>
              <a:buAutoNum type="arabicPeriod"/>
            </a:pPr>
            <a:r>
              <a:rPr lang="en-US" sz="3000" dirty="0">
                <a:solidFill>
                  <a:srgbClr val="0070C0"/>
                </a:solidFill>
                <a:latin typeface="Arial" panose="020B0604020202020204" pitchFamily="34" charset="0"/>
                <a:cs typeface="Arial" panose="020B0604020202020204" pitchFamily="34" charset="0"/>
              </a:rPr>
              <a:t>God required that sin be paid for among the members of the Trinity. </a:t>
            </a:r>
          </a:p>
          <a:p>
            <a:pPr marL="457200" indent="-457200">
              <a:lnSpc>
                <a:spcPct val="150000"/>
              </a:lnSpc>
              <a:buFont typeface="+mj-lt"/>
              <a:buAutoNum type="arabicPeriod"/>
            </a:pPr>
            <a:r>
              <a:rPr lang="en-US" sz="3000" dirty="0">
                <a:solidFill>
                  <a:srgbClr val="0070C0"/>
                </a:solidFill>
                <a:latin typeface="Arial" panose="020B0604020202020204" pitchFamily="34" charset="0"/>
                <a:cs typeface="Arial" panose="020B0604020202020204" pitchFamily="34" charset="0"/>
              </a:rPr>
              <a:t>It was God the Father’s role to require the payment.</a:t>
            </a:r>
          </a:p>
          <a:p>
            <a:pPr marL="514350" indent="-514350">
              <a:lnSpc>
                <a:spcPct val="150000"/>
              </a:lnSpc>
              <a:buFont typeface="+mj-lt"/>
              <a:buAutoNum type="arabicPeriod"/>
            </a:pPr>
            <a:r>
              <a:rPr lang="en-US" sz="3000" dirty="0">
                <a:solidFill>
                  <a:srgbClr val="0070C0"/>
                </a:solidFill>
                <a:latin typeface="Arial" panose="020B0604020202020204" pitchFamily="34" charset="0"/>
                <a:cs typeface="Arial" panose="020B0604020202020204" pitchFamily="34" charset="0"/>
              </a:rPr>
              <a:t>God the Son voluntarily took the role of bearing the penalty for all of the elect’s sins as their substitute.</a:t>
            </a:r>
          </a:p>
          <a:p>
            <a:endParaRPr lang="en-US" dirty="0">
              <a:solidFill>
                <a:srgbClr val="0070C0"/>
              </a:solidFill>
            </a:endParaRPr>
          </a:p>
          <a:p>
            <a:endParaRPr lang="en-US" dirty="0">
              <a:solidFill>
                <a:srgbClr val="0070C0"/>
              </a:solidFill>
            </a:endParaRPr>
          </a:p>
        </p:txBody>
      </p:sp>
    </p:spTree>
    <p:extLst>
      <p:ext uri="{BB962C8B-B14F-4D97-AF65-F5344CB8AC3E}">
        <p14:creationId xmlns:p14="http://schemas.microsoft.com/office/powerpoint/2010/main" val="6787848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Atonement – Summary of 13 Essential Doctrinal Truths</a:t>
            </a:r>
            <a:endParaRPr lang="en-US" sz="2800" b="1" dirty="0">
              <a:cs typeface="Arial" panose="020B0604020202020204" pitchFamily="34" charset="0"/>
            </a:endParaRPr>
          </a:p>
        </p:txBody>
      </p:sp>
      <p:sp>
        <p:nvSpPr>
          <p:cNvPr id="2" name="Rectangle 1"/>
          <p:cNvSpPr/>
          <p:nvPr/>
        </p:nvSpPr>
        <p:spPr>
          <a:xfrm>
            <a:off x="2434656" y="5909861"/>
            <a:ext cx="7991302" cy="523220"/>
          </a:xfrm>
          <a:prstGeom prst="rect">
            <a:avLst/>
          </a:prstGeom>
        </p:spPr>
        <p:txBody>
          <a:bodyPr wrap="square">
            <a:spAutoFit/>
          </a:bodyPr>
          <a:lstStyle/>
          <a:p>
            <a:endParaRPr lang="en-US" sz="2800" dirty="0">
              <a:solidFill>
                <a:srgbClr val="0070C0"/>
              </a:solidFill>
            </a:endParaRPr>
          </a:p>
        </p:txBody>
      </p:sp>
      <p:sp>
        <p:nvSpPr>
          <p:cNvPr id="3" name="Content Placeholder 2">
            <a:extLst>
              <a:ext uri="{FF2B5EF4-FFF2-40B4-BE49-F238E27FC236}">
                <a16:creationId xmlns:a16="http://schemas.microsoft.com/office/drawing/2014/main" id="{F40BED58-5BC9-49B8-B30A-BF0323C94F51}"/>
              </a:ext>
            </a:extLst>
          </p:cNvPr>
          <p:cNvSpPr>
            <a:spLocks noGrp="1"/>
          </p:cNvSpPr>
          <p:nvPr>
            <p:ph idx="1"/>
          </p:nvPr>
        </p:nvSpPr>
        <p:spPr>
          <a:xfrm>
            <a:off x="196645" y="747252"/>
            <a:ext cx="11818372" cy="6110747"/>
          </a:xfrm>
          <a:solidFill>
            <a:srgbClr val="FFFFCC"/>
          </a:solidFill>
        </p:spPr>
        <p:txBody>
          <a:bodyPr>
            <a:normAutofit/>
          </a:bodyPr>
          <a:lstStyle/>
          <a:p>
            <a:pPr marL="514350" indent="-514350">
              <a:lnSpc>
                <a:spcPct val="150000"/>
              </a:lnSpc>
              <a:buFont typeface="+mj-lt"/>
              <a:buAutoNum type="arabicPeriod" startAt="6"/>
            </a:pPr>
            <a:r>
              <a:rPr lang="en-US" dirty="0">
                <a:solidFill>
                  <a:srgbClr val="0070C0"/>
                </a:solidFill>
                <a:latin typeface="Arial" panose="020B0604020202020204" pitchFamily="34" charset="0"/>
                <a:cs typeface="Arial" panose="020B0604020202020204" pitchFamily="34" charset="0"/>
              </a:rPr>
              <a:t>Before the atonement could be effective for the elect, it had to affect God’s relationship with the sinners he planned to redeem by quenching his wrath over the elect’s sins. </a:t>
            </a:r>
          </a:p>
          <a:p>
            <a:pPr marL="514350" indent="-514350">
              <a:lnSpc>
                <a:spcPct val="150000"/>
              </a:lnSpc>
              <a:buFont typeface="+mj-lt"/>
              <a:buAutoNum type="arabicPeriod" startAt="6"/>
            </a:pPr>
            <a:r>
              <a:rPr lang="en-US" dirty="0">
                <a:solidFill>
                  <a:srgbClr val="0070C0"/>
                </a:solidFill>
                <a:latin typeface="Arial" panose="020B0604020202020204" pitchFamily="34" charset="0"/>
                <a:cs typeface="Arial" panose="020B0604020202020204" pitchFamily="34" charset="0"/>
              </a:rPr>
              <a:t>Jesus ransomed the elect from the wrath of God – not from Satan.</a:t>
            </a:r>
          </a:p>
          <a:p>
            <a:pPr marL="514350" indent="-514350">
              <a:buFont typeface="+mj-lt"/>
              <a:buAutoNum type="arabicPeriod" startAt="8"/>
            </a:pPr>
            <a:r>
              <a:rPr lang="en-US" dirty="0">
                <a:solidFill>
                  <a:srgbClr val="0070C0"/>
                </a:solidFill>
                <a:latin typeface="Arial" panose="020B0604020202020204" pitchFamily="34" charset="0"/>
                <a:cs typeface="Arial" panose="020B0604020202020204" pitchFamily="34" charset="0"/>
              </a:rPr>
              <a:t>The cause of the atonement is God’s love for the elect.</a:t>
            </a:r>
          </a:p>
          <a:p>
            <a:pPr marL="514350" indent="-514350">
              <a:lnSpc>
                <a:spcPct val="150000"/>
              </a:lnSpc>
              <a:buFont typeface="+mj-lt"/>
              <a:buAutoNum type="arabicPeriod" startAt="8"/>
            </a:pPr>
            <a:r>
              <a:rPr lang="en-US" dirty="0">
                <a:solidFill>
                  <a:srgbClr val="0070C0"/>
                </a:solidFill>
                <a:latin typeface="Arial" panose="020B0604020202020204" pitchFamily="34" charset="0"/>
                <a:cs typeface="Arial" panose="020B0604020202020204" pitchFamily="34" charset="0"/>
              </a:rPr>
              <a:t>The only way to save the elect from their sins was through the work Christ did in his life and death to earn the elect’s salvation.</a:t>
            </a:r>
          </a:p>
          <a:p>
            <a:pPr marL="0" indent="0">
              <a:lnSpc>
                <a:spcPct val="150000"/>
              </a:lnSpc>
              <a:buNone/>
            </a:pPr>
            <a:endParaRPr lang="en-US" dirty="0">
              <a:solidFill>
                <a:srgbClr val="0070C0"/>
              </a:solidFill>
              <a:latin typeface="Arial" panose="020B0604020202020204" pitchFamily="34" charset="0"/>
              <a:cs typeface="Arial" panose="020B0604020202020204" pitchFamily="34" charset="0"/>
            </a:endParaRPr>
          </a:p>
          <a:p>
            <a:endParaRPr lang="en-US" dirty="0">
              <a:solidFill>
                <a:srgbClr val="0070C0"/>
              </a:solidFill>
            </a:endParaRPr>
          </a:p>
          <a:p>
            <a:endParaRPr lang="en-US" dirty="0">
              <a:solidFill>
                <a:srgbClr val="0070C0"/>
              </a:solidFill>
            </a:endParaRPr>
          </a:p>
        </p:txBody>
      </p:sp>
    </p:spTree>
    <p:extLst>
      <p:ext uri="{BB962C8B-B14F-4D97-AF65-F5344CB8AC3E}">
        <p14:creationId xmlns:p14="http://schemas.microsoft.com/office/powerpoint/2010/main" val="177094886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Atonement – Summary of 13 Essential Doctrinal Truths</a:t>
            </a:r>
            <a:endParaRPr lang="en-US" sz="2800" b="1" dirty="0">
              <a:cs typeface="Arial" panose="020B0604020202020204" pitchFamily="34" charset="0"/>
            </a:endParaRPr>
          </a:p>
        </p:txBody>
      </p:sp>
      <p:sp>
        <p:nvSpPr>
          <p:cNvPr id="2" name="Rectangle 1"/>
          <p:cNvSpPr/>
          <p:nvPr/>
        </p:nvSpPr>
        <p:spPr>
          <a:xfrm>
            <a:off x="2434656" y="5909861"/>
            <a:ext cx="7991302" cy="523220"/>
          </a:xfrm>
          <a:prstGeom prst="rect">
            <a:avLst/>
          </a:prstGeom>
        </p:spPr>
        <p:txBody>
          <a:bodyPr wrap="square">
            <a:spAutoFit/>
          </a:bodyPr>
          <a:lstStyle/>
          <a:p>
            <a:endParaRPr lang="en-US" sz="2800" dirty="0">
              <a:solidFill>
                <a:srgbClr val="0070C0"/>
              </a:solidFill>
            </a:endParaRPr>
          </a:p>
        </p:txBody>
      </p:sp>
      <p:sp>
        <p:nvSpPr>
          <p:cNvPr id="3" name="Content Placeholder 2">
            <a:extLst>
              <a:ext uri="{FF2B5EF4-FFF2-40B4-BE49-F238E27FC236}">
                <a16:creationId xmlns:a16="http://schemas.microsoft.com/office/drawing/2014/main" id="{F40BED58-5BC9-49B8-B30A-BF0323C94F51}"/>
              </a:ext>
            </a:extLst>
          </p:cNvPr>
          <p:cNvSpPr>
            <a:spLocks noGrp="1"/>
          </p:cNvSpPr>
          <p:nvPr>
            <p:ph idx="1"/>
          </p:nvPr>
        </p:nvSpPr>
        <p:spPr>
          <a:xfrm>
            <a:off x="196645" y="747252"/>
            <a:ext cx="11818372" cy="6110747"/>
          </a:xfrm>
          <a:solidFill>
            <a:srgbClr val="FFFFCC"/>
          </a:solidFill>
        </p:spPr>
        <p:txBody>
          <a:bodyPr>
            <a:normAutofit/>
          </a:bodyPr>
          <a:lstStyle/>
          <a:p>
            <a:pPr marL="514350" indent="-514350">
              <a:lnSpc>
                <a:spcPct val="150000"/>
              </a:lnSpc>
              <a:buFont typeface="+mj-lt"/>
              <a:buAutoNum type="arabicPeriod" startAt="10"/>
            </a:pPr>
            <a:r>
              <a:rPr lang="en-US" dirty="0">
                <a:solidFill>
                  <a:srgbClr val="0070C0"/>
                </a:solidFill>
                <a:latin typeface="Arial" panose="020B0604020202020204" pitchFamily="34" charset="0"/>
                <a:cs typeface="Arial" panose="020B0604020202020204" pitchFamily="34" charset="0"/>
              </a:rPr>
              <a:t>Jesus in his human nature needed to “fulfill all righteousness” for the elect so that all of the elect had a record of obedience that merited God’s favor and eternal life with him.</a:t>
            </a:r>
          </a:p>
          <a:p>
            <a:pPr marL="514350" indent="-514350">
              <a:lnSpc>
                <a:spcPct val="150000"/>
              </a:lnSpc>
              <a:buFont typeface="+mj-lt"/>
              <a:buAutoNum type="arabicPeriod" startAt="10"/>
            </a:pPr>
            <a:r>
              <a:rPr lang="en-US" dirty="0">
                <a:solidFill>
                  <a:srgbClr val="0070C0"/>
                </a:solidFill>
                <a:latin typeface="Arial" panose="020B0604020202020204" pitchFamily="34" charset="0"/>
                <a:cs typeface="Arial" panose="020B0604020202020204" pitchFamily="34" charset="0"/>
              </a:rPr>
              <a:t>Jesus, by the union of the divine and human nature could bear all the wrath of God against all of the elect’s sin in a fixed amount of time.</a:t>
            </a:r>
          </a:p>
          <a:p>
            <a:pPr marL="514350" indent="-514350">
              <a:lnSpc>
                <a:spcPct val="150000"/>
              </a:lnSpc>
              <a:buFont typeface="+mj-lt"/>
              <a:buAutoNum type="arabicPeriod" startAt="10"/>
            </a:pPr>
            <a:r>
              <a:rPr lang="en-US" dirty="0">
                <a:solidFill>
                  <a:srgbClr val="0070C0"/>
                </a:solidFill>
                <a:latin typeface="Arial" panose="020B0604020202020204" pitchFamily="34" charset="0"/>
                <a:cs typeface="Arial" panose="020B0604020202020204" pitchFamily="34" charset="0"/>
              </a:rPr>
              <a:t>Jesus paid the penalty for all the sins of the elect through all of his sufferings in body and soul throughout his entire life lived in a fallen world and in his death on the cross.</a:t>
            </a:r>
          </a:p>
          <a:p>
            <a:pPr marL="514350" indent="-514350">
              <a:lnSpc>
                <a:spcPct val="150000"/>
              </a:lnSpc>
              <a:buFont typeface="+mj-lt"/>
              <a:buAutoNum type="arabicPeriod" startAt="10"/>
            </a:pPr>
            <a:endParaRPr lang="en-US" dirty="0">
              <a:solidFill>
                <a:srgbClr val="0070C0"/>
              </a:solidFill>
              <a:latin typeface="Arial" panose="020B0604020202020204" pitchFamily="34" charset="0"/>
              <a:cs typeface="Arial" panose="020B0604020202020204" pitchFamily="34" charset="0"/>
            </a:endParaRPr>
          </a:p>
          <a:p>
            <a:pPr marL="514350" indent="-514350">
              <a:lnSpc>
                <a:spcPct val="150000"/>
              </a:lnSpc>
              <a:buFont typeface="+mj-lt"/>
              <a:buAutoNum type="arabicPeriod" startAt="10"/>
            </a:pPr>
            <a:endParaRPr lang="en-US"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78160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Atonement – Summary of 13 Essential Doctrinal Truths</a:t>
            </a:r>
            <a:endParaRPr lang="en-US" sz="2800" b="1" dirty="0">
              <a:cs typeface="Arial" panose="020B0604020202020204" pitchFamily="34" charset="0"/>
            </a:endParaRPr>
          </a:p>
        </p:txBody>
      </p:sp>
      <p:sp>
        <p:nvSpPr>
          <p:cNvPr id="2" name="Rectangle 1"/>
          <p:cNvSpPr/>
          <p:nvPr/>
        </p:nvSpPr>
        <p:spPr>
          <a:xfrm>
            <a:off x="2434656" y="5909861"/>
            <a:ext cx="7991302" cy="523220"/>
          </a:xfrm>
          <a:prstGeom prst="rect">
            <a:avLst/>
          </a:prstGeom>
        </p:spPr>
        <p:txBody>
          <a:bodyPr wrap="square">
            <a:spAutoFit/>
          </a:bodyPr>
          <a:lstStyle/>
          <a:p>
            <a:endParaRPr lang="en-US" sz="2800" dirty="0">
              <a:solidFill>
                <a:srgbClr val="0070C0"/>
              </a:solidFill>
            </a:endParaRPr>
          </a:p>
        </p:txBody>
      </p:sp>
      <p:sp>
        <p:nvSpPr>
          <p:cNvPr id="3" name="Content Placeholder 2">
            <a:extLst>
              <a:ext uri="{FF2B5EF4-FFF2-40B4-BE49-F238E27FC236}">
                <a16:creationId xmlns:a16="http://schemas.microsoft.com/office/drawing/2014/main" id="{F40BED58-5BC9-49B8-B30A-BF0323C94F51}"/>
              </a:ext>
            </a:extLst>
          </p:cNvPr>
          <p:cNvSpPr>
            <a:spLocks noGrp="1"/>
          </p:cNvSpPr>
          <p:nvPr>
            <p:ph idx="1"/>
          </p:nvPr>
        </p:nvSpPr>
        <p:spPr>
          <a:xfrm>
            <a:off x="196645" y="747252"/>
            <a:ext cx="11818372" cy="6110747"/>
          </a:xfrm>
          <a:solidFill>
            <a:srgbClr val="FFFFCC"/>
          </a:solidFill>
        </p:spPr>
        <p:txBody>
          <a:bodyPr>
            <a:normAutofit/>
          </a:bodyPr>
          <a:lstStyle/>
          <a:p>
            <a:pPr marL="514350" indent="-514350">
              <a:lnSpc>
                <a:spcPct val="150000"/>
              </a:lnSpc>
              <a:buFont typeface="+mj-lt"/>
              <a:buAutoNum type="arabicPeriod" startAt="13"/>
            </a:pPr>
            <a:r>
              <a:rPr lang="en-US" dirty="0">
                <a:solidFill>
                  <a:srgbClr val="0070C0"/>
                </a:solidFill>
                <a:latin typeface="Arial" panose="020B0604020202020204" pitchFamily="34" charset="0"/>
                <a:cs typeface="Arial" panose="020B0604020202020204" pitchFamily="34" charset="0"/>
              </a:rPr>
              <a:t>It was not unfair for God to have Jesus bear all the elect’s sin, because God is the standard of what is just. If God said that this satisfied the demands of his justice and righteousness, then it did! </a:t>
            </a:r>
          </a:p>
        </p:txBody>
      </p:sp>
    </p:spTree>
    <p:extLst>
      <p:ext uri="{BB962C8B-B14F-4D97-AF65-F5344CB8AC3E}">
        <p14:creationId xmlns:p14="http://schemas.microsoft.com/office/powerpoint/2010/main" val="14815386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Atonement – Other False Views Regarding the Atonement</a:t>
            </a:r>
            <a:endParaRPr lang="en-US" sz="2800" b="1" dirty="0">
              <a:cs typeface="Arial" panose="020B0604020202020204" pitchFamily="34" charset="0"/>
            </a:endParaRPr>
          </a:p>
        </p:txBody>
      </p:sp>
      <p:sp>
        <p:nvSpPr>
          <p:cNvPr id="9" name="Content Placeholder 8"/>
          <p:cNvSpPr>
            <a:spLocks noGrp="1"/>
          </p:cNvSpPr>
          <p:nvPr>
            <p:ph idx="1"/>
          </p:nvPr>
        </p:nvSpPr>
        <p:spPr>
          <a:xfrm>
            <a:off x="4208206" y="782516"/>
            <a:ext cx="7806812" cy="5925014"/>
          </a:xfrm>
          <a:solidFill>
            <a:srgbClr val="FFFFCC"/>
          </a:solidFill>
        </p:spPr>
        <p:txBody>
          <a:bodyPr>
            <a:normAutofit fontScale="77500" lnSpcReduction="20000"/>
          </a:bodyPr>
          <a:lstStyle/>
          <a:p>
            <a:pPr>
              <a:lnSpc>
                <a:spcPct val="150000"/>
              </a:lnSpc>
            </a:pPr>
            <a:r>
              <a:rPr lang="en-US" sz="3600" b="1" dirty="0">
                <a:solidFill>
                  <a:srgbClr val="0070C0"/>
                </a:solidFill>
                <a:latin typeface="Arial" panose="020B0604020202020204" pitchFamily="34" charset="0"/>
                <a:cs typeface="Arial" panose="020B0604020202020204" pitchFamily="34" charset="0"/>
              </a:rPr>
              <a:t>The Moral Influence Theory </a:t>
            </a:r>
            <a:r>
              <a:rPr lang="en-US" sz="3600" dirty="0">
                <a:solidFill>
                  <a:srgbClr val="0070C0"/>
                </a:solidFill>
                <a:latin typeface="Arial" panose="020B0604020202020204" pitchFamily="34" charset="0"/>
                <a:cs typeface="Arial" panose="020B0604020202020204" pitchFamily="34" charset="0"/>
              </a:rPr>
              <a:t>– Peter Abelard (1079 – 1142) taught that God did not require the payment of a penalty for sin, but Christ’s death was a way in which God showed how much he loved humans by identifying with their sufferings to the point of death. It neglects all the passages of Scripture that speak of Christ dying for sin, bearing our sin, or dying as a propitiation.</a:t>
            </a:r>
          </a:p>
        </p:txBody>
      </p:sp>
      <p:sp>
        <p:nvSpPr>
          <p:cNvPr id="2" name="Rectangle 1"/>
          <p:cNvSpPr/>
          <p:nvPr/>
        </p:nvSpPr>
        <p:spPr>
          <a:xfrm>
            <a:off x="2434656" y="5909861"/>
            <a:ext cx="7991302" cy="523220"/>
          </a:xfrm>
          <a:prstGeom prst="rect">
            <a:avLst/>
          </a:prstGeom>
        </p:spPr>
        <p:txBody>
          <a:bodyPr wrap="square">
            <a:spAutoFit/>
          </a:bodyPr>
          <a:lstStyle/>
          <a:p>
            <a:endParaRPr lang="en-US" sz="2800" dirty="0">
              <a:solidFill>
                <a:srgbClr val="0070C0"/>
              </a:solidFill>
            </a:endParaRPr>
          </a:p>
        </p:txBody>
      </p:sp>
      <p:pic>
        <p:nvPicPr>
          <p:cNvPr id="2050" name="Picture 2" descr="Related image">
            <a:extLst>
              <a:ext uri="{FF2B5EF4-FFF2-40B4-BE49-F238E27FC236}">
                <a16:creationId xmlns:a16="http://schemas.microsoft.com/office/drawing/2014/main" id="{98F060E9-1CE9-4F5B-A4AD-7785B857161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6644" y="876599"/>
            <a:ext cx="3844413" cy="54009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130114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Atonement – Other False Views Regarding the Atonement</a:t>
            </a:r>
            <a:endParaRPr lang="en-US" sz="2800" b="1" dirty="0">
              <a:cs typeface="Arial" panose="020B0604020202020204" pitchFamily="34" charset="0"/>
            </a:endParaRPr>
          </a:p>
        </p:txBody>
      </p:sp>
      <p:sp>
        <p:nvSpPr>
          <p:cNvPr id="9" name="Content Placeholder 8"/>
          <p:cNvSpPr>
            <a:spLocks noGrp="1"/>
          </p:cNvSpPr>
          <p:nvPr>
            <p:ph idx="1"/>
          </p:nvPr>
        </p:nvSpPr>
        <p:spPr>
          <a:xfrm>
            <a:off x="3854245" y="782516"/>
            <a:ext cx="8160773" cy="5925014"/>
          </a:xfrm>
          <a:solidFill>
            <a:srgbClr val="FFFFCC"/>
          </a:solidFill>
        </p:spPr>
        <p:txBody>
          <a:bodyPr>
            <a:normAutofit/>
          </a:bodyPr>
          <a:lstStyle/>
          <a:p>
            <a:pPr>
              <a:lnSpc>
                <a:spcPct val="150000"/>
              </a:lnSpc>
            </a:pPr>
            <a:r>
              <a:rPr lang="en-US" b="1" dirty="0">
                <a:solidFill>
                  <a:srgbClr val="0070C0"/>
                </a:solidFill>
                <a:latin typeface="Arial" panose="020B0604020202020204" pitchFamily="34" charset="0"/>
                <a:cs typeface="Arial" panose="020B0604020202020204" pitchFamily="34" charset="0"/>
              </a:rPr>
              <a:t>The Example Theory </a:t>
            </a:r>
            <a:r>
              <a:rPr lang="en-US" dirty="0">
                <a:solidFill>
                  <a:srgbClr val="0070C0"/>
                </a:solidFill>
                <a:latin typeface="Arial" panose="020B0604020202020204" pitchFamily="34" charset="0"/>
                <a:cs typeface="Arial" panose="020B0604020202020204" pitchFamily="34" charset="0"/>
              </a:rPr>
              <a:t>– Fausto</a:t>
            </a:r>
            <a:r>
              <a:rPr lang="en-US" dirty="0"/>
              <a:t> </a:t>
            </a:r>
            <a:r>
              <a:rPr lang="en-US" dirty="0">
                <a:solidFill>
                  <a:srgbClr val="0070C0"/>
                </a:solidFill>
                <a:latin typeface="Arial" panose="020B0604020202020204" pitchFamily="34" charset="0"/>
                <a:cs typeface="Arial" panose="020B0604020202020204" pitchFamily="34" charset="0"/>
              </a:rPr>
              <a:t>Socinus (1539 – 1604) put forth a theory that became very popular denying that God’s justice requires payment for sin. In this case Christ’s death is an example of how we should live by perfectly trusting and obeying God to the point of a horrible death.</a:t>
            </a:r>
          </a:p>
        </p:txBody>
      </p:sp>
      <p:sp>
        <p:nvSpPr>
          <p:cNvPr id="2" name="Rectangle 1"/>
          <p:cNvSpPr/>
          <p:nvPr/>
        </p:nvSpPr>
        <p:spPr>
          <a:xfrm>
            <a:off x="2434656" y="5909861"/>
            <a:ext cx="7991302" cy="523220"/>
          </a:xfrm>
          <a:prstGeom prst="rect">
            <a:avLst/>
          </a:prstGeom>
        </p:spPr>
        <p:txBody>
          <a:bodyPr wrap="square">
            <a:spAutoFit/>
          </a:bodyPr>
          <a:lstStyle/>
          <a:p>
            <a:endParaRPr lang="en-US" sz="2800" dirty="0">
              <a:solidFill>
                <a:srgbClr val="0070C0"/>
              </a:solidFill>
            </a:endParaRPr>
          </a:p>
        </p:txBody>
      </p:sp>
      <p:pic>
        <p:nvPicPr>
          <p:cNvPr id="3074" name="Picture 2" descr="FaustusSocinus.jpg">
            <a:extLst>
              <a:ext uri="{FF2B5EF4-FFF2-40B4-BE49-F238E27FC236}">
                <a16:creationId xmlns:a16="http://schemas.microsoft.com/office/drawing/2014/main" id="{F56E130E-E062-46BF-951B-F51D2655153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6645" y="911634"/>
            <a:ext cx="3427202" cy="39568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485054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Atonement – Other False Views Regarding the Atonement</a:t>
            </a:r>
            <a:endParaRPr lang="en-US" sz="2800" b="1" dirty="0">
              <a:cs typeface="Arial" panose="020B0604020202020204" pitchFamily="34" charset="0"/>
            </a:endParaRPr>
          </a:p>
        </p:txBody>
      </p:sp>
      <p:sp>
        <p:nvSpPr>
          <p:cNvPr id="9" name="Content Placeholder 8"/>
          <p:cNvSpPr>
            <a:spLocks noGrp="1"/>
          </p:cNvSpPr>
          <p:nvPr>
            <p:ph idx="1"/>
          </p:nvPr>
        </p:nvSpPr>
        <p:spPr>
          <a:xfrm>
            <a:off x="4048193" y="782516"/>
            <a:ext cx="7966824" cy="5925014"/>
          </a:xfrm>
          <a:solidFill>
            <a:srgbClr val="FFFFCC"/>
          </a:solidFill>
        </p:spPr>
        <p:txBody>
          <a:bodyPr>
            <a:noAutofit/>
          </a:bodyPr>
          <a:lstStyle/>
          <a:p>
            <a:pPr marL="0" indent="0">
              <a:lnSpc>
                <a:spcPct val="150000"/>
              </a:lnSpc>
              <a:buNone/>
            </a:pPr>
            <a:r>
              <a:rPr lang="en-US" sz="2600" b="1" dirty="0">
                <a:solidFill>
                  <a:srgbClr val="0070C0"/>
                </a:solidFill>
                <a:latin typeface="Arial" panose="020B0604020202020204" pitchFamily="34" charset="0"/>
                <a:cs typeface="Arial" panose="020B0604020202020204" pitchFamily="34" charset="0"/>
              </a:rPr>
              <a:t>The Governmental Theory </a:t>
            </a:r>
            <a:r>
              <a:rPr lang="en-US" sz="2600" dirty="0">
                <a:solidFill>
                  <a:srgbClr val="0070C0"/>
                </a:solidFill>
                <a:latin typeface="Arial" panose="020B0604020202020204" pitchFamily="34" charset="0"/>
                <a:cs typeface="Arial" panose="020B0604020202020204" pitchFamily="34" charset="0"/>
              </a:rPr>
              <a:t>– Hugo Grotius (1583 – 1645) taught that God did not actually have to require a payment for sin because he was omnipresent he could have continually forgiven sins. In this case Christ died to demonstrate when God’s laws are broken, as the moral lawgiver and governor of the universe, some penalty must be paid. So Christ did not pay the penalty of actual sins of people but suffered to show that when God’s laws are broken some penalty must be paid.</a:t>
            </a:r>
          </a:p>
        </p:txBody>
      </p:sp>
      <p:sp>
        <p:nvSpPr>
          <p:cNvPr id="2" name="Rectangle 1"/>
          <p:cNvSpPr/>
          <p:nvPr/>
        </p:nvSpPr>
        <p:spPr>
          <a:xfrm>
            <a:off x="2434656" y="5909861"/>
            <a:ext cx="7991302" cy="523220"/>
          </a:xfrm>
          <a:prstGeom prst="rect">
            <a:avLst/>
          </a:prstGeom>
        </p:spPr>
        <p:txBody>
          <a:bodyPr wrap="square">
            <a:spAutoFit/>
          </a:bodyPr>
          <a:lstStyle/>
          <a:p>
            <a:endParaRPr lang="en-US" sz="2800" dirty="0">
              <a:solidFill>
                <a:srgbClr val="0070C0"/>
              </a:solidFill>
            </a:endParaRPr>
          </a:p>
        </p:txBody>
      </p:sp>
      <p:pic>
        <p:nvPicPr>
          <p:cNvPr id="1028" name="Picture 4" descr="Michiel Jansz van Mierevelt - Hugo Grotius.jpg">
            <a:extLst>
              <a:ext uri="{FF2B5EF4-FFF2-40B4-BE49-F238E27FC236}">
                <a16:creationId xmlns:a16="http://schemas.microsoft.com/office/drawing/2014/main" id="{F621A6E3-08B7-4123-8655-F152265B3C7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6645" y="782516"/>
            <a:ext cx="3851548" cy="45925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00765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Atonement – Additional Points Regarding the Death of Christ</a:t>
            </a:r>
            <a:endParaRPr lang="en-US" sz="2800" b="1" dirty="0">
              <a:cs typeface="Arial" panose="020B0604020202020204" pitchFamily="34" charset="0"/>
            </a:endParaRPr>
          </a:p>
        </p:txBody>
      </p:sp>
      <p:sp>
        <p:nvSpPr>
          <p:cNvPr id="9" name="Content Placeholder 8"/>
          <p:cNvSpPr>
            <a:spLocks noGrp="1"/>
          </p:cNvSpPr>
          <p:nvPr>
            <p:ph idx="1"/>
          </p:nvPr>
        </p:nvSpPr>
        <p:spPr>
          <a:xfrm>
            <a:off x="196645" y="782516"/>
            <a:ext cx="11818373" cy="5925014"/>
          </a:xfrm>
          <a:solidFill>
            <a:srgbClr val="FFFFCC"/>
          </a:solidFill>
        </p:spPr>
        <p:txBody>
          <a:bodyPr>
            <a:normAutofit/>
          </a:bodyPr>
          <a:lstStyle/>
          <a:p>
            <a:pPr marL="514350" indent="-514350">
              <a:lnSpc>
                <a:spcPct val="150000"/>
              </a:lnSpc>
              <a:buFont typeface="+mj-lt"/>
              <a:buAutoNum type="arabicPeriod"/>
            </a:pPr>
            <a:r>
              <a:rPr lang="en-US" dirty="0">
                <a:solidFill>
                  <a:srgbClr val="0070C0"/>
                </a:solidFill>
                <a:latin typeface="Arial" panose="020B0604020202020204" pitchFamily="34" charset="0"/>
                <a:cs typeface="Arial" panose="020B0604020202020204" pitchFamily="34" charset="0"/>
              </a:rPr>
              <a:t>The penalty was inflicted by God the Father</a:t>
            </a:r>
          </a:p>
          <a:p>
            <a:pPr lvl="1">
              <a:lnSpc>
                <a:spcPct val="150000"/>
              </a:lnSpc>
            </a:pPr>
            <a:r>
              <a:rPr lang="en-US" sz="2800" dirty="0">
                <a:solidFill>
                  <a:srgbClr val="0070C0"/>
                </a:solidFill>
                <a:latin typeface="Arial" panose="020B0604020202020204" pitchFamily="34" charset="0"/>
                <a:cs typeface="Arial" panose="020B0604020202020204" pitchFamily="34" charset="0"/>
              </a:rPr>
              <a:t>God’s justice required that sin be paid for and among the members of the Trinity. It was God the Father’s role to require the payment.</a:t>
            </a:r>
          </a:p>
          <a:p>
            <a:pPr lvl="1">
              <a:lnSpc>
                <a:spcPct val="150000"/>
              </a:lnSpc>
            </a:pPr>
            <a:r>
              <a:rPr lang="en-US" sz="2800" dirty="0">
                <a:solidFill>
                  <a:srgbClr val="0070C0"/>
                </a:solidFill>
                <a:latin typeface="Arial" panose="020B0604020202020204" pitchFamily="34" charset="0"/>
                <a:cs typeface="Arial" panose="020B0604020202020204" pitchFamily="34" charset="0"/>
              </a:rPr>
              <a:t>God the Son voluntarily took the role of bearing the penalty for sin.</a:t>
            </a:r>
          </a:p>
          <a:p>
            <a:pPr marL="457200" lvl="1" indent="0">
              <a:lnSpc>
                <a:spcPct val="150000"/>
              </a:lnSpc>
              <a:buNone/>
            </a:pPr>
            <a:r>
              <a:rPr lang="en-US" sz="2800" dirty="0">
                <a:latin typeface="Arial" panose="020B0604020202020204" pitchFamily="34" charset="0"/>
                <a:cs typeface="Arial" panose="020B0604020202020204" pitchFamily="34" charset="0"/>
              </a:rPr>
              <a:t>For our sake he made him to be sin who knew no sin, so that in him we might become the righteousness of God. (2 Corinthians 5:21)</a:t>
            </a:r>
          </a:p>
          <a:p>
            <a:pPr marL="457200" lvl="1" indent="0">
              <a:lnSpc>
                <a:spcPct val="150000"/>
              </a:lnSpc>
              <a:buNone/>
            </a:pPr>
            <a:endParaRPr lang="en-US" sz="2800" dirty="0">
              <a:solidFill>
                <a:srgbClr val="0070C0"/>
              </a:solidFill>
              <a:latin typeface="Arial" panose="020B0604020202020204" pitchFamily="34" charset="0"/>
              <a:cs typeface="Arial" panose="020B0604020202020204" pitchFamily="34" charset="0"/>
            </a:endParaRPr>
          </a:p>
          <a:p>
            <a:pPr marL="457200" lvl="1" indent="0">
              <a:buNone/>
            </a:pPr>
            <a:endParaRPr lang="en-US" sz="2800" dirty="0">
              <a:solidFill>
                <a:srgbClr val="0070C0"/>
              </a:solidFill>
              <a:latin typeface="Arial" panose="020B0604020202020204" pitchFamily="34" charset="0"/>
              <a:cs typeface="Arial" panose="020B0604020202020204" pitchFamily="34" charset="0"/>
            </a:endParaRPr>
          </a:p>
        </p:txBody>
      </p:sp>
      <p:sp>
        <p:nvSpPr>
          <p:cNvPr id="2" name="Rectangle 1"/>
          <p:cNvSpPr/>
          <p:nvPr/>
        </p:nvSpPr>
        <p:spPr>
          <a:xfrm>
            <a:off x="2434656" y="5909861"/>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7303326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Atonement – Additional Points Regarding the Death of Christ</a:t>
            </a:r>
            <a:endParaRPr lang="en-US" sz="2800" b="1" dirty="0">
              <a:cs typeface="Arial" panose="020B0604020202020204" pitchFamily="34" charset="0"/>
            </a:endParaRPr>
          </a:p>
        </p:txBody>
      </p:sp>
      <p:sp>
        <p:nvSpPr>
          <p:cNvPr id="9" name="Content Placeholder 8"/>
          <p:cNvSpPr>
            <a:spLocks noGrp="1"/>
          </p:cNvSpPr>
          <p:nvPr>
            <p:ph idx="1"/>
          </p:nvPr>
        </p:nvSpPr>
        <p:spPr>
          <a:xfrm>
            <a:off x="196645" y="782516"/>
            <a:ext cx="11818373" cy="5925014"/>
          </a:xfrm>
          <a:solidFill>
            <a:srgbClr val="FFFFCC"/>
          </a:solidFill>
        </p:spPr>
        <p:txBody>
          <a:bodyPr>
            <a:normAutofit/>
          </a:bodyPr>
          <a:lstStyle/>
          <a:p>
            <a:pPr marL="971550" lvl="1" indent="-514350">
              <a:lnSpc>
                <a:spcPct val="150000"/>
              </a:lnSpc>
              <a:buFont typeface="+mj-lt"/>
              <a:buAutoNum type="arabicPeriod" startAt="2"/>
            </a:pPr>
            <a:r>
              <a:rPr lang="en-US" sz="2800" dirty="0">
                <a:solidFill>
                  <a:srgbClr val="0070C0"/>
                </a:solidFill>
                <a:latin typeface="Arial" panose="020B0604020202020204" pitchFamily="34" charset="0"/>
                <a:cs typeface="Arial" panose="020B0604020202020204" pitchFamily="34" charset="0"/>
              </a:rPr>
              <a:t>Jesus Made Complete Payment Without Suffering Eternally</a:t>
            </a:r>
          </a:p>
          <a:p>
            <a:pPr lvl="2">
              <a:lnSpc>
                <a:spcPct val="150000"/>
              </a:lnSpc>
            </a:pPr>
            <a:r>
              <a:rPr lang="en-US" sz="2800" dirty="0">
                <a:solidFill>
                  <a:srgbClr val="0070C0"/>
                </a:solidFill>
                <a:latin typeface="Arial" panose="020B0604020202020204" pitchFamily="34" charset="0"/>
                <a:cs typeface="Arial" panose="020B0604020202020204" pitchFamily="34" charset="0"/>
              </a:rPr>
              <a:t>If we had to pay the penalty for our sin we would have to suffer eternally because we could not ever live perfectly because we would still be sinners. We could never make ourselves righteous.</a:t>
            </a:r>
          </a:p>
        </p:txBody>
      </p:sp>
      <p:sp>
        <p:nvSpPr>
          <p:cNvPr id="2" name="Rectangle 1"/>
          <p:cNvSpPr/>
          <p:nvPr/>
        </p:nvSpPr>
        <p:spPr>
          <a:xfrm>
            <a:off x="2434656" y="5909861"/>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506034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Atonement – Additional Points Regarding the Death of Christ</a:t>
            </a:r>
            <a:endParaRPr lang="en-US" sz="2800" b="1" dirty="0">
              <a:cs typeface="Arial" panose="020B0604020202020204" pitchFamily="34" charset="0"/>
            </a:endParaRPr>
          </a:p>
        </p:txBody>
      </p:sp>
      <p:sp>
        <p:nvSpPr>
          <p:cNvPr id="9" name="Content Placeholder 8"/>
          <p:cNvSpPr>
            <a:spLocks noGrp="1"/>
          </p:cNvSpPr>
          <p:nvPr>
            <p:ph idx="1"/>
          </p:nvPr>
        </p:nvSpPr>
        <p:spPr>
          <a:xfrm>
            <a:off x="196645" y="782516"/>
            <a:ext cx="11818373" cy="5925014"/>
          </a:xfrm>
          <a:solidFill>
            <a:srgbClr val="FFFFCC"/>
          </a:solidFill>
        </p:spPr>
        <p:txBody>
          <a:bodyPr>
            <a:normAutofit/>
          </a:bodyPr>
          <a:lstStyle/>
          <a:p>
            <a:pPr lvl="2">
              <a:lnSpc>
                <a:spcPct val="150000"/>
              </a:lnSpc>
            </a:pPr>
            <a:r>
              <a:rPr lang="en-US" sz="2800" dirty="0">
                <a:solidFill>
                  <a:srgbClr val="0070C0"/>
                </a:solidFill>
                <a:latin typeface="Arial" panose="020B0604020202020204" pitchFamily="34" charset="0"/>
                <a:cs typeface="Arial" panose="020B0604020202020204" pitchFamily="34" charset="0"/>
              </a:rPr>
              <a:t>Jesus, by the union of the divine and human nature could bear all the wrath of God in a fixed amount of time. </a:t>
            </a:r>
            <a:r>
              <a:rPr lang="en-US" sz="2800" dirty="0">
                <a:latin typeface="Arial" panose="020B0604020202020204" pitchFamily="34" charset="0"/>
                <a:cs typeface="Arial" panose="020B0604020202020204" pitchFamily="34" charset="0"/>
              </a:rPr>
              <a:t>Out of the </a:t>
            </a:r>
            <a:r>
              <a:rPr lang="en-US" sz="2800" dirty="0">
                <a:solidFill>
                  <a:srgbClr val="FF0000"/>
                </a:solidFill>
                <a:latin typeface="Arial" panose="020B0604020202020204" pitchFamily="34" charset="0"/>
                <a:cs typeface="Arial" panose="020B0604020202020204" pitchFamily="34" charset="0"/>
              </a:rPr>
              <a:t>anguish of his soul </a:t>
            </a:r>
            <a:r>
              <a:rPr lang="en-US" sz="2800" dirty="0">
                <a:latin typeface="Arial" panose="020B0604020202020204" pitchFamily="34" charset="0"/>
                <a:cs typeface="Arial" panose="020B0604020202020204" pitchFamily="34" charset="0"/>
              </a:rPr>
              <a:t>he shall see and be satisfied; by his knowledge shall the righteous one, my servant, make </a:t>
            </a:r>
            <a:r>
              <a:rPr lang="en-US" sz="2800" dirty="0">
                <a:solidFill>
                  <a:srgbClr val="FF0000"/>
                </a:solidFill>
                <a:latin typeface="Arial" panose="020B0604020202020204" pitchFamily="34" charset="0"/>
                <a:cs typeface="Arial" panose="020B0604020202020204" pitchFamily="34" charset="0"/>
              </a:rPr>
              <a:t>many to be accounted righteous</a:t>
            </a:r>
            <a:r>
              <a:rPr lang="en-US" sz="2800" dirty="0">
                <a:latin typeface="Arial" panose="020B0604020202020204" pitchFamily="34" charset="0"/>
                <a:cs typeface="Arial" panose="020B0604020202020204" pitchFamily="34" charset="0"/>
              </a:rPr>
              <a:t>, and he shall </a:t>
            </a:r>
            <a:r>
              <a:rPr lang="en-US" sz="2800" dirty="0">
                <a:solidFill>
                  <a:srgbClr val="FF0000"/>
                </a:solidFill>
                <a:latin typeface="Arial" panose="020B0604020202020204" pitchFamily="34" charset="0"/>
                <a:cs typeface="Arial" panose="020B0604020202020204" pitchFamily="34" charset="0"/>
              </a:rPr>
              <a:t>bear their iniquities</a:t>
            </a:r>
            <a:r>
              <a:rPr lang="en-US" sz="2800" dirty="0">
                <a:latin typeface="Arial" panose="020B0604020202020204" pitchFamily="34" charset="0"/>
                <a:cs typeface="Arial" panose="020B0604020202020204" pitchFamily="34" charset="0"/>
              </a:rPr>
              <a:t>. (Isaiah 53:11) When Jesus had received the sour wine, he said, "</a:t>
            </a:r>
            <a:r>
              <a:rPr lang="en-US" sz="2800" dirty="0">
                <a:solidFill>
                  <a:srgbClr val="FF0000"/>
                </a:solidFill>
                <a:latin typeface="Arial" panose="020B0604020202020204" pitchFamily="34" charset="0"/>
                <a:cs typeface="Arial" panose="020B0604020202020204" pitchFamily="34" charset="0"/>
              </a:rPr>
              <a:t>It is finished</a:t>
            </a:r>
            <a:r>
              <a:rPr lang="en-US" sz="2800" dirty="0">
                <a:latin typeface="Arial" panose="020B0604020202020204" pitchFamily="34" charset="0"/>
                <a:cs typeface="Arial" panose="020B0604020202020204" pitchFamily="34" charset="0"/>
              </a:rPr>
              <a:t>," and he bowed his head and gave up his spirit. (John 19:30) There is therefore now </a:t>
            </a:r>
            <a:r>
              <a:rPr lang="en-US" sz="2800" dirty="0">
                <a:solidFill>
                  <a:srgbClr val="FF0000"/>
                </a:solidFill>
                <a:latin typeface="Arial" panose="020B0604020202020204" pitchFamily="34" charset="0"/>
                <a:cs typeface="Arial" panose="020B0604020202020204" pitchFamily="34" charset="0"/>
              </a:rPr>
              <a:t>no condemnation </a:t>
            </a:r>
            <a:r>
              <a:rPr lang="en-US" sz="2800" dirty="0">
                <a:latin typeface="Arial" panose="020B0604020202020204" pitchFamily="34" charset="0"/>
                <a:cs typeface="Arial" panose="020B0604020202020204" pitchFamily="34" charset="0"/>
              </a:rPr>
              <a:t>for those who are in Christ Jesus. (Romans 8:1)</a:t>
            </a:r>
            <a:endParaRPr lang="en-US" sz="2800" dirty="0">
              <a:solidFill>
                <a:srgbClr val="0070C0"/>
              </a:solidFill>
              <a:latin typeface="Arial" panose="020B0604020202020204" pitchFamily="34" charset="0"/>
              <a:cs typeface="Arial" panose="020B0604020202020204" pitchFamily="34" charset="0"/>
            </a:endParaRPr>
          </a:p>
        </p:txBody>
      </p:sp>
      <p:sp>
        <p:nvSpPr>
          <p:cNvPr id="2" name="Rectangle 1"/>
          <p:cNvSpPr/>
          <p:nvPr/>
        </p:nvSpPr>
        <p:spPr>
          <a:xfrm>
            <a:off x="2434656" y="5909861"/>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25182621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Atonement – Additional Points Regarding the Death of Christ</a:t>
            </a:r>
            <a:endParaRPr lang="en-US" sz="2800" b="1" dirty="0">
              <a:cs typeface="Arial" panose="020B0604020202020204" pitchFamily="34" charset="0"/>
            </a:endParaRPr>
          </a:p>
        </p:txBody>
      </p:sp>
      <p:sp>
        <p:nvSpPr>
          <p:cNvPr id="9" name="Content Placeholder 8"/>
          <p:cNvSpPr>
            <a:spLocks noGrp="1"/>
          </p:cNvSpPr>
          <p:nvPr>
            <p:ph idx="1"/>
          </p:nvPr>
        </p:nvSpPr>
        <p:spPr>
          <a:xfrm>
            <a:off x="196645" y="782516"/>
            <a:ext cx="11818373" cy="5925014"/>
          </a:xfrm>
          <a:solidFill>
            <a:srgbClr val="FFFFCC"/>
          </a:solidFill>
        </p:spPr>
        <p:txBody>
          <a:bodyPr>
            <a:normAutofit/>
          </a:bodyPr>
          <a:lstStyle/>
          <a:p>
            <a:pPr lvl="1">
              <a:lnSpc>
                <a:spcPct val="150000"/>
              </a:lnSpc>
            </a:pPr>
            <a:r>
              <a:rPr lang="en-US" sz="2800" dirty="0">
                <a:solidFill>
                  <a:srgbClr val="0070C0"/>
                </a:solidFill>
                <a:latin typeface="Arial" panose="020B0604020202020204" pitchFamily="34" charset="0"/>
                <a:cs typeface="Arial" panose="020B0604020202020204" pitchFamily="34" charset="0"/>
              </a:rPr>
              <a:t>Unlike Roman Catholic teaching, the Protestant understanding of the atonement is that is was complete and final with no remaining penalty for sin to be addressed by repeating the sacrifice in every mass.</a:t>
            </a:r>
          </a:p>
          <a:p>
            <a:pPr marL="914400" lvl="2" indent="0">
              <a:buNone/>
            </a:pPr>
            <a:endParaRPr lang="en-US" sz="2400" dirty="0">
              <a:solidFill>
                <a:srgbClr val="0070C0"/>
              </a:solidFill>
              <a:latin typeface="Arial" panose="020B0604020202020204" pitchFamily="34" charset="0"/>
              <a:cs typeface="Arial" panose="020B0604020202020204" pitchFamily="34" charset="0"/>
            </a:endParaRPr>
          </a:p>
        </p:txBody>
      </p:sp>
      <p:sp>
        <p:nvSpPr>
          <p:cNvPr id="2" name="Rectangle 1"/>
          <p:cNvSpPr/>
          <p:nvPr/>
        </p:nvSpPr>
        <p:spPr>
          <a:xfrm>
            <a:off x="2434656" y="5909861"/>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40265762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TotalTime>
  <Words>1676</Words>
  <Application>Microsoft Office PowerPoint</Application>
  <PresentationFormat>Widescreen</PresentationFormat>
  <Paragraphs>127</Paragraphs>
  <Slides>27</Slides>
  <Notes>27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27</vt:i4>
      </vt:variant>
    </vt:vector>
  </HeadingPairs>
  <TitlesOfParts>
    <vt:vector size="31" baseType="lpstr">
      <vt:lpstr>Arial</vt:lpstr>
      <vt:lpstr>Calibri</vt:lpstr>
      <vt:lpstr>Calibri Light</vt:lpstr>
      <vt:lpstr>Office Theme</vt:lpstr>
      <vt:lpstr>Discipleship:  An  Introduction to  Systematic Theology and  Apologetics</vt:lpstr>
      <vt:lpstr>The Atonement – Historical Development (Review)</vt:lpstr>
      <vt:lpstr>The Atonement – Other False Views Regarding the Atonement</vt:lpstr>
      <vt:lpstr>The Atonement – Other False Views Regarding the Atonement</vt:lpstr>
      <vt:lpstr>The Atonement – Other False Views Regarding the Atonement</vt:lpstr>
      <vt:lpstr>The Atonement – Additional Points Regarding the Death of Christ</vt:lpstr>
      <vt:lpstr>The Atonement – Additional Points Regarding the Death of Christ</vt:lpstr>
      <vt:lpstr>The Atonement – Additional Points Regarding the Death of Christ</vt:lpstr>
      <vt:lpstr>The Atonement – Additional Points Regarding the Death of Christ</vt:lpstr>
      <vt:lpstr>The Atonement – Additional Points Regarding the Death of Christ</vt:lpstr>
      <vt:lpstr>The Atonement – Additional Points Regarding the Death of Christ</vt:lpstr>
      <vt:lpstr>The Atonement – Additional Points Regarding the Death of Christ</vt:lpstr>
      <vt:lpstr>The Atonement – Additional Points Regarding the Death of Christ</vt:lpstr>
      <vt:lpstr>The Atonement – Additional Points Regarding the Death of Christ</vt:lpstr>
      <vt:lpstr>The Atonement – Additional Points Regarding the Death of Christ</vt:lpstr>
      <vt:lpstr>The Atonement – Additional Points Regarding the Death of Christ</vt:lpstr>
      <vt:lpstr>The Atonement – Additional Points Regarding the Death of Christ</vt:lpstr>
      <vt:lpstr>The Atonement – Additional Points Regarding the Death of Christ</vt:lpstr>
      <vt:lpstr>The Atonement – Additional Points Regarding the Death of Christ</vt:lpstr>
      <vt:lpstr>The Atonement – Additional Points Regarding the Death of Christ</vt:lpstr>
      <vt:lpstr>The Atonement – Additional Points Regarding the Death of Christ</vt:lpstr>
      <vt:lpstr>The Atonement – Additional Points Regarding the Death of Christ</vt:lpstr>
      <vt:lpstr>The Atonement – Additional Points Regarding the Death of Christ</vt:lpstr>
      <vt:lpstr>The Atonement – Summary of 13 Essential Doctrinal Truths</vt:lpstr>
      <vt:lpstr>The Atonement – Summary of 13 Essential Doctrinal Truths</vt:lpstr>
      <vt:lpstr>The Atonement – Summary of 13 Essential Doctrinal Truths</vt:lpstr>
      <vt:lpstr>The Atonement – Summary of 13 Essential Doctrinal Truths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Carl Schmuland</dc:creator>
  <cp:lastModifiedBy>Carl Schmuland</cp:lastModifiedBy>
  <cp:revision>3</cp:revision>
  <dcterms:created xsi:type="dcterms:W3CDTF">2019-05-18T16:35:09Z</dcterms:created>
  <dcterms:modified xsi:type="dcterms:W3CDTF">2019-05-18T16:48:34Z</dcterms:modified>
</cp:coreProperties>
</file>