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1029" r:id="rId2"/>
    <p:sldId id="1042" r:id="rId3"/>
    <p:sldId id="1045" r:id="rId4"/>
    <p:sldId id="1043" r:id="rId5"/>
    <p:sldId id="1044" r:id="rId6"/>
    <p:sldId id="1075" r:id="rId7"/>
    <p:sldId id="1110" r:id="rId8"/>
    <p:sldId id="1113" r:id="rId9"/>
    <p:sldId id="1030" r:id="rId10"/>
    <p:sldId id="1031" r:id="rId11"/>
    <p:sldId id="1076" r:id="rId12"/>
    <p:sldId id="1032" r:id="rId13"/>
    <p:sldId id="1114" r:id="rId14"/>
    <p:sldId id="1111" r:id="rId15"/>
    <p:sldId id="1033" r:id="rId16"/>
    <p:sldId id="1034" r:id="rId17"/>
    <p:sldId id="1035" r:id="rId18"/>
    <p:sldId id="1036" r:id="rId19"/>
    <p:sldId id="1037" r:id="rId20"/>
    <p:sldId id="1038" r:id="rId21"/>
    <p:sldId id="1039" r:id="rId22"/>
    <p:sldId id="1040" r:id="rId23"/>
    <p:sldId id="111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CC9394-8CF7-4A43-A5D0-964DD9E0DFC1}" type="datetimeFigureOut">
              <a:rPr lang="en-US" smtClean="0"/>
              <a:t>6/2/2019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94A2F-BB75-46EA-B694-8A0E88F510AD}" type="slidenum">
              <a:rPr lang="en-US" smtClean="0"/>
              <a:t>‹#›</a:t>
            </a:fld>
            <a:endParaRPr lang="en-US"/>
          </a:p>
        </p:txBody>
      </p:sp>
    </p:spTree>
    <p:extLst>
      <p:ext uri="{BB962C8B-B14F-4D97-AF65-F5344CB8AC3E}">
        <p14:creationId xmlns:p14="http://schemas.microsoft.com/office/powerpoint/2010/main" val="4024027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1350024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3562253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188481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1958574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4272147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598743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553599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25815532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2923054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1856473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2050522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4006750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3683616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4177633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23</a:t>
            </a:fld>
            <a:endParaRPr lang="en-US"/>
          </a:p>
        </p:txBody>
      </p:sp>
    </p:spTree>
    <p:extLst>
      <p:ext uri="{BB962C8B-B14F-4D97-AF65-F5344CB8AC3E}">
        <p14:creationId xmlns:p14="http://schemas.microsoft.com/office/powerpoint/2010/main" val="36314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439520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100000"/>
              </a:lnSpc>
              <a:buFont typeface="+mj-lt"/>
              <a:buNone/>
            </a:pPr>
            <a:endParaRPr lang="en-US" sz="2800" dirty="0">
              <a:solidFill>
                <a:srgbClr val="0070C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593827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100000"/>
              </a:lnSpc>
              <a:buFont typeface="+mj-lt"/>
              <a:buNone/>
            </a:pPr>
            <a:endParaRPr lang="en-US" sz="2800" dirty="0">
              <a:solidFill>
                <a:srgbClr val="0070C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1562390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79080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4183458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2374904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2726487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7BA4D-228A-4B2A-94D3-20A04637D7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ED7310-B26D-4E20-8554-3493BE3EF2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420F70-F76C-404F-BD66-F052B2A790AB}"/>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5" name="Footer Placeholder 4">
            <a:extLst>
              <a:ext uri="{FF2B5EF4-FFF2-40B4-BE49-F238E27FC236}">
                <a16:creationId xmlns:a16="http://schemas.microsoft.com/office/drawing/2014/main" id="{E317DD78-B407-46EF-866E-5A2C4F7948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FEE40F-3A2D-47D5-809D-08F909C8503F}"/>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1418967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E6401-7BB3-44B2-9622-55B33AEEE6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880E0B-32DB-49BB-B511-AD7F8AC49A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40A526-78CB-49A8-9C67-3F6829816FB6}"/>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5" name="Footer Placeholder 4">
            <a:extLst>
              <a:ext uri="{FF2B5EF4-FFF2-40B4-BE49-F238E27FC236}">
                <a16:creationId xmlns:a16="http://schemas.microsoft.com/office/drawing/2014/main" id="{ED3865B0-F124-42D7-89EA-958E13FF7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1980D-FC51-4E43-A889-CAA8E2063F7D}"/>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2634804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D62003-A135-43E7-9292-411A1818AE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76A87A-51C8-411B-9A02-D01A0F4FE8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81E493-03AE-4A60-87BD-C918FEB80FEB}"/>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5" name="Footer Placeholder 4">
            <a:extLst>
              <a:ext uri="{FF2B5EF4-FFF2-40B4-BE49-F238E27FC236}">
                <a16:creationId xmlns:a16="http://schemas.microsoft.com/office/drawing/2014/main" id="{951F67CA-5687-49C4-9EDE-65D8BC2074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B8D4E-CE39-46E3-9EDE-7CD6171EB579}"/>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1273578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8BB86-5F36-4A98-90FE-3836068A0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1E7BFB-A6C7-4B37-934F-EFDEBF1E8C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0C4F4-1ADF-4765-A007-3BF5CBAD89FF}"/>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5" name="Footer Placeholder 4">
            <a:extLst>
              <a:ext uri="{FF2B5EF4-FFF2-40B4-BE49-F238E27FC236}">
                <a16:creationId xmlns:a16="http://schemas.microsoft.com/office/drawing/2014/main" id="{747E4C7A-BB91-4E78-AB73-F0903BC81A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FF0205-5DB3-47D3-8C5A-435CA11C5812}"/>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35021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C263A-11B0-4642-B9D6-6244F28582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B2281E-EFE2-4A68-B129-D08C93351E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59E05A-5AAD-4E5A-B788-99C5D7848AFE}"/>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5" name="Footer Placeholder 4">
            <a:extLst>
              <a:ext uri="{FF2B5EF4-FFF2-40B4-BE49-F238E27FC236}">
                <a16:creationId xmlns:a16="http://schemas.microsoft.com/office/drawing/2014/main" id="{3949636B-07DB-4F99-BA4F-00817A9D0E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5B354F-599E-4674-AEBB-5ACF4A2E7821}"/>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12525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7CE75-2227-4A6A-924F-B20A9CCC76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895564-BFA7-47C1-9133-F286D4AC8D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4529E0-65ED-4790-873D-D6F81194A0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B1DDF7-B8FE-452C-8088-72875031FCE1}"/>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6" name="Footer Placeholder 5">
            <a:extLst>
              <a:ext uri="{FF2B5EF4-FFF2-40B4-BE49-F238E27FC236}">
                <a16:creationId xmlns:a16="http://schemas.microsoft.com/office/drawing/2014/main" id="{0B43D281-E58D-47D8-B7D3-55C70FBCC6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991EFA-6AEB-49E0-BFF7-21A76FDEFF78}"/>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3493756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1B89-F967-4512-8F38-FDB235AACF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28C4E0-C036-4BBA-A998-9EF37BBA34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63BB8D-203D-4F81-B663-4742D7F90A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7F9619-78BD-40F7-AC10-ACDD1C4BB7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638E6-1826-4E85-97CB-31B46C453A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8C6344-4ACF-4902-B99E-009A278B29DF}"/>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8" name="Footer Placeholder 7">
            <a:extLst>
              <a:ext uri="{FF2B5EF4-FFF2-40B4-BE49-F238E27FC236}">
                <a16:creationId xmlns:a16="http://schemas.microsoft.com/office/drawing/2014/main" id="{33322F54-607A-4D7F-9FE6-000AE88933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CB690-4777-4FF3-A099-FB1FBFAB7534}"/>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4119810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993DD-407D-44C7-8A96-F58244E292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170FA4-C7B1-42EE-A930-07AD6DD83A1D}"/>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4" name="Footer Placeholder 3">
            <a:extLst>
              <a:ext uri="{FF2B5EF4-FFF2-40B4-BE49-F238E27FC236}">
                <a16:creationId xmlns:a16="http://schemas.microsoft.com/office/drawing/2014/main" id="{69CC102E-E32E-4AEE-9456-4E7D52C05C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5F7338-5563-4653-A6CD-12C0C94AB397}"/>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216727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3DAA3F-8E75-4330-A576-FE2FAFE1EA19}"/>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3" name="Footer Placeholder 2">
            <a:extLst>
              <a:ext uri="{FF2B5EF4-FFF2-40B4-BE49-F238E27FC236}">
                <a16:creationId xmlns:a16="http://schemas.microsoft.com/office/drawing/2014/main" id="{DA20F481-9375-4297-9029-A2C9A8E563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6238A2-BC09-4647-A988-5894D02C5CB9}"/>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1270099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180D3-B27D-4405-9BA0-F530E9F41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19CDC5-9D1A-4150-A8C4-FE16A69F37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174DC1-53BD-4C80-A403-2EF7E987B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A550C3-6834-49CC-B38B-B3F9262C7594}"/>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6" name="Footer Placeholder 5">
            <a:extLst>
              <a:ext uri="{FF2B5EF4-FFF2-40B4-BE49-F238E27FC236}">
                <a16:creationId xmlns:a16="http://schemas.microsoft.com/office/drawing/2014/main" id="{02B44ECE-F0AC-41DA-9AA6-292C79F996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6CCFEF-2CAC-44D0-A23C-777F01404697}"/>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317776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F6B3-2C40-4174-A6EF-03AC41BC6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987C8B-5CB7-41CC-9019-C04971C7A5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C17992-5EDE-4E9E-A8BB-8DE0FA4F34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25AC54-44A2-4414-9C9B-3EDE7C50ACA6}"/>
              </a:ext>
            </a:extLst>
          </p:cNvPr>
          <p:cNvSpPr>
            <a:spLocks noGrp="1"/>
          </p:cNvSpPr>
          <p:nvPr>
            <p:ph type="dt" sz="half" idx="10"/>
          </p:nvPr>
        </p:nvSpPr>
        <p:spPr/>
        <p:txBody>
          <a:bodyPr/>
          <a:lstStyle/>
          <a:p>
            <a:fld id="{389C18E1-B403-40DF-92C6-7F3E040DDE8E}" type="datetimeFigureOut">
              <a:rPr lang="en-US" smtClean="0"/>
              <a:t>6/2/2019</a:t>
            </a:fld>
            <a:endParaRPr lang="en-US"/>
          </a:p>
        </p:txBody>
      </p:sp>
      <p:sp>
        <p:nvSpPr>
          <p:cNvPr id="6" name="Footer Placeholder 5">
            <a:extLst>
              <a:ext uri="{FF2B5EF4-FFF2-40B4-BE49-F238E27FC236}">
                <a16:creationId xmlns:a16="http://schemas.microsoft.com/office/drawing/2014/main" id="{F6D58679-02BE-4D19-A768-39B04C3887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1FB21A-E6B8-4542-B9AB-E77350DE0B99}"/>
              </a:ext>
            </a:extLst>
          </p:cNvPr>
          <p:cNvSpPr>
            <a:spLocks noGrp="1"/>
          </p:cNvSpPr>
          <p:nvPr>
            <p:ph type="sldNum" sz="quarter" idx="12"/>
          </p:nvPr>
        </p:nvSpPr>
        <p:spPr/>
        <p:txBody>
          <a:bodyPr/>
          <a:lstStyle/>
          <a:p>
            <a:fld id="{9A847AC2-E55E-44FD-8E96-27F11C88F002}" type="slidenum">
              <a:rPr lang="en-US" smtClean="0"/>
              <a:t>‹#›</a:t>
            </a:fld>
            <a:endParaRPr lang="en-US"/>
          </a:p>
        </p:txBody>
      </p:sp>
    </p:spTree>
    <p:extLst>
      <p:ext uri="{BB962C8B-B14F-4D97-AF65-F5344CB8AC3E}">
        <p14:creationId xmlns:p14="http://schemas.microsoft.com/office/powerpoint/2010/main" val="242397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0A48E2-D8B2-4BA2-AF28-FEF7708A46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0FB54A-3381-4030-A632-36BD930456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77FAF3-0604-4207-87FA-ED63D3A534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C18E1-B403-40DF-92C6-7F3E040DDE8E}" type="datetimeFigureOut">
              <a:rPr lang="en-US" smtClean="0"/>
              <a:t>6/2/2019</a:t>
            </a:fld>
            <a:endParaRPr lang="en-US"/>
          </a:p>
        </p:txBody>
      </p:sp>
      <p:sp>
        <p:nvSpPr>
          <p:cNvPr id="5" name="Footer Placeholder 4">
            <a:extLst>
              <a:ext uri="{FF2B5EF4-FFF2-40B4-BE49-F238E27FC236}">
                <a16:creationId xmlns:a16="http://schemas.microsoft.com/office/drawing/2014/main" id="{AC548E8D-48FC-4453-835F-314635E7E3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F91315-7AB7-4491-9CD8-59021DDAC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47AC2-E55E-44FD-8E96-27F11C88F002}" type="slidenum">
              <a:rPr lang="en-US" smtClean="0"/>
              <a:t>‹#›</a:t>
            </a:fld>
            <a:endParaRPr lang="en-US"/>
          </a:p>
        </p:txBody>
      </p:sp>
    </p:spTree>
    <p:extLst>
      <p:ext uri="{BB962C8B-B14F-4D97-AF65-F5344CB8AC3E}">
        <p14:creationId xmlns:p14="http://schemas.microsoft.com/office/powerpoint/2010/main" val="3355193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June 2, 2019</a:t>
            </a:r>
          </a:p>
        </p:txBody>
      </p:sp>
    </p:spTree>
    <p:extLst>
      <p:ext uri="{BB962C8B-B14F-4D97-AF65-F5344CB8AC3E}">
        <p14:creationId xmlns:p14="http://schemas.microsoft.com/office/powerpoint/2010/main" val="447613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Starting with creation the work of the Holy Spirit is to complete and sustain what God the Father has planned and what God the Son has begun.</a:t>
            </a:r>
          </a:p>
          <a:p>
            <a:pPr marL="0" indent="0">
              <a:lnSpc>
                <a:spcPct val="150000"/>
              </a:lnSpc>
              <a:buNone/>
            </a:pPr>
            <a:r>
              <a:rPr lang="en-US" sz="2800" dirty="0">
                <a:cs typeface="Arial" panose="020B0604020202020204" pitchFamily="34" charset="0"/>
              </a:rPr>
              <a:t>“</a:t>
            </a:r>
            <a:r>
              <a:rPr lang="en-US" sz="2800" dirty="0"/>
              <a:t>the Spirit of God was hovering over the face of the waters”</a:t>
            </a:r>
            <a:r>
              <a:rPr lang="en-US" sz="2800" dirty="0">
                <a:solidFill>
                  <a:srgbClr val="0070C0"/>
                </a:solidFill>
                <a:cs typeface="Arial" panose="020B0604020202020204" pitchFamily="34" charset="0"/>
              </a:rPr>
              <a:t> </a:t>
            </a:r>
            <a:r>
              <a:rPr lang="en-US" sz="2800" dirty="0">
                <a:cs typeface="Arial" panose="020B0604020202020204" pitchFamily="34" charset="0"/>
              </a:rPr>
              <a:t>(Genesis 1:2) </a:t>
            </a:r>
            <a:endParaRPr lang="en-US" dirty="0"/>
          </a:p>
          <a:p>
            <a:pPr>
              <a:lnSpc>
                <a:spcPct val="150000"/>
              </a:lnSpc>
            </a:pPr>
            <a:r>
              <a:rPr lang="en-US" sz="2800" dirty="0">
                <a:solidFill>
                  <a:srgbClr val="0070C0"/>
                </a:solidFill>
                <a:latin typeface="Arial" panose="020B0604020202020204" pitchFamily="34" charset="0"/>
                <a:cs typeface="Arial" panose="020B0604020202020204" pitchFamily="34" charset="0"/>
              </a:rPr>
              <a:t>At Pentecost the Holy Spirit comes to grant power to the church:</a:t>
            </a:r>
          </a:p>
          <a:p>
            <a:pPr marL="0" indent="0">
              <a:lnSpc>
                <a:spcPct val="150000"/>
              </a:lnSpc>
              <a:buNone/>
            </a:pPr>
            <a:r>
              <a:rPr lang="en-US" sz="2800" dirty="0"/>
              <a:t>But you will receive power when the Holy Spirit has come upon you (Acts 1:8)</a:t>
            </a:r>
          </a:p>
          <a:p>
            <a:pPr marL="0" indent="0">
              <a:lnSpc>
                <a:spcPct val="150000"/>
              </a:lnSpc>
              <a:buNone/>
            </a:pPr>
            <a:r>
              <a:rPr lang="en-US" sz="2800" dirty="0"/>
              <a:t>And they were all filled with the Holy Spirit and began to speak in other tongues as the Spirit gave them utterance. (Acts 2:4)</a:t>
            </a:r>
            <a:r>
              <a:rPr lang="en-US" sz="2800" dirty="0">
                <a:cs typeface="Arial" panose="020B0604020202020204" pitchFamily="34" charset="0"/>
              </a:rPr>
              <a:t>   </a:t>
            </a:r>
            <a:r>
              <a:rPr lang="en-US" dirty="0"/>
              <a:t> </a:t>
            </a:r>
            <a:endParaRPr lang="en-US" sz="2800" dirty="0"/>
          </a:p>
          <a:p>
            <a:pPr lvl="2">
              <a:lnSpc>
                <a:spcPct val="100000"/>
              </a:lnSpc>
            </a:pPr>
            <a:endParaRPr lang="en-US" sz="2800"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30248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457200" lvl="1" indent="0">
              <a:lnSpc>
                <a:spcPct val="160000"/>
              </a:lnSpc>
              <a:buNone/>
            </a:pPr>
            <a:r>
              <a:rPr lang="en-US" sz="2800" dirty="0"/>
              <a:t>And in the last days it shall be, God declares, that I will pour out my Spirit on all flesh, and your sons and your daughters shall prophesy, and your young men shall see visions, and your old men shall dream dreams; even on my male servants and female servants in those days I will pour out my Spirit, and they shall prophesy. (Acts 2:17 – 18)</a:t>
            </a:r>
          </a:p>
          <a:p>
            <a:pPr lvl="2">
              <a:lnSpc>
                <a:spcPct val="100000"/>
              </a:lnSpc>
            </a:pPr>
            <a:endParaRPr lang="en-US" sz="2800"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00608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Paul calls the Holy Spirit:</a:t>
            </a:r>
          </a:p>
          <a:p>
            <a:pPr lvl="1">
              <a:lnSpc>
                <a:spcPct val="150000"/>
              </a:lnSpc>
            </a:pPr>
            <a:r>
              <a:rPr lang="en-US" sz="2800" dirty="0">
                <a:solidFill>
                  <a:srgbClr val="0070C0"/>
                </a:solidFill>
                <a:latin typeface="Arial" panose="020B0604020202020204" pitchFamily="34" charset="0"/>
                <a:cs typeface="Arial" panose="020B0604020202020204" pitchFamily="34" charset="0"/>
              </a:rPr>
              <a:t>“First fruits” (Romans 8:22 - 23)</a:t>
            </a:r>
          </a:p>
          <a:p>
            <a:pPr marL="0" indent="0">
              <a:lnSpc>
                <a:spcPct val="150000"/>
              </a:lnSpc>
              <a:buNone/>
            </a:pPr>
            <a:r>
              <a:rPr lang="en-US" dirty="0"/>
              <a:t>For we know that the whole creation has been groaning together in the pains of childbirth until now.  And not only the creation, but we ourselves, who have the </a:t>
            </a:r>
            <a:r>
              <a:rPr lang="en-US" dirty="0">
                <a:solidFill>
                  <a:srgbClr val="FF0000"/>
                </a:solidFill>
              </a:rPr>
              <a:t>first fruits </a:t>
            </a:r>
            <a:r>
              <a:rPr lang="en-US" dirty="0"/>
              <a:t>of the Spirit, groan inwardly as we wait eagerly for adoption as sons, the redemption of our bodies.</a:t>
            </a:r>
          </a:p>
          <a:p>
            <a:pPr lvl="1">
              <a:lnSpc>
                <a:spcPct val="150000"/>
              </a:lnSpc>
            </a:pPr>
            <a:endParaRPr lang="en-US" sz="2800" dirty="0">
              <a:solidFill>
                <a:srgbClr val="0070C0"/>
              </a:solidFill>
              <a:latin typeface="Arial" panose="020B0604020202020204" pitchFamily="34" charset="0"/>
              <a:cs typeface="Arial" panose="020B0604020202020204" pitchFamily="34" charset="0"/>
            </a:endParaRP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41044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lnSpcReduction="10000"/>
          </a:bodyPr>
          <a:lstStyle/>
          <a:p>
            <a:pPr lvl="1">
              <a:lnSpc>
                <a:spcPct val="150000"/>
              </a:lnSpc>
            </a:pPr>
            <a:r>
              <a:rPr lang="en-US" sz="2800" dirty="0">
                <a:solidFill>
                  <a:srgbClr val="0070C0"/>
                </a:solidFill>
                <a:latin typeface="Arial" panose="020B0604020202020204" pitchFamily="34" charset="0"/>
                <a:cs typeface="Arial" panose="020B0604020202020204" pitchFamily="34" charset="0"/>
              </a:rPr>
              <a:t>“guarantee” 2 Corinthians 1:21 – 22</a:t>
            </a:r>
          </a:p>
          <a:p>
            <a:pPr marL="0" indent="0">
              <a:lnSpc>
                <a:spcPct val="150000"/>
              </a:lnSpc>
              <a:buNone/>
            </a:pPr>
            <a:r>
              <a:rPr lang="en-US" dirty="0"/>
              <a:t>And it is God who establishes us with you in Christ, and has anointed us, and who has also put his seal on us and given us his Spirit in our hearts as a guarantee.</a:t>
            </a:r>
          </a:p>
          <a:p>
            <a:pPr lvl="1">
              <a:lnSpc>
                <a:spcPct val="100000"/>
              </a:lnSpc>
            </a:pPr>
            <a:r>
              <a:rPr lang="en-US" sz="2800" dirty="0">
                <a:solidFill>
                  <a:srgbClr val="0070C0"/>
                </a:solidFill>
                <a:latin typeface="Arial" panose="020B0604020202020204" pitchFamily="34" charset="0"/>
                <a:cs typeface="Arial" panose="020B0604020202020204" pitchFamily="34" charset="0"/>
              </a:rPr>
              <a:t>and 5:4 - 5</a:t>
            </a:r>
          </a:p>
          <a:p>
            <a:pPr marL="0" indent="0">
              <a:lnSpc>
                <a:spcPct val="150000"/>
              </a:lnSpc>
              <a:buNone/>
            </a:pPr>
            <a:r>
              <a:rPr lang="en-US" dirty="0"/>
              <a:t>For while we are still in this tent, we groan, being burdened--not that we would be unclothed, but that we would be further clothed, so that what is mortal may be swallowed up by life.  He who has prepared us for this very thing is God, who has given us the Spirit as a guarantee. </a:t>
            </a: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7203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Isaiah 32:14–18  predicted the Spirit would bring great renewal:</a:t>
            </a:r>
          </a:p>
          <a:p>
            <a:pPr marL="0" indent="0">
              <a:lnSpc>
                <a:spcPct val="150000"/>
              </a:lnSpc>
              <a:buNone/>
            </a:pPr>
            <a:r>
              <a:rPr lang="en-US" dirty="0"/>
              <a:t>For the palace is forsaken, the populous city deserted; the hill and the watchtower will become dens forever, a joy of wild donkeys, a pasture of flocks; until the Spirit is poured upon us from on high, and the wilderness becomes a fruitful field, and the fruitful field is deemed a forest. Then justice will dwell in the wilderness, and righteousness abide in the fruitful field. And the effect of righteousness will be peace, and the result of righteousness, quietness and trust forever. My people will abide in a peaceful habitation, in secure dwellings, and in quiet resting places. </a:t>
            </a: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23759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God prophesied through Isaiah to Jacob in </a:t>
            </a:r>
            <a:r>
              <a:rPr lang="en-US" dirty="0">
                <a:solidFill>
                  <a:srgbClr val="0070C0"/>
                </a:solidFill>
              </a:rPr>
              <a:t>Isaiah 44:3</a:t>
            </a:r>
            <a:r>
              <a:rPr lang="en-US" dirty="0">
                <a:solidFill>
                  <a:srgbClr val="0070C0"/>
                </a:solidFill>
                <a:latin typeface="Arial" panose="020B0604020202020204" pitchFamily="34" charset="0"/>
                <a:cs typeface="Arial" panose="020B0604020202020204" pitchFamily="34" charset="0"/>
              </a:rPr>
              <a:t>:</a:t>
            </a:r>
          </a:p>
          <a:p>
            <a:pPr marL="0" indent="0">
              <a:lnSpc>
                <a:spcPct val="100000"/>
              </a:lnSpc>
              <a:buNone/>
            </a:pPr>
            <a:r>
              <a:rPr lang="en-US" dirty="0"/>
              <a:t>For I will pour water on the thirsty land, and streams on the dry ground; I will pour my Spirit upon your offspring, and my blessing on your descendants. </a:t>
            </a:r>
          </a:p>
          <a:p>
            <a:pPr>
              <a:lnSpc>
                <a:spcPct val="100000"/>
              </a:lnSpc>
            </a:pPr>
            <a:r>
              <a:rPr lang="en-US" dirty="0">
                <a:solidFill>
                  <a:srgbClr val="0070C0"/>
                </a:solidFill>
                <a:latin typeface="Arial" panose="020B0604020202020204" pitchFamily="34" charset="0"/>
                <a:cs typeface="Arial" panose="020B0604020202020204" pitchFamily="34" charset="0"/>
              </a:rPr>
              <a:t>On the other hand the departure of the Holy Spirit removed the blessings of God in Isaiah 63:10:</a:t>
            </a:r>
          </a:p>
          <a:p>
            <a:pPr marL="0" indent="0">
              <a:lnSpc>
                <a:spcPct val="100000"/>
              </a:lnSpc>
              <a:buNone/>
            </a:pPr>
            <a:r>
              <a:rPr lang="en-US" dirty="0"/>
              <a:t> But they rebelled and grieved his Holy Spirit; therefore he turned to be their enemy, and himself fought against them.</a:t>
            </a:r>
          </a:p>
          <a:p>
            <a:pPr>
              <a:lnSpc>
                <a:spcPct val="100000"/>
              </a:lnSpc>
            </a:pPr>
            <a:r>
              <a:rPr lang="en-US" dirty="0">
                <a:solidFill>
                  <a:srgbClr val="0070C0"/>
                </a:solidFill>
                <a:latin typeface="Arial" panose="020B0604020202020204" pitchFamily="34" charset="0"/>
                <a:cs typeface="Arial" panose="020B0604020202020204" pitchFamily="34" charset="0"/>
              </a:rPr>
              <a:t>But the OT also declared a time would come when the Holy Spirit would come in greater fullness through a new covenant.</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86898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fontScale="92500" lnSpcReduction="10000"/>
          </a:bodyPr>
          <a:lstStyle/>
          <a:p>
            <a:pPr marL="0" indent="0">
              <a:lnSpc>
                <a:spcPct val="150000"/>
              </a:lnSpc>
              <a:buNone/>
            </a:pPr>
            <a:r>
              <a:rPr lang="en-US" dirty="0"/>
              <a:t>Behold, the days are coming, declares the LORD, when I will make a </a:t>
            </a:r>
            <a:r>
              <a:rPr lang="en-US" dirty="0">
                <a:solidFill>
                  <a:srgbClr val="FF0000"/>
                </a:solidFill>
              </a:rPr>
              <a:t>new covenant </a:t>
            </a:r>
            <a:r>
              <a:rPr lang="en-US" dirty="0"/>
              <a:t>with the house of Israel and the house of Judah, not like the covenant that I made with their fathers on the day when I took them by the hand to bring them out of the land of Egypt, my covenant that they broke, though I was their husband, declares the LORD. But this is the covenant that I will make with the house of Israel after those days, declares the LORD: </a:t>
            </a:r>
            <a:r>
              <a:rPr lang="en-US" dirty="0">
                <a:solidFill>
                  <a:srgbClr val="FF0000"/>
                </a:solidFill>
              </a:rPr>
              <a:t>I will put my law within them, and I will write it on their hearts. And I will be their God, and they shall be my people.</a:t>
            </a:r>
            <a:r>
              <a:rPr lang="en-US" dirty="0"/>
              <a:t> And no longer shall each one teach his neighbor and each his brother, saying, 'Know the LORD, 'for they shall all know me, from the least of them to the greatest, declares the LORD. For I will forgive their iniquity, and I will remember their sin no more." (Jeremiah 31:31 – 34)</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6701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0" indent="0">
              <a:lnSpc>
                <a:spcPct val="150000"/>
              </a:lnSpc>
              <a:buNone/>
            </a:pPr>
            <a:r>
              <a:rPr lang="en-US" dirty="0"/>
              <a:t>And I will give you a new heart, and a new spirit I will put within you. And I will remove the heart of stone from your flesh and give you a heart of flesh. And I will put my Spirit within you, and cause you to walk in my statutes and be careful to obey my rules.  (Ezekiel 36:26 – 27)</a:t>
            </a:r>
          </a:p>
          <a:p>
            <a:pPr marL="0" indent="0">
              <a:lnSpc>
                <a:spcPct val="150000"/>
              </a:lnSpc>
              <a:buNone/>
            </a:pPr>
            <a:r>
              <a:rPr lang="en-US" dirty="0"/>
              <a:t>And I will put my Spirit within you, and you shall live, and I will place you in your own land. Then you shall know that I am the LORD; I have spoken, and I will do it, declares the LORD.“ (Ezekiel 37:14)</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65057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There are four ways the Holy Spirit brings evidence of God’s presence to bless the elect:</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empowers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purifies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reveals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unifies</a:t>
            </a:r>
          </a:p>
          <a:p>
            <a:pPr>
              <a:lnSpc>
                <a:spcPct val="150000"/>
              </a:lnSpc>
            </a:pPr>
            <a:r>
              <a:rPr lang="en-US" dirty="0">
                <a:solidFill>
                  <a:srgbClr val="0070C0"/>
                </a:solidFill>
                <a:latin typeface="Arial" panose="020B0604020202020204" pitchFamily="34" charset="0"/>
                <a:cs typeface="Arial" panose="020B0604020202020204" pitchFamily="34" charset="0"/>
              </a:rPr>
              <a:t>However, it is important to recognize that the above evidences are not automatically bestowed on the elect in equal measure. Rather, the Holy Spirit gives varying degrees of evidence of the presence and blessings of God according to our response to him.</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58017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The Holy Spirit gives life to all animate creatures:</a:t>
            </a:r>
          </a:p>
          <a:p>
            <a:pPr marL="0" indent="0">
              <a:lnSpc>
                <a:spcPct val="100000"/>
              </a:lnSpc>
              <a:buNone/>
            </a:pPr>
            <a:r>
              <a:rPr lang="en-US" dirty="0"/>
              <a:t>When you hide your face, they are dismayed; when you take away their breath, they die and return to their dust. When you send forth your Spirit, they are created, and you renew the face of the ground. (Psalm 104:29 - 30)</a:t>
            </a: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dirty="0"/>
              <a:t>Who gave him charge over the earth, and who laid on him the whole world?  If he should set his heart to it and gather to himself his spirit and his breath, all flesh would perish together, and man would return to dust. (Job 34:13 – 15)</a:t>
            </a: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93652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12 Essential Doctrinal Truths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a:bodyPr>
          <a:lstStyle/>
          <a:p>
            <a:pPr marL="457200" indent="-45720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The heart of the atonement is the eternal, unchangeable requirement of God’s holiness and justice that demands sin must be paid for. </a:t>
            </a:r>
          </a:p>
          <a:p>
            <a:pPr marL="457200" indent="-45720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God required that sin be paid for among the members of the Trinity. </a:t>
            </a:r>
          </a:p>
          <a:p>
            <a:pPr marL="457200" indent="-45720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It was God the Father’s role to require the payment.</a:t>
            </a:r>
          </a:p>
          <a:p>
            <a:pPr marL="514350" indent="-514350">
              <a:lnSpc>
                <a:spcPct val="150000"/>
              </a:lnSpc>
              <a:buFont typeface="+mj-lt"/>
              <a:buAutoNum type="arabicPeriod"/>
            </a:pPr>
            <a:r>
              <a:rPr lang="en-US" dirty="0">
                <a:solidFill>
                  <a:srgbClr val="0070C0"/>
                </a:solidFill>
                <a:latin typeface="Arial" panose="020B0604020202020204" pitchFamily="34" charset="0"/>
                <a:cs typeface="Arial" panose="020B0604020202020204" pitchFamily="34" charset="0"/>
              </a:rPr>
              <a:t>God the Son voluntarily took the role of bearing the penalty for all of the elect’s sins as their substitute.</a:t>
            </a:r>
          </a:p>
          <a:p>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678784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The Holy Spirit gives spiritual life thru the new birth (regeneration).</a:t>
            </a:r>
          </a:p>
          <a:p>
            <a:pPr marL="0" indent="0">
              <a:lnSpc>
                <a:spcPct val="150000"/>
              </a:lnSpc>
              <a:buNone/>
            </a:pPr>
            <a:r>
              <a:rPr lang="en-US" dirty="0"/>
              <a:t>Jesus answered, "Truly, truly, I say to you, unless one is born of water and the Spirit, he cannot enter the kingdom of God.  That which is born of the flesh is flesh, and that which is born of the Spirit is spirit. Do not marvel that I said to you, 'You must be born again.' The wind blows where it wishes, and you hear its sound, but you do not know where it comes from or where it goes. So it is with everyone who is born of the Spirit." (John 3:5 – 8)</a:t>
            </a:r>
          </a:p>
          <a:p>
            <a:pPr marL="0" indent="0">
              <a:lnSpc>
                <a:spcPct val="150000"/>
              </a:lnSpc>
              <a:buNone/>
            </a:pPr>
            <a:r>
              <a:rPr lang="en-US" dirty="0"/>
              <a:t>It is the Spirit who gives life; the flesh is no help at all. The words that I have spoken to you are spirit and life. (John 6:63)</a:t>
            </a:r>
            <a:endParaRPr lang="en-US" dirty="0">
              <a:solidFill>
                <a:srgbClr val="0070C0"/>
              </a:solidFill>
              <a:latin typeface="Arial" panose="020B0604020202020204" pitchFamily="34" charset="0"/>
              <a:cs typeface="Arial" panose="020B0604020202020204" pitchFamily="34" charset="0"/>
            </a:endParaRP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07500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The Holy Spirit conceived Jesus in Mary’s womb.</a:t>
            </a:r>
          </a:p>
          <a:p>
            <a:pPr marL="0" indent="0">
              <a:lnSpc>
                <a:spcPct val="150000"/>
              </a:lnSpc>
              <a:buNone/>
            </a:pPr>
            <a:r>
              <a:rPr lang="en-US" dirty="0"/>
              <a:t>Now the birth of Jesus Christ took place in this way. When his mother Mary had been betrothed to Joseph, before they came together she was found to be with child from the Holy Spirit …  But as he considered these things, behold, an angel of the Lord appeared to him in a dream, saying, "Joseph, son of David, do not fear to take Mary as your wife, for that which is conceived in her is from the Holy Spirit. (Matthew 1:18, 20)</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51510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Holy Spirit conceived Jesus in Mary’s womb.</a:t>
            </a:r>
            <a:r>
              <a:rPr lang="en-US" dirty="0"/>
              <a:t>  </a:t>
            </a:r>
          </a:p>
          <a:p>
            <a:pPr marL="0" indent="0">
              <a:lnSpc>
                <a:spcPct val="150000"/>
              </a:lnSpc>
              <a:buNone/>
            </a:pPr>
            <a:r>
              <a:rPr lang="en-US" dirty="0"/>
              <a:t>And Mary said to the angel, "How will this be, since I am a virgin?" And the angel answered her, "The Holy Spirit will come upon you, and the power of the Most High will overshadow you; therefore the child to be born will be called holy--the Son of God. (Luke 1:35)</a:t>
            </a:r>
          </a:p>
          <a:p>
            <a:pPr>
              <a:lnSpc>
                <a:spcPct val="100000"/>
              </a:lnSpc>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27733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Empowers</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fontScale="92500"/>
          </a:bodyPr>
          <a:lstStyle/>
          <a:p>
            <a:pPr>
              <a:lnSpc>
                <a:spcPct val="110000"/>
              </a:lnSpc>
            </a:pPr>
            <a:r>
              <a:rPr lang="en-US" dirty="0">
                <a:solidFill>
                  <a:srgbClr val="0070C0"/>
                </a:solidFill>
                <a:latin typeface="Arial" panose="020B0604020202020204" pitchFamily="34" charset="0"/>
                <a:cs typeface="Arial" panose="020B0604020202020204" pitchFamily="34" charset="0"/>
              </a:rPr>
              <a:t>The Holy Spirit raised Jesus from the dead and will also raise us from the dead at the second coming.</a:t>
            </a:r>
          </a:p>
          <a:p>
            <a:pPr marL="0" indent="0">
              <a:lnSpc>
                <a:spcPct val="150000"/>
              </a:lnSpc>
              <a:buNone/>
            </a:pPr>
            <a:r>
              <a:rPr lang="en-US" dirty="0"/>
              <a:t>For the mind that is set on the </a:t>
            </a:r>
            <a:r>
              <a:rPr lang="en-US" dirty="0">
                <a:solidFill>
                  <a:srgbClr val="FF0000"/>
                </a:solidFill>
              </a:rPr>
              <a:t>flesh</a:t>
            </a:r>
            <a:r>
              <a:rPr lang="en-US" dirty="0"/>
              <a:t> is </a:t>
            </a:r>
            <a:r>
              <a:rPr lang="en-US" dirty="0">
                <a:solidFill>
                  <a:srgbClr val="FF0000"/>
                </a:solidFill>
              </a:rPr>
              <a:t>hostile to God</a:t>
            </a:r>
            <a:r>
              <a:rPr lang="en-US" dirty="0"/>
              <a:t>, for it does not submit to God's law; indeed, </a:t>
            </a:r>
            <a:r>
              <a:rPr lang="en-US" dirty="0">
                <a:solidFill>
                  <a:srgbClr val="FF0000"/>
                </a:solidFill>
              </a:rPr>
              <a:t>it cannot</a:t>
            </a:r>
            <a:r>
              <a:rPr lang="en-US" dirty="0"/>
              <a:t>. Those who are in the flesh </a:t>
            </a:r>
            <a:r>
              <a:rPr lang="en-US" dirty="0">
                <a:solidFill>
                  <a:srgbClr val="FF0000"/>
                </a:solidFill>
              </a:rPr>
              <a:t>cannot please God</a:t>
            </a:r>
            <a:r>
              <a:rPr lang="en-US" dirty="0"/>
              <a:t>.  </a:t>
            </a:r>
            <a:r>
              <a:rPr lang="en-US" dirty="0">
                <a:solidFill>
                  <a:srgbClr val="FF0000"/>
                </a:solidFill>
              </a:rPr>
              <a:t>You</a:t>
            </a:r>
            <a:r>
              <a:rPr lang="en-US" dirty="0"/>
              <a:t>, however, are </a:t>
            </a:r>
            <a:r>
              <a:rPr lang="en-US" dirty="0">
                <a:solidFill>
                  <a:srgbClr val="FF0000"/>
                </a:solidFill>
              </a:rPr>
              <a:t>not in the flesh but in the Spirit</a:t>
            </a:r>
            <a:r>
              <a:rPr lang="en-US" dirty="0"/>
              <a:t>, if in fact the Spirit of God dwells in you. Anyone who </a:t>
            </a:r>
            <a:r>
              <a:rPr lang="en-US" dirty="0">
                <a:solidFill>
                  <a:srgbClr val="FF0000"/>
                </a:solidFill>
              </a:rPr>
              <a:t>does not have the Spirit of Christ does not belong to him</a:t>
            </a:r>
            <a:r>
              <a:rPr lang="en-US" dirty="0"/>
              <a:t>. But if Christ is in you, although the </a:t>
            </a:r>
            <a:r>
              <a:rPr lang="en-US" dirty="0">
                <a:solidFill>
                  <a:srgbClr val="FF0000"/>
                </a:solidFill>
              </a:rPr>
              <a:t>body is dead because of sin</a:t>
            </a:r>
            <a:r>
              <a:rPr lang="en-US" dirty="0"/>
              <a:t>, the Spirit is life because of </a:t>
            </a:r>
            <a:r>
              <a:rPr lang="en-US" dirty="0">
                <a:solidFill>
                  <a:srgbClr val="FF0000"/>
                </a:solidFill>
              </a:rPr>
              <a:t>righteousness</a:t>
            </a:r>
            <a:r>
              <a:rPr lang="en-US" dirty="0"/>
              <a:t>. </a:t>
            </a:r>
          </a:p>
          <a:p>
            <a:pPr marL="0" indent="0">
              <a:lnSpc>
                <a:spcPct val="150000"/>
              </a:lnSpc>
              <a:buNone/>
            </a:pPr>
            <a:r>
              <a:rPr lang="en-US" dirty="0"/>
              <a:t>If the </a:t>
            </a:r>
            <a:r>
              <a:rPr lang="en-US" dirty="0">
                <a:solidFill>
                  <a:srgbClr val="FF0000"/>
                </a:solidFill>
              </a:rPr>
              <a:t>Spirit</a:t>
            </a:r>
            <a:r>
              <a:rPr lang="en-US" dirty="0"/>
              <a:t> of him who raised Jesus from the dead dwells in you, he who raised Christ Jesus from the dead will also </a:t>
            </a:r>
            <a:r>
              <a:rPr lang="en-US" dirty="0">
                <a:solidFill>
                  <a:srgbClr val="FF0000"/>
                </a:solidFill>
              </a:rPr>
              <a:t>give life to your mortal bodies</a:t>
            </a:r>
            <a:r>
              <a:rPr lang="en-US" dirty="0"/>
              <a:t> through his Spirit who dwells in you. (Romans 8:7 -11)</a:t>
            </a:r>
            <a:endParaRPr lang="en-US" dirty="0">
              <a:solidFill>
                <a:srgbClr val="0070C0"/>
              </a:solidFill>
              <a:cs typeface="Arial" panose="020B0604020202020204" pitchFamily="34" charset="0"/>
            </a:endParaRPr>
          </a:p>
          <a:p>
            <a:pPr>
              <a:lnSpc>
                <a:spcPct val="100000"/>
              </a:lnSpc>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86400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12 Essential Doctrinal Truths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a:bodyPr>
          <a:lstStyle/>
          <a:p>
            <a:pPr marL="514350" indent="-514350">
              <a:lnSpc>
                <a:spcPct val="150000"/>
              </a:lnSpc>
              <a:buFont typeface="+mj-lt"/>
              <a:buAutoNum type="arabicPeriod" startAt="5"/>
            </a:pPr>
            <a:r>
              <a:rPr lang="en-US" dirty="0">
                <a:solidFill>
                  <a:srgbClr val="0070C0"/>
                </a:solidFill>
                <a:latin typeface="Arial" panose="020B0604020202020204" pitchFamily="34" charset="0"/>
                <a:cs typeface="Arial" panose="020B0604020202020204" pitchFamily="34" charset="0"/>
              </a:rPr>
              <a:t>Before the atonement could be effective for the elect, it had to affect God’s relationship with the sinners he planned to redeem by quenching his wrath over the elect’s sins. </a:t>
            </a:r>
          </a:p>
          <a:p>
            <a:pPr marL="514350" indent="-514350">
              <a:lnSpc>
                <a:spcPct val="150000"/>
              </a:lnSpc>
              <a:buFont typeface="+mj-lt"/>
              <a:buAutoNum type="arabicPeriod" startAt="5"/>
            </a:pPr>
            <a:r>
              <a:rPr lang="en-US" dirty="0">
                <a:solidFill>
                  <a:srgbClr val="0070C0"/>
                </a:solidFill>
                <a:latin typeface="Arial" panose="020B0604020202020204" pitchFamily="34" charset="0"/>
                <a:cs typeface="Arial" panose="020B0604020202020204" pitchFamily="34" charset="0"/>
              </a:rPr>
              <a:t>Jesus ransomed the elect from the wrath of God – not from Satan.</a:t>
            </a:r>
          </a:p>
          <a:p>
            <a:pPr marL="514350" indent="-514350">
              <a:buFont typeface="+mj-lt"/>
              <a:buAutoNum type="arabicPeriod" startAt="5"/>
            </a:pPr>
            <a:r>
              <a:rPr lang="en-US" dirty="0">
                <a:solidFill>
                  <a:srgbClr val="0070C0"/>
                </a:solidFill>
                <a:latin typeface="Arial" panose="020B0604020202020204" pitchFamily="34" charset="0"/>
                <a:cs typeface="Arial" panose="020B0604020202020204" pitchFamily="34" charset="0"/>
              </a:rPr>
              <a:t>The cause of the atonement is God’s love for the elect.</a:t>
            </a:r>
          </a:p>
          <a:p>
            <a:pPr marL="514350" indent="-514350">
              <a:lnSpc>
                <a:spcPct val="150000"/>
              </a:lnSpc>
              <a:buFont typeface="+mj-lt"/>
              <a:buAutoNum type="arabicPeriod" startAt="5"/>
            </a:pPr>
            <a:r>
              <a:rPr lang="en-US" dirty="0">
                <a:solidFill>
                  <a:srgbClr val="0070C0"/>
                </a:solidFill>
                <a:latin typeface="Arial" panose="020B0604020202020204" pitchFamily="34" charset="0"/>
                <a:cs typeface="Arial" panose="020B0604020202020204" pitchFamily="34" charset="0"/>
              </a:rPr>
              <a:t>The only way to save the elect from their sins was through the work Christ did in his life and death to earn the elect’s salvation.</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770948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12 Essential Doctrinal Truths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a:bodyPr>
          <a:lstStyle/>
          <a:p>
            <a:pPr marL="514350" indent="-514350">
              <a:lnSpc>
                <a:spcPct val="150000"/>
              </a:lnSpc>
              <a:buFont typeface="+mj-lt"/>
              <a:buAutoNum type="arabicPeriod" startAt="9"/>
            </a:pPr>
            <a:r>
              <a:rPr lang="en-US" dirty="0">
                <a:solidFill>
                  <a:srgbClr val="0070C0"/>
                </a:solidFill>
                <a:latin typeface="Arial" panose="020B0604020202020204" pitchFamily="34" charset="0"/>
                <a:cs typeface="Arial" panose="020B0604020202020204" pitchFamily="34" charset="0"/>
              </a:rPr>
              <a:t>Jesus in his human nature needed to “fulfill all righteousness” for the elect so that all of the elect had a record of obedience that merited God’s favor and eternal life with him.</a:t>
            </a:r>
          </a:p>
          <a:p>
            <a:pPr marL="514350" indent="-514350">
              <a:lnSpc>
                <a:spcPct val="150000"/>
              </a:lnSpc>
              <a:buFont typeface="+mj-lt"/>
              <a:buAutoNum type="arabicPeriod" startAt="9"/>
            </a:pPr>
            <a:r>
              <a:rPr lang="en-US" dirty="0">
                <a:solidFill>
                  <a:srgbClr val="0070C0"/>
                </a:solidFill>
                <a:latin typeface="Arial" panose="020B0604020202020204" pitchFamily="34" charset="0"/>
                <a:cs typeface="Arial" panose="020B0604020202020204" pitchFamily="34" charset="0"/>
              </a:rPr>
              <a:t>The person of Jesus, by the union of the divine and human nature could bear all the wrath of God against all of the elect’s sin in a fixed amount of time.</a:t>
            </a:r>
          </a:p>
          <a:p>
            <a:pPr marL="514350" indent="-514350">
              <a:lnSpc>
                <a:spcPct val="150000"/>
              </a:lnSpc>
              <a:buFont typeface="+mj-lt"/>
              <a:buAutoNum type="arabicPeriod" startAt="9"/>
            </a:pPr>
            <a:r>
              <a:rPr lang="en-US" dirty="0">
                <a:solidFill>
                  <a:srgbClr val="0070C0"/>
                </a:solidFill>
                <a:latin typeface="Arial" panose="020B0604020202020204" pitchFamily="34" charset="0"/>
                <a:cs typeface="Arial" panose="020B0604020202020204" pitchFamily="34" charset="0"/>
              </a:rPr>
              <a:t>Jesus paid the penalty for all the sins of the elect through all of his sufferings in body and soul throughout his entire life lived in a fallen world and in his death on the cross.</a:t>
            </a:r>
          </a:p>
          <a:p>
            <a:pPr marL="514350" indent="-514350">
              <a:lnSpc>
                <a:spcPct val="150000"/>
              </a:lnSpc>
              <a:buFont typeface="+mj-lt"/>
              <a:buAutoNum type="arabicPeriod" startAt="9"/>
            </a:pPr>
            <a:endParaRPr lang="en-US" dirty="0">
              <a:solidFill>
                <a:srgbClr val="0070C0"/>
              </a:solidFill>
              <a:latin typeface="Arial" panose="020B0604020202020204" pitchFamily="34" charset="0"/>
              <a:cs typeface="Arial" panose="020B0604020202020204" pitchFamily="34" charset="0"/>
            </a:endParaRPr>
          </a:p>
          <a:p>
            <a:pPr marL="514350" indent="-514350">
              <a:lnSpc>
                <a:spcPct val="150000"/>
              </a:lnSpc>
              <a:buFont typeface="+mj-lt"/>
              <a:buAutoNum type="arabicPeriod" startAt="9"/>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816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Summary of 12 Essential Doctrinal Truths </a:t>
            </a:r>
            <a:r>
              <a:rPr lang="en-US" sz="2800" dirty="0">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a:extLst>
              <a:ext uri="{FF2B5EF4-FFF2-40B4-BE49-F238E27FC236}">
                <a16:creationId xmlns:a16="http://schemas.microsoft.com/office/drawing/2014/main" id="{F40BED58-5BC9-49B8-B30A-BF0323C94F51}"/>
              </a:ext>
            </a:extLst>
          </p:cNvPr>
          <p:cNvSpPr>
            <a:spLocks noGrp="1"/>
          </p:cNvSpPr>
          <p:nvPr>
            <p:ph idx="1"/>
          </p:nvPr>
        </p:nvSpPr>
        <p:spPr>
          <a:xfrm>
            <a:off x="196645" y="747252"/>
            <a:ext cx="11818372" cy="6110747"/>
          </a:xfrm>
          <a:solidFill>
            <a:srgbClr val="FFFFCC"/>
          </a:solidFill>
        </p:spPr>
        <p:txBody>
          <a:bodyPr>
            <a:normAutofit/>
          </a:bodyPr>
          <a:lstStyle/>
          <a:p>
            <a:pPr marL="514350" indent="-514350">
              <a:lnSpc>
                <a:spcPct val="150000"/>
              </a:lnSpc>
              <a:buFont typeface="+mj-lt"/>
              <a:buAutoNum type="arabicPeriod" startAt="12"/>
            </a:pPr>
            <a:r>
              <a:rPr lang="en-US" dirty="0">
                <a:solidFill>
                  <a:srgbClr val="0070C0"/>
                </a:solidFill>
                <a:latin typeface="Arial" panose="020B0604020202020204" pitchFamily="34" charset="0"/>
                <a:cs typeface="Arial" panose="020B0604020202020204" pitchFamily="34" charset="0"/>
              </a:rPr>
              <a:t>It was not unfair for God to have Jesus bear all the elect’s sin, because God is the standard of what is just. If God said that this satisfied the demands of his justice and righteousness, then it did! </a:t>
            </a:r>
          </a:p>
        </p:txBody>
      </p:sp>
    </p:spTree>
    <p:extLst>
      <p:ext uri="{BB962C8B-B14F-4D97-AF65-F5344CB8AC3E}">
        <p14:creationId xmlns:p14="http://schemas.microsoft.com/office/powerpoint/2010/main" val="1481538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0" y="1167304"/>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1823797"/>
            <a:ext cx="11784563" cy="4619116"/>
          </a:xfrm>
          <a:solidFill>
            <a:srgbClr val="FFFFCC"/>
          </a:solidFill>
        </p:spPr>
        <p:txBody>
          <a:bodyPr numCol="2">
            <a:noAutofit/>
          </a:bodyPr>
          <a:lstStyle/>
          <a:p>
            <a:pPr marL="0" indent="0" algn="just">
              <a:buNone/>
            </a:pPr>
            <a:endParaRPr lang="en-US" sz="3200" b="1" dirty="0">
              <a:solidFill>
                <a:schemeClr val="bg1">
                  <a:lumMod val="50000"/>
                </a:schemeClr>
              </a:solidFill>
              <a:latin typeface="Arial" panose="020B0604020202020204" pitchFamily="34" charset="0"/>
              <a:cs typeface="Arial" panose="020B0604020202020204" pitchFamily="34" charset="0"/>
            </a:endParaRP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Fall - Original Sin</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Doctrines of Grace </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Jesus the God-man</a:t>
            </a:r>
            <a:r>
              <a:rPr lang="en-US" sz="2800" b="1"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The Atonement*</a:t>
            </a:r>
          </a:p>
          <a:p>
            <a:pPr marL="971550" lvl="1" indent="-514350" algn="just">
              <a:buFont typeface="+mj-lt"/>
              <a:buAutoNum type="arabicPeriod"/>
            </a:pPr>
            <a:r>
              <a:rPr lang="en-US" sz="2800" b="1" dirty="0">
                <a:latin typeface="Arial" panose="020B0604020202020204" pitchFamily="34" charset="0"/>
                <a:cs typeface="Arial" panose="020B0604020202020204" pitchFamily="34" charset="0"/>
              </a:rPr>
              <a:t>The Work of the Holy Spirit</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Grace </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Regeneration</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Conversion </a:t>
            </a:r>
          </a:p>
          <a:p>
            <a:pPr marL="514350" indent="-514350" algn="just">
              <a:buFont typeface="+mj-lt"/>
              <a:buAutoNum type="arabicPeriod" startAt="9"/>
            </a:pPr>
            <a:endParaRPr lang="en-US" dirty="0">
              <a:latin typeface="Arial" panose="020B0604020202020204" pitchFamily="34" charset="0"/>
              <a:cs typeface="Arial" panose="020B0604020202020204" pitchFamily="34" charset="0"/>
            </a:endParaRPr>
          </a:p>
          <a:p>
            <a:pPr marL="514350" indent="-514350" algn="just">
              <a:buFont typeface="+mj-lt"/>
              <a:buAutoNum type="arabicPeriod" startAt="9"/>
            </a:pPr>
            <a:r>
              <a:rPr lang="en-US" dirty="0">
                <a:latin typeface="Arial" panose="020B0604020202020204" pitchFamily="34" charset="0"/>
                <a:cs typeface="Arial" panose="020B0604020202020204" pitchFamily="34" charset="0"/>
              </a:rPr>
              <a:t>Justification </a:t>
            </a:r>
          </a:p>
          <a:p>
            <a:pPr marL="514350" indent="-514350" algn="just">
              <a:buFont typeface="+mj-lt"/>
              <a:buAutoNum type="arabicPeriod" startAt="9"/>
            </a:pPr>
            <a:r>
              <a:rPr lang="en-US" dirty="0">
                <a:latin typeface="Arial" panose="020B0604020202020204" pitchFamily="34" charset="0"/>
                <a:cs typeface="Arial" panose="020B0604020202020204" pitchFamily="34" charset="0"/>
              </a:rPr>
              <a:t>Adoption</a:t>
            </a:r>
          </a:p>
          <a:p>
            <a:pPr marL="514350" indent="-514350" algn="just">
              <a:buFont typeface="+mj-lt"/>
              <a:buAutoNum type="arabicPeriod" startAt="9"/>
            </a:pPr>
            <a:r>
              <a:rPr lang="en-US" dirty="0">
                <a:latin typeface="Arial" panose="020B0604020202020204" pitchFamily="34" charset="0"/>
                <a:cs typeface="Arial" panose="020B0604020202020204" pitchFamily="34" charset="0"/>
              </a:rPr>
              <a:t>Sanctification</a:t>
            </a:r>
          </a:p>
          <a:p>
            <a:pPr marL="514350" indent="-514350" algn="just">
              <a:buFont typeface="+mj-lt"/>
              <a:buAutoNum type="arabicPeriod" startAt="9"/>
            </a:pPr>
            <a:r>
              <a:rPr lang="en-US" dirty="0">
                <a:latin typeface="Arial" panose="020B0604020202020204" pitchFamily="34" charset="0"/>
                <a:cs typeface="Arial" panose="020B0604020202020204" pitchFamily="34" charset="0"/>
              </a:rPr>
              <a:t>Baptism In/Filling with the Holy Spirit  </a:t>
            </a:r>
          </a:p>
          <a:p>
            <a:pPr marL="514350" indent="-514350" algn="just">
              <a:buFont typeface="+mj-lt"/>
              <a:buAutoNum type="arabicPeriod" startAt="9"/>
            </a:pPr>
            <a:r>
              <a:rPr lang="en-US" dirty="0">
                <a:latin typeface="Arial" panose="020B0604020202020204" pitchFamily="34" charset="0"/>
                <a:cs typeface="Arial" panose="020B0604020202020204" pitchFamily="34" charset="0"/>
              </a:rPr>
              <a:t>Death and the Intermediate State</a:t>
            </a:r>
          </a:p>
          <a:p>
            <a:pPr marL="514350" indent="-514350" algn="just">
              <a:buFont typeface="+mj-lt"/>
              <a:buAutoNum type="arabicPeriod" startAt="9"/>
            </a:pPr>
            <a:r>
              <a:rPr lang="en-US" dirty="0">
                <a:latin typeface="Arial" panose="020B0604020202020204" pitchFamily="34" charset="0"/>
                <a:cs typeface="Arial" panose="020B0604020202020204" pitchFamily="34" charset="0"/>
              </a:rPr>
              <a:t>Glorification</a:t>
            </a:r>
          </a:p>
          <a:p>
            <a:pPr marL="514350" indent="-514350" algn="just">
              <a:buFont typeface="+mj-lt"/>
              <a:buAutoNum type="arabicPeriod" startAt="9"/>
            </a:pPr>
            <a:r>
              <a:rPr lang="en-US"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Work of the Holy Spirit</a:t>
            </a:r>
            <a:endParaRPr lang="en-US" sz="2800" dirty="0"/>
          </a:p>
        </p:txBody>
      </p:sp>
    </p:spTree>
    <p:extLst>
      <p:ext uri="{BB962C8B-B14F-4D97-AF65-F5344CB8AC3E}">
        <p14:creationId xmlns:p14="http://schemas.microsoft.com/office/powerpoint/2010/main" val="1684445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In this study we will look at the activities delegated to the Holy Spirit by God the Father and God the Son. </a:t>
            </a:r>
          </a:p>
          <a:p>
            <a:pPr>
              <a:lnSpc>
                <a:spcPct val="150000"/>
              </a:lnSpc>
            </a:pPr>
            <a:r>
              <a:rPr lang="en-US" dirty="0">
                <a:solidFill>
                  <a:srgbClr val="0070C0"/>
                </a:solidFill>
                <a:latin typeface="Arial" panose="020B0604020202020204" pitchFamily="34" charset="0"/>
                <a:cs typeface="Arial" panose="020B0604020202020204" pitchFamily="34" charset="0"/>
              </a:rPr>
              <a:t>We will not primarily look at the work of the Holy Spirit in Salvation such as Effective Calling of the elect, Regeneration and Sanctification.</a:t>
            </a:r>
          </a:p>
          <a:p>
            <a:pPr>
              <a:lnSpc>
                <a:spcPct val="160000"/>
              </a:lnSpc>
            </a:pPr>
            <a:r>
              <a:rPr lang="en-US" dirty="0">
                <a:solidFill>
                  <a:srgbClr val="0070C0"/>
                </a:solidFill>
                <a:latin typeface="Arial" panose="020B0604020202020204" pitchFamily="34" charset="0"/>
                <a:cs typeface="Arial" panose="020B0604020202020204" pitchFamily="34" charset="0"/>
              </a:rPr>
              <a:t>Primarily we will look at the work of the Holy Spirit in manifesting the active presence of God in the world, and especially in the church.” </a:t>
            </a:r>
          </a:p>
          <a:p>
            <a:pPr marL="0" indent="0">
              <a:buNone/>
            </a:pPr>
            <a:r>
              <a:rPr lang="en-US" dirty="0">
                <a:cs typeface="Arial" panose="020B0604020202020204" pitchFamily="34" charset="0"/>
              </a:rPr>
              <a:t>NOTE: </a:t>
            </a:r>
            <a:r>
              <a:rPr lang="en-US" dirty="0">
                <a:solidFill>
                  <a:srgbClr val="0070C0"/>
                </a:solidFill>
                <a:cs typeface="Arial" panose="020B0604020202020204" pitchFamily="34" charset="0"/>
              </a:rPr>
              <a:t>Manifest</a:t>
            </a:r>
            <a:r>
              <a:rPr lang="en-US" dirty="0">
                <a:cs typeface="Arial" panose="020B0604020202020204" pitchFamily="34" charset="0"/>
              </a:rPr>
              <a:t> means (1) </a:t>
            </a:r>
            <a:r>
              <a:rPr lang="en-US" dirty="0"/>
              <a:t>clear or obvious to the eye or mind (adjective);  (2) display or show (a quality or feeling) by one's acts or appearance (verb)</a:t>
            </a:r>
            <a:endParaRPr lang="en-US" dirty="0">
              <a:solidFill>
                <a:srgbClr val="0070C0"/>
              </a:solidFill>
              <a:cs typeface="Arial" panose="020B0604020202020204" pitchFamily="34" charset="0"/>
            </a:endParaRPr>
          </a:p>
          <a:p>
            <a:pPr marL="0" indent="0">
              <a:buNone/>
            </a:pPr>
            <a:endParaRPr lang="en-US"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7834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Evangelicals tend to think in terms of:</a:t>
            </a:r>
          </a:p>
          <a:p>
            <a:pPr lvl="1">
              <a:lnSpc>
                <a:spcPct val="150000"/>
              </a:lnSpc>
            </a:pPr>
            <a:r>
              <a:rPr lang="en-US" sz="2800" dirty="0">
                <a:solidFill>
                  <a:srgbClr val="0070C0"/>
                </a:solidFill>
                <a:latin typeface="Arial" panose="020B0604020202020204" pitchFamily="34" charset="0"/>
                <a:cs typeface="Arial" panose="020B0604020202020204" pitchFamily="34" charset="0"/>
              </a:rPr>
              <a:t>The “Already” and the “Not Yet.”</a:t>
            </a:r>
          </a:p>
          <a:p>
            <a:pPr lvl="1">
              <a:lnSpc>
                <a:spcPct val="150000"/>
              </a:lnSpc>
            </a:pPr>
            <a:r>
              <a:rPr lang="en-US" sz="2800" dirty="0">
                <a:solidFill>
                  <a:srgbClr val="0070C0"/>
                </a:solidFill>
                <a:latin typeface="Arial" panose="020B0604020202020204" pitchFamily="34" charset="0"/>
                <a:cs typeface="Arial" panose="020B0604020202020204" pitchFamily="34" charset="0"/>
              </a:rPr>
              <a:t>Salvation is something that happened and that will happen.</a:t>
            </a:r>
          </a:p>
          <a:p>
            <a:pPr lvl="1">
              <a:lnSpc>
                <a:spcPct val="150000"/>
              </a:lnSpc>
            </a:pPr>
            <a:r>
              <a:rPr lang="en-US" sz="2800" dirty="0">
                <a:solidFill>
                  <a:srgbClr val="0070C0"/>
                </a:solidFill>
                <a:latin typeface="Arial" panose="020B0604020202020204" pitchFamily="34" charset="0"/>
                <a:cs typeface="Arial" panose="020B0604020202020204" pitchFamily="34" charset="0"/>
              </a:rPr>
              <a:t>The elect are “Born again” (regenerated) and resurrected</a:t>
            </a:r>
            <a:r>
              <a:rPr lang="en-US" dirty="0">
                <a:solidFill>
                  <a:srgbClr val="0070C0"/>
                </a:solidFill>
                <a:latin typeface="Arial" panose="020B0604020202020204" pitchFamily="34" charset="0"/>
                <a:cs typeface="Arial" panose="020B0604020202020204" pitchFamily="34" charset="0"/>
              </a:rPr>
              <a:t>.</a:t>
            </a:r>
          </a:p>
          <a:p>
            <a:pPr marL="0" indent="0">
              <a:lnSpc>
                <a:spcPct val="150000"/>
              </a:lnSpc>
              <a:buNone/>
            </a:pPr>
            <a:endParaRPr lang="en-US" dirty="0">
              <a:solidFill>
                <a:srgbClr val="0070C0"/>
              </a:solidFill>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81681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“In the OT the presence of God was manifested in the glory of God and in theophanies. </a:t>
            </a:r>
          </a:p>
          <a:p>
            <a:pPr>
              <a:lnSpc>
                <a:spcPct val="150000"/>
              </a:lnSpc>
            </a:pPr>
            <a:r>
              <a:rPr lang="en-US" dirty="0">
                <a:solidFill>
                  <a:srgbClr val="0070C0"/>
                </a:solidFill>
                <a:latin typeface="Arial" panose="020B0604020202020204" pitchFamily="34" charset="0"/>
                <a:cs typeface="Arial" panose="020B0604020202020204" pitchFamily="34" charset="0"/>
              </a:rPr>
              <a:t>Jesus manifested the presence of God during his life.</a:t>
            </a:r>
          </a:p>
          <a:p>
            <a:pPr>
              <a:lnSpc>
                <a:spcPct val="150000"/>
              </a:lnSpc>
            </a:pPr>
            <a:r>
              <a:rPr lang="en-US" dirty="0">
                <a:solidFill>
                  <a:srgbClr val="0070C0"/>
                </a:solidFill>
                <a:latin typeface="Arial" panose="020B0604020202020204" pitchFamily="34" charset="0"/>
                <a:cs typeface="Arial" panose="020B0604020202020204" pitchFamily="34" charset="0"/>
              </a:rPr>
              <a:t>But once Jesus ascended into heaven the Holy Spirit is the primary manifestation of the Trinity among us. </a:t>
            </a:r>
          </a:p>
          <a:p>
            <a:pPr>
              <a:lnSpc>
                <a:spcPct val="150000"/>
              </a:lnSpc>
            </a:pPr>
            <a:r>
              <a:rPr lang="en-US" dirty="0">
                <a:solidFill>
                  <a:srgbClr val="0070C0"/>
                </a:solidFill>
                <a:latin typeface="Arial" panose="020B0604020202020204" pitchFamily="34" charset="0"/>
                <a:cs typeface="Arial" panose="020B0604020202020204" pitchFamily="34" charset="0"/>
              </a:rPr>
              <a:t>The Holy Spirit is one who primarily bestows blessings upon the elect.</a:t>
            </a:r>
          </a:p>
          <a:p>
            <a:pPr marL="0" indent="0">
              <a:buNone/>
            </a:pPr>
            <a:endParaRPr lang="en-US" dirty="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99721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1154</Words>
  <Application>Microsoft Office PowerPoint</Application>
  <PresentationFormat>Widescreen</PresentationFormat>
  <Paragraphs>132</Paragraphs>
  <Slides>23</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Discipleship:  An  Introduction to  Systematic Theology and  Apologetics</vt:lpstr>
      <vt:lpstr>The Atonement – Summary of 12 Essential Doctrinal Truths (Review)</vt:lpstr>
      <vt:lpstr>The Atonement – Summary of 12 Essential Doctrinal Truths (Review)</vt:lpstr>
      <vt:lpstr>The Atonement – Summary of 12 Essential Doctrinal Truths (Review)</vt:lpstr>
      <vt:lpstr>The Atonement – Summary of 12 Essential Doctrinal Truths (Review)</vt:lpstr>
      <vt:lpstr> Protestant Reformation Doctrines of Salvation </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lpstr>The Work of the Holy Spirit – The Holy Spirit Empowers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2019-06-02T18:59:21Z</dcterms:created>
  <dcterms:modified xsi:type="dcterms:W3CDTF">2019-06-02T19:04:58Z</dcterms:modified>
</cp:coreProperties>
</file>