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1115" r:id="rId2"/>
    <p:sldId id="1141" r:id="rId3"/>
    <p:sldId id="1116" r:id="rId4"/>
    <p:sldId id="1046" r:id="rId5"/>
    <p:sldId id="1117" r:id="rId6"/>
    <p:sldId id="1047" r:id="rId7"/>
    <p:sldId id="1048" r:id="rId8"/>
    <p:sldId id="1049" r:id="rId9"/>
    <p:sldId id="1050" r:id="rId10"/>
    <p:sldId id="1051" r:id="rId11"/>
    <p:sldId id="1052" r:id="rId12"/>
    <p:sldId id="1053" r:id="rId13"/>
    <p:sldId id="1054" r:id="rId14"/>
    <p:sldId id="1055" r:id="rId15"/>
    <p:sldId id="1056" r:id="rId16"/>
    <p:sldId id="1057" r:id="rId17"/>
    <p:sldId id="1059" r:id="rId18"/>
    <p:sldId id="1060" r:id="rId19"/>
    <p:sldId id="1118" r:id="rId20"/>
    <p:sldId id="1061" r:id="rId21"/>
    <p:sldId id="1062" r:id="rId22"/>
    <p:sldId id="1064" r:id="rId23"/>
    <p:sldId id="1065" r:id="rId24"/>
    <p:sldId id="1066" r:id="rId25"/>
    <p:sldId id="1067" r:id="rId26"/>
    <p:sldId id="1068" r:id="rId27"/>
    <p:sldId id="1069" r:id="rId28"/>
    <p:sldId id="1070" r:id="rId29"/>
    <p:sldId id="1073" r:id="rId30"/>
    <p:sldId id="1071" r:id="rId31"/>
    <p:sldId id="1074"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CC4B1F-88E8-4BB0-8575-D3316B96DCC7}" type="datetimeFigureOut">
              <a:rPr lang="en-US" smtClean="0"/>
              <a:t>6/17/2019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279F10-976F-4BD1-BCB3-B161950DF71A}" type="slidenum">
              <a:rPr lang="en-US" smtClean="0"/>
              <a:t>‹#›</a:t>
            </a:fld>
            <a:endParaRPr lang="en-US"/>
          </a:p>
        </p:txBody>
      </p:sp>
    </p:spTree>
    <p:extLst>
      <p:ext uri="{BB962C8B-B14F-4D97-AF65-F5344CB8AC3E}">
        <p14:creationId xmlns:p14="http://schemas.microsoft.com/office/powerpoint/2010/main" val="3360226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a:t>
            </a:fld>
            <a:endParaRPr lang="en-US"/>
          </a:p>
        </p:txBody>
      </p:sp>
    </p:spTree>
    <p:extLst>
      <p:ext uri="{BB962C8B-B14F-4D97-AF65-F5344CB8AC3E}">
        <p14:creationId xmlns:p14="http://schemas.microsoft.com/office/powerpoint/2010/main" val="33687864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dirty="0"/>
          </a:p>
        </p:txBody>
      </p:sp>
    </p:spTree>
    <p:extLst>
      <p:ext uri="{BB962C8B-B14F-4D97-AF65-F5344CB8AC3E}">
        <p14:creationId xmlns:p14="http://schemas.microsoft.com/office/powerpoint/2010/main" val="1004324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3204136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10920860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4149575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271690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32234554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16</a:t>
            </a:fld>
            <a:endParaRPr lang="en-US"/>
          </a:p>
        </p:txBody>
      </p:sp>
    </p:spTree>
    <p:extLst>
      <p:ext uri="{BB962C8B-B14F-4D97-AF65-F5344CB8AC3E}">
        <p14:creationId xmlns:p14="http://schemas.microsoft.com/office/powerpoint/2010/main" val="33855109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17</a:t>
            </a:fld>
            <a:endParaRPr lang="en-US"/>
          </a:p>
        </p:txBody>
      </p:sp>
    </p:spTree>
    <p:extLst>
      <p:ext uri="{BB962C8B-B14F-4D97-AF65-F5344CB8AC3E}">
        <p14:creationId xmlns:p14="http://schemas.microsoft.com/office/powerpoint/2010/main" val="1831791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18</a:t>
            </a:fld>
            <a:endParaRPr lang="en-US"/>
          </a:p>
        </p:txBody>
      </p:sp>
    </p:spTree>
    <p:extLst>
      <p:ext uri="{BB962C8B-B14F-4D97-AF65-F5344CB8AC3E}">
        <p14:creationId xmlns:p14="http://schemas.microsoft.com/office/powerpoint/2010/main" val="16485992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19</a:t>
            </a:fld>
            <a:endParaRPr lang="en-US"/>
          </a:p>
        </p:txBody>
      </p:sp>
    </p:spTree>
    <p:extLst>
      <p:ext uri="{BB962C8B-B14F-4D97-AF65-F5344CB8AC3E}">
        <p14:creationId xmlns:p14="http://schemas.microsoft.com/office/powerpoint/2010/main" val="878285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35744604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20</a:t>
            </a:fld>
            <a:endParaRPr lang="en-US"/>
          </a:p>
        </p:txBody>
      </p:sp>
    </p:spTree>
    <p:extLst>
      <p:ext uri="{BB962C8B-B14F-4D97-AF65-F5344CB8AC3E}">
        <p14:creationId xmlns:p14="http://schemas.microsoft.com/office/powerpoint/2010/main" val="42434228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21</a:t>
            </a:fld>
            <a:endParaRPr lang="en-US"/>
          </a:p>
        </p:txBody>
      </p:sp>
    </p:spTree>
    <p:extLst>
      <p:ext uri="{BB962C8B-B14F-4D97-AF65-F5344CB8AC3E}">
        <p14:creationId xmlns:p14="http://schemas.microsoft.com/office/powerpoint/2010/main" val="21904617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22</a:t>
            </a:fld>
            <a:endParaRPr lang="en-US"/>
          </a:p>
        </p:txBody>
      </p:sp>
    </p:spTree>
    <p:extLst>
      <p:ext uri="{BB962C8B-B14F-4D97-AF65-F5344CB8AC3E}">
        <p14:creationId xmlns:p14="http://schemas.microsoft.com/office/powerpoint/2010/main" val="6718810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23</a:t>
            </a:fld>
            <a:endParaRPr lang="en-US"/>
          </a:p>
        </p:txBody>
      </p:sp>
    </p:spTree>
    <p:extLst>
      <p:ext uri="{BB962C8B-B14F-4D97-AF65-F5344CB8AC3E}">
        <p14:creationId xmlns:p14="http://schemas.microsoft.com/office/powerpoint/2010/main" val="17094211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24</a:t>
            </a:fld>
            <a:endParaRPr lang="en-US"/>
          </a:p>
        </p:txBody>
      </p:sp>
    </p:spTree>
    <p:extLst>
      <p:ext uri="{BB962C8B-B14F-4D97-AF65-F5344CB8AC3E}">
        <p14:creationId xmlns:p14="http://schemas.microsoft.com/office/powerpoint/2010/main" val="32311622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25</a:t>
            </a:fld>
            <a:endParaRPr lang="en-US"/>
          </a:p>
        </p:txBody>
      </p:sp>
    </p:spTree>
    <p:extLst>
      <p:ext uri="{BB962C8B-B14F-4D97-AF65-F5344CB8AC3E}">
        <p14:creationId xmlns:p14="http://schemas.microsoft.com/office/powerpoint/2010/main" val="17954924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26</a:t>
            </a:fld>
            <a:endParaRPr lang="en-US"/>
          </a:p>
        </p:txBody>
      </p:sp>
    </p:spTree>
    <p:extLst>
      <p:ext uri="{BB962C8B-B14F-4D97-AF65-F5344CB8AC3E}">
        <p14:creationId xmlns:p14="http://schemas.microsoft.com/office/powerpoint/2010/main" val="18797933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27</a:t>
            </a:fld>
            <a:endParaRPr lang="en-US"/>
          </a:p>
        </p:txBody>
      </p:sp>
    </p:spTree>
    <p:extLst>
      <p:ext uri="{BB962C8B-B14F-4D97-AF65-F5344CB8AC3E}">
        <p14:creationId xmlns:p14="http://schemas.microsoft.com/office/powerpoint/2010/main" val="27364550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28</a:t>
            </a:fld>
            <a:endParaRPr lang="en-US"/>
          </a:p>
        </p:txBody>
      </p:sp>
    </p:spTree>
    <p:extLst>
      <p:ext uri="{BB962C8B-B14F-4D97-AF65-F5344CB8AC3E}">
        <p14:creationId xmlns:p14="http://schemas.microsoft.com/office/powerpoint/2010/main" val="1868770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29</a:t>
            </a:fld>
            <a:endParaRPr lang="en-US"/>
          </a:p>
        </p:txBody>
      </p:sp>
    </p:spTree>
    <p:extLst>
      <p:ext uri="{BB962C8B-B14F-4D97-AF65-F5344CB8AC3E}">
        <p14:creationId xmlns:p14="http://schemas.microsoft.com/office/powerpoint/2010/main" val="3137281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425392605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30</a:t>
            </a:fld>
            <a:endParaRPr lang="en-US"/>
          </a:p>
        </p:txBody>
      </p:sp>
    </p:spTree>
    <p:extLst>
      <p:ext uri="{BB962C8B-B14F-4D97-AF65-F5344CB8AC3E}">
        <p14:creationId xmlns:p14="http://schemas.microsoft.com/office/powerpoint/2010/main" val="7881673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31</a:t>
            </a:fld>
            <a:endParaRPr lang="en-US"/>
          </a:p>
        </p:txBody>
      </p:sp>
    </p:spTree>
    <p:extLst>
      <p:ext uri="{BB962C8B-B14F-4D97-AF65-F5344CB8AC3E}">
        <p14:creationId xmlns:p14="http://schemas.microsoft.com/office/powerpoint/2010/main" val="902029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2453393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722891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50584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3391560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1319559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838551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C9A34-6627-4E0A-837A-B11F8BD3FC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0EBFDB-43C3-42F2-B284-DB49AE2528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A12ADB3-E714-4348-A6C2-D60F6A62CCD5}"/>
              </a:ext>
            </a:extLst>
          </p:cNvPr>
          <p:cNvSpPr>
            <a:spLocks noGrp="1"/>
          </p:cNvSpPr>
          <p:nvPr>
            <p:ph type="dt" sz="half" idx="10"/>
          </p:nvPr>
        </p:nvSpPr>
        <p:spPr/>
        <p:txBody>
          <a:bodyPr/>
          <a:lstStyle/>
          <a:p>
            <a:fld id="{C7951C02-538C-4A3B-9C5E-F77C674FCD24}" type="datetimeFigureOut">
              <a:rPr lang="en-US" smtClean="0"/>
              <a:t>6/17/2019</a:t>
            </a:fld>
            <a:endParaRPr lang="en-US"/>
          </a:p>
        </p:txBody>
      </p:sp>
      <p:sp>
        <p:nvSpPr>
          <p:cNvPr id="5" name="Footer Placeholder 4">
            <a:extLst>
              <a:ext uri="{FF2B5EF4-FFF2-40B4-BE49-F238E27FC236}">
                <a16:creationId xmlns:a16="http://schemas.microsoft.com/office/drawing/2014/main" id="{C068D9B6-FE79-4C1B-89FF-230A2AA779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012440-0D1B-4B2E-9065-0CD5E666029B}"/>
              </a:ext>
            </a:extLst>
          </p:cNvPr>
          <p:cNvSpPr>
            <a:spLocks noGrp="1"/>
          </p:cNvSpPr>
          <p:nvPr>
            <p:ph type="sldNum" sz="quarter" idx="12"/>
          </p:nvPr>
        </p:nvSpPr>
        <p:spPr/>
        <p:txBody>
          <a:bodyPr/>
          <a:lstStyle/>
          <a:p>
            <a:fld id="{92AAEC96-C8D2-41B1-90A4-BBBE500EEC06}" type="slidenum">
              <a:rPr lang="en-US" smtClean="0"/>
              <a:t>‹#›</a:t>
            </a:fld>
            <a:endParaRPr lang="en-US"/>
          </a:p>
        </p:txBody>
      </p:sp>
    </p:spTree>
    <p:extLst>
      <p:ext uri="{BB962C8B-B14F-4D97-AF65-F5344CB8AC3E}">
        <p14:creationId xmlns:p14="http://schemas.microsoft.com/office/powerpoint/2010/main" val="1142226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51699-06DC-4355-8449-202C890252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5CB6B2-CA2A-472C-99D4-0FD413ABE8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0FE2C-1C0C-488E-B75C-D278A0221737}"/>
              </a:ext>
            </a:extLst>
          </p:cNvPr>
          <p:cNvSpPr>
            <a:spLocks noGrp="1"/>
          </p:cNvSpPr>
          <p:nvPr>
            <p:ph type="dt" sz="half" idx="10"/>
          </p:nvPr>
        </p:nvSpPr>
        <p:spPr/>
        <p:txBody>
          <a:bodyPr/>
          <a:lstStyle/>
          <a:p>
            <a:fld id="{C7951C02-538C-4A3B-9C5E-F77C674FCD24}" type="datetimeFigureOut">
              <a:rPr lang="en-US" smtClean="0"/>
              <a:t>6/17/2019</a:t>
            </a:fld>
            <a:endParaRPr lang="en-US"/>
          </a:p>
        </p:txBody>
      </p:sp>
      <p:sp>
        <p:nvSpPr>
          <p:cNvPr id="5" name="Footer Placeholder 4">
            <a:extLst>
              <a:ext uri="{FF2B5EF4-FFF2-40B4-BE49-F238E27FC236}">
                <a16:creationId xmlns:a16="http://schemas.microsoft.com/office/drawing/2014/main" id="{5027FD25-6EE7-4620-9453-7D82F0F577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BD6F09-13E5-4FB7-B87A-AD78942576C9}"/>
              </a:ext>
            </a:extLst>
          </p:cNvPr>
          <p:cNvSpPr>
            <a:spLocks noGrp="1"/>
          </p:cNvSpPr>
          <p:nvPr>
            <p:ph type="sldNum" sz="quarter" idx="12"/>
          </p:nvPr>
        </p:nvSpPr>
        <p:spPr/>
        <p:txBody>
          <a:bodyPr/>
          <a:lstStyle/>
          <a:p>
            <a:fld id="{92AAEC96-C8D2-41B1-90A4-BBBE500EEC06}" type="slidenum">
              <a:rPr lang="en-US" smtClean="0"/>
              <a:t>‹#›</a:t>
            </a:fld>
            <a:endParaRPr lang="en-US"/>
          </a:p>
        </p:txBody>
      </p:sp>
    </p:spTree>
    <p:extLst>
      <p:ext uri="{BB962C8B-B14F-4D97-AF65-F5344CB8AC3E}">
        <p14:creationId xmlns:p14="http://schemas.microsoft.com/office/powerpoint/2010/main" val="3483951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AE1C5F-BDFC-4188-9CD9-E40D52EABD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98B13D-6470-4F66-BA9C-61CFD92AAC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7B58E-F86D-44E2-9AB1-217D92C5DF09}"/>
              </a:ext>
            </a:extLst>
          </p:cNvPr>
          <p:cNvSpPr>
            <a:spLocks noGrp="1"/>
          </p:cNvSpPr>
          <p:nvPr>
            <p:ph type="dt" sz="half" idx="10"/>
          </p:nvPr>
        </p:nvSpPr>
        <p:spPr/>
        <p:txBody>
          <a:bodyPr/>
          <a:lstStyle/>
          <a:p>
            <a:fld id="{C7951C02-538C-4A3B-9C5E-F77C674FCD24}" type="datetimeFigureOut">
              <a:rPr lang="en-US" smtClean="0"/>
              <a:t>6/17/2019</a:t>
            </a:fld>
            <a:endParaRPr lang="en-US"/>
          </a:p>
        </p:txBody>
      </p:sp>
      <p:sp>
        <p:nvSpPr>
          <p:cNvPr id="5" name="Footer Placeholder 4">
            <a:extLst>
              <a:ext uri="{FF2B5EF4-FFF2-40B4-BE49-F238E27FC236}">
                <a16:creationId xmlns:a16="http://schemas.microsoft.com/office/drawing/2014/main" id="{A02CEB19-C4D3-4D8F-BC95-4161AD451E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7D84AA-9510-4948-9FE7-506F5E187F12}"/>
              </a:ext>
            </a:extLst>
          </p:cNvPr>
          <p:cNvSpPr>
            <a:spLocks noGrp="1"/>
          </p:cNvSpPr>
          <p:nvPr>
            <p:ph type="sldNum" sz="quarter" idx="12"/>
          </p:nvPr>
        </p:nvSpPr>
        <p:spPr/>
        <p:txBody>
          <a:bodyPr/>
          <a:lstStyle/>
          <a:p>
            <a:fld id="{92AAEC96-C8D2-41B1-90A4-BBBE500EEC06}" type="slidenum">
              <a:rPr lang="en-US" smtClean="0"/>
              <a:t>‹#›</a:t>
            </a:fld>
            <a:endParaRPr lang="en-US"/>
          </a:p>
        </p:txBody>
      </p:sp>
    </p:spTree>
    <p:extLst>
      <p:ext uri="{BB962C8B-B14F-4D97-AF65-F5344CB8AC3E}">
        <p14:creationId xmlns:p14="http://schemas.microsoft.com/office/powerpoint/2010/main" val="2751528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06EFF-73D1-4E82-A5DE-4CB64C314F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E42E48-750B-40E2-B2EF-2C074B2462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64FA10-4ED0-4720-980C-FF8C273F25C1}"/>
              </a:ext>
            </a:extLst>
          </p:cNvPr>
          <p:cNvSpPr>
            <a:spLocks noGrp="1"/>
          </p:cNvSpPr>
          <p:nvPr>
            <p:ph type="dt" sz="half" idx="10"/>
          </p:nvPr>
        </p:nvSpPr>
        <p:spPr/>
        <p:txBody>
          <a:bodyPr/>
          <a:lstStyle/>
          <a:p>
            <a:fld id="{C7951C02-538C-4A3B-9C5E-F77C674FCD24}" type="datetimeFigureOut">
              <a:rPr lang="en-US" smtClean="0"/>
              <a:t>6/17/2019</a:t>
            </a:fld>
            <a:endParaRPr lang="en-US"/>
          </a:p>
        </p:txBody>
      </p:sp>
      <p:sp>
        <p:nvSpPr>
          <p:cNvPr id="5" name="Footer Placeholder 4">
            <a:extLst>
              <a:ext uri="{FF2B5EF4-FFF2-40B4-BE49-F238E27FC236}">
                <a16:creationId xmlns:a16="http://schemas.microsoft.com/office/drawing/2014/main" id="{2CB2D975-F0E3-4B69-B0BF-23283A9623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780AF4-D33A-48EF-A770-57762E1CF04F}"/>
              </a:ext>
            </a:extLst>
          </p:cNvPr>
          <p:cNvSpPr>
            <a:spLocks noGrp="1"/>
          </p:cNvSpPr>
          <p:nvPr>
            <p:ph type="sldNum" sz="quarter" idx="12"/>
          </p:nvPr>
        </p:nvSpPr>
        <p:spPr/>
        <p:txBody>
          <a:bodyPr/>
          <a:lstStyle/>
          <a:p>
            <a:fld id="{92AAEC96-C8D2-41B1-90A4-BBBE500EEC06}" type="slidenum">
              <a:rPr lang="en-US" smtClean="0"/>
              <a:t>‹#›</a:t>
            </a:fld>
            <a:endParaRPr lang="en-US"/>
          </a:p>
        </p:txBody>
      </p:sp>
    </p:spTree>
    <p:extLst>
      <p:ext uri="{BB962C8B-B14F-4D97-AF65-F5344CB8AC3E}">
        <p14:creationId xmlns:p14="http://schemas.microsoft.com/office/powerpoint/2010/main" val="1199545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936-694C-4508-B2B5-2C57233E8A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4A8F64-0356-4940-BFA4-C20E2934B6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CBD75E-1BD4-4A17-9EE9-C30D25715CFD}"/>
              </a:ext>
            </a:extLst>
          </p:cNvPr>
          <p:cNvSpPr>
            <a:spLocks noGrp="1"/>
          </p:cNvSpPr>
          <p:nvPr>
            <p:ph type="dt" sz="half" idx="10"/>
          </p:nvPr>
        </p:nvSpPr>
        <p:spPr/>
        <p:txBody>
          <a:bodyPr/>
          <a:lstStyle/>
          <a:p>
            <a:fld id="{C7951C02-538C-4A3B-9C5E-F77C674FCD24}" type="datetimeFigureOut">
              <a:rPr lang="en-US" smtClean="0"/>
              <a:t>6/17/2019</a:t>
            </a:fld>
            <a:endParaRPr lang="en-US"/>
          </a:p>
        </p:txBody>
      </p:sp>
      <p:sp>
        <p:nvSpPr>
          <p:cNvPr id="5" name="Footer Placeholder 4">
            <a:extLst>
              <a:ext uri="{FF2B5EF4-FFF2-40B4-BE49-F238E27FC236}">
                <a16:creationId xmlns:a16="http://schemas.microsoft.com/office/drawing/2014/main" id="{2E8CAB9F-D9B0-428C-957D-968693F4E6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BF847B-01BF-4EE8-B1F2-209F77FDDA19}"/>
              </a:ext>
            </a:extLst>
          </p:cNvPr>
          <p:cNvSpPr>
            <a:spLocks noGrp="1"/>
          </p:cNvSpPr>
          <p:nvPr>
            <p:ph type="sldNum" sz="quarter" idx="12"/>
          </p:nvPr>
        </p:nvSpPr>
        <p:spPr/>
        <p:txBody>
          <a:bodyPr/>
          <a:lstStyle/>
          <a:p>
            <a:fld id="{92AAEC96-C8D2-41B1-90A4-BBBE500EEC06}" type="slidenum">
              <a:rPr lang="en-US" smtClean="0"/>
              <a:t>‹#›</a:t>
            </a:fld>
            <a:endParaRPr lang="en-US"/>
          </a:p>
        </p:txBody>
      </p:sp>
    </p:spTree>
    <p:extLst>
      <p:ext uri="{BB962C8B-B14F-4D97-AF65-F5344CB8AC3E}">
        <p14:creationId xmlns:p14="http://schemas.microsoft.com/office/powerpoint/2010/main" val="3175409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C19CC-751C-4480-8E1E-8E4CF4E23F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C19B54-7803-412B-B2C0-52401D7C09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23DDF9-4725-4AA4-A460-9B7FE5A686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586C07-0D4D-483C-9AF0-3D532DB8AA33}"/>
              </a:ext>
            </a:extLst>
          </p:cNvPr>
          <p:cNvSpPr>
            <a:spLocks noGrp="1"/>
          </p:cNvSpPr>
          <p:nvPr>
            <p:ph type="dt" sz="half" idx="10"/>
          </p:nvPr>
        </p:nvSpPr>
        <p:spPr/>
        <p:txBody>
          <a:bodyPr/>
          <a:lstStyle/>
          <a:p>
            <a:fld id="{C7951C02-538C-4A3B-9C5E-F77C674FCD24}" type="datetimeFigureOut">
              <a:rPr lang="en-US" smtClean="0"/>
              <a:t>6/17/2019</a:t>
            </a:fld>
            <a:endParaRPr lang="en-US"/>
          </a:p>
        </p:txBody>
      </p:sp>
      <p:sp>
        <p:nvSpPr>
          <p:cNvPr id="6" name="Footer Placeholder 5">
            <a:extLst>
              <a:ext uri="{FF2B5EF4-FFF2-40B4-BE49-F238E27FC236}">
                <a16:creationId xmlns:a16="http://schemas.microsoft.com/office/drawing/2014/main" id="{74F35924-2E6A-42B3-97F3-C8733EAE52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F0AA20-53C5-4000-8BEE-E0ADD08FFEC6}"/>
              </a:ext>
            </a:extLst>
          </p:cNvPr>
          <p:cNvSpPr>
            <a:spLocks noGrp="1"/>
          </p:cNvSpPr>
          <p:nvPr>
            <p:ph type="sldNum" sz="quarter" idx="12"/>
          </p:nvPr>
        </p:nvSpPr>
        <p:spPr/>
        <p:txBody>
          <a:bodyPr/>
          <a:lstStyle/>
          <a:p>
            <a:fld id="{92AAEC96-C8D2-41B1-90A4-BBBE500EEC06}" type="slidenum">
              <a:rPr lang="en-US" smtClean="0"/>
              <a:t>‹#›</a:t>
            </a:fld>
            <a:endParaRPr lang="en-US"/>
          </a:p>
        </p:txBody>
      </p:sp>
    </p:spTree>
    <p:extLst>
      <p:ext uri="{BB962C8B-B14F-4D97-AF65-F5344CB8AC3E}">
        <p14:creationId xmlns:p14="http://schemas.microsoft.com/office/powerpoint/2010/main" val="3677394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47A27-31EB-4458-8B05-7DB3810B4EE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5A5762-C77B-4D82-A31C-AA3F3085C0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C7EDA7-AB08-430D-A344-4EB2BA424B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39C41A6-8BC9-4548-8E4D-6046BC5CA7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25D532-4741-44AC-80AF-CF9E199601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084E973-F972-4109-A785-83FB67497A88}"/>
              </a:ext>
            </a:extLst>
          </p:cNvPr>
          <p:cNvSpPr>
            <a:spLocks noGrp="1"/>
          </p:cNvSpPr>
          <p:nvPr>
            <p:ph type="dt" sz="half" idx="10"/>
          </p:nvPr>
        </p:nvSpPr>
        <p:spPr/>
        <p:txBody>
          <a:bodyPr/>
          <a:lstStyle/>
          <a:p>
            <a:fld id="{C7951C02-538C-4A3B-9C5E-F77C674FCD24}" type="datetimeFigureOut">
              <a:rPr lang="en-US" smtClean="0"/>
              <a:t>6/17/2019</a:t>
            </a:fld>
            <a:endParaRPr lang="en-US"/>
          </a:p>
        </p:txBody>
      </p:sp>
      <p:sp>
        <p:nvSpPr>
          <p:cNvPr id="8" name="Footer Placeholder 7">
            <a:extLst>
              <a:ext uri="{FF2B5EF4-FFF2-40B4-BE49-F238E27FC236}">
                <a16:creationId xmlns:a16="http://schemas.microsoft.com/office/drawing/2014/main" id="{A37CC372-23BE-448D-87EC-97E929A7A1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F35DA0-83F1-41B4-80BA-0C0514C325EC}"/>
              </a:ext>
            </a:extLst>
          </p:cNvPr>
          <p:cNvSpPr>
            <a:spLocks noGrp="1"/>
          </p:cNvSpPr>
          <p:nvPr>
            <p:ph type="sldNum" sz="quarter" idx="12"/>
          </p:nvPr>
        </p:nvSpPr>
        <p:spPr/>
        <p:txBody>
          <a:bodyPr/>
          <a:lstStyle/>
          <a:p>
            <a:fld id="{92AAEC96-C8D2-41B1-90A4-BBBE500EEC06}" type="slidenum">
              <a:rPr lang="en-US" smtClean="0"/>
              <a:t>‹#›</a:t>
            </a:fld>
            <a:endParaRPr lang="en-US"/>
          </a:p>
        </p:txBody>
      </p:sp>
    </p:spTree>
    <p:extLst>
      <p:ext uri="{BB962C8B-B14F-4D97-AF65-F5344CB8AC3E}">
        <p14:creationId xmlns:p14="http://schemas.microsoft.com/office/powerpoint/2010/main" val="200281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F029A-9878-4AC4-8CF9-41204C0398B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6F73A3-5C87-41A9-B4C7-FAFF1A81B41F}"/>
              </a:ext>
            </a:extLst>
          </p:cNvPr>
          <p:cNvSpPr>
            <a:spLocks noGrp="1"/>
          </p:cNvSpPr>
          <p:nvPr>
            <p:ph type="dt" sz="half" idx="10"/>
          </p:nvPr>
        </p:nvSpPr>
        <p:spPr/>
        <p:txBody>
          <a:bodyPr/>
          <a:lstStyle/>
          <a:p>
            <a:fld id="{C7951C02-538C-4A3B-9C5E-F77C674FCD24}" type="datetimeFigureOut">
              <a:rPr lang="en-US" smtClean="0"/>
              <a:t>6/17/2019</a:t>
            </a:fld>
            <a:endParaRPr lang="en-US"/>
          </a:p>
        </p:txBody>
      </p:sp>
      <p:sp>
        <p:nvSpPr>
          <p:cNvPr id="4" name="Footer Placeholder 3">
            <a:extLst>
              <a:ext uri="{FF2B5EF4-FFF2-40B4-BE49-F238E27FC236}">
                <a16:creationId xmlns:a16="http://schemas.microsoft.com/office/drawing/2014/main" id="{EC6D1BE5-8D5C-4E87-9505-178C7753C2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6B27EA-FDF1-47EB-862D-9CCCA09625E5}"/>
              </a:ext>
            </a:extLst>
          </p:cNvPr>
          <p:cNvSpPr>
            <a:spLocks noGrp="1"/>
          </p:cNvSpPr>
          <p:nvPr>
            <p:ph type="sldNum" sz="quarter" idx="12"/>
          </p:nvPr>
        </p:nvSpPr>
        <p:spPr/>
        <p:txBody>
          <a:bodyPr/>
          <a:lstStyle/>
          <a:p>
            <a:fld id="{92AAEC96-C8D2-41B1-90A4-BBBE500EEC06}" type="slidenum">
              <a:rPr lang="en-US" smtClean="0"/>
              <a:t>‹#›</a:t>
            </a:fld>
            <a:endParaRPr lang="en-US"/>
          </a:p>
        </p:txBody>
      </p:sp>
    </p:spTree>
    <p:extLst>
      <p:ext uri="{BB962C8B-B14F-4D97-AF65-F5344CB8AC3E}">
        <p14:creationId xmlns:p14="http://schemas.microsoft.com/office/powerpoint/2010/main" val="2243631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BA6341-B6C1-4C89-AEFF-5702A24EA835}"/>
              </a:ext>
            </a:extLst>
          </p:cNvPr>
          <p:cNvSpPr>
            <a:spLocks noGrp="1"/>
          </p:cNvSpPr>
          <p:nvPr>
            <p:ph type="dt" sz="half" idx="10"/>
          </p:nvPr>
        </p:nvSpPr>
        <p:spPr/>
        <p:txBody>
          <a:bodyPr/>
          <a:lstStyle/>
          <a:p>
            <a:fld id="{C7951C02-538C-4A3B-9C5E-F77C674FCD24}" type="datetimeFigureOut">
              <a:rPr lang="en-US" smtClean="0"/>
              <a:t>6/17/2019</a:t>
            </a:fld>
            <a:endParaRPr lang="en-US"/>
          </a:p>
        </p:txBody>
      </p:sp>
      <p:sp>
        <p:nvSpPr>
          <p:cNvPr id="3" name="Footer Placeholder 2">
            <a:extLst>
              <a:ext uri="{FF2B5EF4-FFF2-40B4-BE49-F238E27FC236}">
                <a16:creationId xmlns:a16="http://schemas.microsoft.com/office/drawing/2014/main" id="{BAF31BF8-455A-4477-B42E-2B5D1E3F369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3D47CC-2431-4864-B8F6-69A5C1A72C96}"/>
              </a:ext>
            </a:extLst>
          </p:cNvPr>
          <p:cNvSpPr>
            <a:spLocks noGrp="1"/>
          </p:cNvSpPr>
          <p:nvPr>
            <p:ph type="sldNum" sz="quarter" idx="12"/>
          </p:nvPr>
        </p:nvSpPr>
        <p:spPr/>
        <p:txBody>
          <a:bodyPr/>
          <a:lstStyle/>
          <a:p>
            <a:fld id="{92AAEC96-C8D2-41B1-90A4-BBBE500EEC06}" type="slidenum">
              <a:rPr lang="en-US" smtClean="0"/>
              <a:t>‹#›</a:t>
            </a:fld>
            <a:endParaRPr lang="en-US"/>
          </a:p>
        </p:txBody>
      </p:sp>
    </p:spTree>
    <p:extLst>
      <p:ext uri="{BB962C8B-B14F-4D97-AF65-F5344CB8AC3E}">
        <p14:creationId xmlns:p14="http://schemas.microsoft.com/office/powerpoint/2010/main" val="984947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D6ECE-6929-4D94-B5C9-60D85CCC46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7C5B76-869F-483A-BB0E-89A063CDD4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FE7FD4C-24EB-4B18-809B-B9D90D1BF8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BB9276-DDC9-49BA-AD77-CAA84CA94E2B}"/>
              </a:ext>
            </a:extLst>
          </p:cNvPr>
          <p:cNvSpPr>
            <a:spLocks noGrp="1"/>
          </p:cNvSpPr>
          <p:nvPr>
            <p:ph type="dt" sz="half" idx="10"/>
          </p:nvPr>
        </p:nvSpPr>
        <p:spPr/>
        <p:txBody>
          <a:bodyPr/>
          <a:lstStyle/>
          <a:p>
            <a:fld id="{C7951C02-538C-4A3B-9C5E-F77C674FCD24}" type="datetimeFigureOut">
              <a:rPr lang="en-US" smtClean="0"/>
              <a:t>6/17/2019</a:t>
            </a:fld>
            <a:endParaRPr lang="en-US"/>
          </a:p>
        </p:txBody>
      </p:sp>
      <p:sp>
        <p:nvSpPr>
          <p:cNvPr id="6" name="Footer Placeholder 5">
            <a:extLst>
              <a:ext uri="{FF2B5EF4-FFF2-40B4-BE49-F238E27FC236}">
                <a16:creationId xmlns:a16="http://schemas.microsoft.com/office/drawing/2014/main" id="{F5CEDC9C-58A0-4E31-9464-1FA23D01C5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93F8FE-E81B-4B0D-A089-3EF9454B4A05}"/>
              </a:ext>
            </a:extLst>
          </p:cNvPr>
          <p:cNvSpPr>
            <a:spLocks noGrp="1"/>
          </p:cNvSpPr>
          <p:nvPr>
            <p:ph type="sldNum" sz="quarter" idx="12"/>
          </p:nvPr>
        </p:nvSpPr>
        <p:spPr/>
        <p:txBody>
          <a:bodyPr/>
          <a:lstStyle/>
          <a:p>
            <a:fld id="{92AAEC96-C8D2-41B1-90A4-BBBE500EEC06}" type="slidenum">
              <a:rPr lang="en-US" smtClean="0"/>
              <a:t>‹#›</a:t>
            </a:fld>
            <a:endParaRPr lang="en-US"/>
          </a:p>
        </p:txBody>
      </p:sp>
    </p:spTree>
    <p:extLst>
      <p:ext uri="{BB962C8B-B14F-4D97-AF65-F5344CB8AC3E}">
        <p14:creationId xmlns:p14="http://schemas.microsoft.com/office/powerpoint/2010/main" val="2378091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B4771-DD45-4B98-A6FC-70E3692915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34D200C-12B7-444A-8454-A54885B112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83C10C4-CF6A-4E0F-B2B2-1CA4DE51D2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9E5A77-37C9-46FD-81BF-E3254656F5E7}"/>
              </a:ext>
            </a:extLst>
          </p:cNvPr>
          <p:cNvSpPr>
            <a:spLocks noGrp="1"/>
          </p:cNvSpPr>
          <p:nvPr>
            <p:ph type="dt" sz="half" idx="10"/>
          </p:nvPr>
        </p:nvSpPr>
        <p:spPr/>
        <p:txBody>
          <a:bodyPr/>
          <a:lstStyle/>
          <a:p>
            <a:fld id="{C7951C02-538C-4A3B-9C5E-F77C674FCD24}" type="datetimeFigureOut">
              <a:rPr lang="en-US" smtClean="0"/>
              <a:t>6/17/2019</a:t>
            </a:fld>
            <a:endParaRPr lang="en-US"/>
          </a:p>
        </p:txBody>
      </p:sp>
      <p:sp>
        <p:nvSpPr>
          <p:cNvPr id="6" name="Footer Placeholder 5">
            <a:extLst>
              <a:ext uri="{FF2B5EF4-FFF2-40B4-BE49-F238E27FC236}">
                <a16:creationId xmlns:a16="http://schemas.microsoft.com/office/drawing/2014/main" id="{D03D3C2F-0CD8-4389-9643-A3DDD2648E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950485-92D1-47D7-924C-50B1F2151877}"/>
              </a:ext>
            </a:extLst>
          </p:cNvPr>
          <p:cNvSpPr>
            <a:spLocks noGrp="1"/>
          </p:cNvSpPr>
          <p:nvPr>
            <p:ph type="sldNum" sz="quarter" idx="12"/>
          </p:nvPr>
        </p:nvSpPr>
        <p:spPr/>
        <p:txBody>
          <a:bodyPr/>
          <a:lstStyle/>
          <a:p>
            <a:fld id="{92AAEC96-C8D2-41B1-90A4-BBBE500EEC06}" type="slidenum">
              <a:rPr lang="en-US" smtClean="0"/>
              <a:t>‹#›</a:t>
            </a:fld>
            <a:endParaRPr lang="en-US"/>
          </a:p>
        </p:txBody>
      </p:sp>
    </p:spTree>
    <p:extLst>
      <p:ext uri="{BB962C8B-B14F-4D97-AF65-F5344CB8AC3E}">
        <p14:creationId xmlns:p14="http://schemas.microsoft.com/office/powerpoint/2010/main" val="2853264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C23C0B-1DAE-4899-97D2-D48FDE10C2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3F4DC5-7F8E-4985-AC2A-6720699050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64A7AD-33E9-4FE3-9EB4-76F7002CEB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951C02-538C-4A3B-9C5E-F77C674FCD24}" type="datetimeFigureOut">
              <a:rPr lang="en-US" smtClean="0"/>
              <a:t>6/17/2019</a:t>
            </a:fld>
            <a:endParaRPr lang="en-US"/>
          </a:p>
        </p:txBody>
      </p:sp>
      <p:sp>
        <p:nvSpPr>
          <p:cNvPr id="5" name="Footer Placeholder 4">
            <a:extLst>
              <a:ext uri="{FF2B5EF4-FFF2-40B4-BE49-F238E27FC236}">
                <a16:creationId xmlns:a16="http://schemas.microsoft.com/office/drawing/2014/main" id="{B38C803F-5598-4058-B2CB-6B91CB5F17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1104C26-D6D7-42B9-A331-F191C960F4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AAEC96-C8D2-41B1-90A4-BBBE500EEC06}" type="slidenum">
              <a:rPr lang="en-US" smtClean="0"/>
              <a:t>‹#›</a:t>
            </a:fld>
            <a:endParaRPr lang="en-US"/>
          </a:p>
        </p:txBody>
      </p:sp>
    </p:spTree>
    <p:extLst>
      <p:ext uri="{BB962C8B-B14F-4D97-AF65-F5344CB8AC3E}">
        <p14:creationId xmlns:p14="http://schemas.microsoft.com/office/powerpoint/2010/main" val="2523055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June 16, 2019</a:t>
            </a:r>
          </a:p>
        </p:txBody>
      </p:sp>
    </p:spTree>
    <p:extLst>
      <p:ext uri="{BB962C8B-B14F-4D97-AF65-F5344CB8AC3E}">
        <p14:creationId xmlns:p14="http://schemas.microsoft.com/office/powerpoint/2010/main" val="3201449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lnSpcReduction="10000"/>
          </a:bodyPr>
          <a:lstStyle/>
          <a:p>
            <a:r>
              <a:rPr lang="en-US" dirty="0">
                <a:solidFill>
                  <a:srgbClr val="0070C0"/>
                </a:solidFill>
                <a:latin typeface="Arial" panose="020B0604020202020204" pitchFamily="34" charset="0"/>
                <a:cs typeface="Arial" panose="020B0604020202020204" pitchFamily="34" charset="0"/>
              </a:rPr>
              <a:t>The Holy Spirit Gives Power for Service</a:t>
            </a:r>
          </a:p>
          <a:p>
            <a:pPr lvl="1"/>
            <a:r>
              <a:rPr lang="en-US" sz="2800" dirty="0">
                <a:solidFill>
                  <a:srgbClr val="0070C0"/>
                </a:solidFill>
                <a:latin typeface="Arial" panose="020B0604020202020204" pitchFamily="34" charset="0"/>
                <a:cs typeface="Arial" panose="020B0604020202020204" pitchFamily="34" charset="0"/>
              </a:rPr>
              <a:t>New Testament Examples:</a:t>
            </a:r>
          </a:p>
          <a:p>
            <a:pPr marL="0" indent="0">
              <a:lnSpc>
                <a:spcPct val="150000"/>
              </a:lnSpc>
              <a:buNone/>
            </a:pPr>
            <a:r>
              <a:rPr lang="en-US" dirty="0"/>
              <a:t>And when Jesus was baptized, immediately he went up from the water, and behold, the heavens were opened to him, and he saw the Spirit of God descending like a dove and coming to rest on him;  (Matthew 3:16)</a:t>
            </a:r>
          </a:p>
          <a:p>
            <a:pPr marL="0" indent="0">
              <a:lnSpc>
                <a:spcPct val="150000"/>
              </a:lnSpc>
              <a:buNone/>
            </a:pPr>
            <a:r>
              <a:rPr lang="en-US" dirty="0"/>
              <a:t>And Jesus, full of the Holy Spirit, returned from the Jordan and was led by the Spirit in the wilderness (Luke 4:1)</a:t>
            </a:r>
            <a:endParaRPr lang="en-US" dirty="0">
              <a:latin typeface="Arial" panose="020B0604020202020204" pitchFamily="34" charset="0"/>
              <a:cs typeface="Arial" panose="020B0604020202020204" pitchFamily="34" charset="0"/>
            </a:endParaRPr>
          </a:p>
          <a:p>
            <a:pPr marL="0" indent="0">
              <a:lnSpc>
                <a:spcPct val="150000"/>
              </a:lnSpc>
              <a:buNone/>
            </a:pPr>
            <a:r>
              <a:rPr lang="en-US" dirty="0"/>
              <a:t>But you will receive power when the Holy Spirit has come upon you, and you will be my witnesses in Jerusalem and in all Judea and Samaria, and to the end of the earth." (Acts 1:8)</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20795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 Holy Spirit Gives Power for Service</a:t>
            </a:r>
          </a:p>
          <a:p>
            <a:pPr lvl="1"/>
            <a:r>
              <a:rPr lang="en-US" sz="2800" dirty="0">
                <a:solidFill>
                  <a:srgbClr val="0070C0"/>
                </a:solidFill>
                <a:latin typeface="Arial" panose="020B0604020202020204" pitchFamily="34" charset="0"/>
                <a:cs typeface="Arial" panose="020B0604020202020204" pitchFamily="34" charset="0"/>
              </a:rPr>
              <a:t>New Testament Examples:</a:t>
            </a:r>
          </a:p>
          <a:p>
            <a:pPr marL="0" indent="0">
              <a:lnSpc>
                <a:spcPct val="150000"/>
              </a:lnSpc>
              <a:buNone/>
            </a:pPr>
            <a:r>
              <a:rPr lang="en-US" dirty="0"/>
              <a:t> And they were all filled with the Holy Spirit and began to speak in other tongues as the Spirit gave them utterance. (Acts 2:4)</a:t>
            </a:r>
          </a:p>
          <a:p>
            <a:pPr marL="0" indent="0">
              <a:lnSpc>
                <a:spcPct val="150000"/>
              </a:lnSpc>
              <a:buNone/>
            </a:pPr>
            <a:r>
              <a:rPr lang="en-US" dirty="0"/>
              <a:t>And what they said pleased the whole gathering, and they chose Stephen, a man full of faith and of the Holy Spirit, and Philip, and </a:t>
            </a:r>
            <a:r>
              <a:rPr lang="en-US" dirty="0" err="1"/>
              <a:t>Prochorus</a:t>
            </a:r>
            <a:r>
              <a:rPr lang="en-US" dirty="0"/>
              <a:t>, and Nicanor, and Timon, and </a:t>
            </a:r>
            <a:r>
              <a:rPr lang="en-US" dirty="0" err="1"/>
              <a:t>Parmenas</a:t>
            </a:r>
            <a:r>
              <a:rPr lang="en-US" dirty="0"/>
              <a:t>, and Nicolaus, a proselyte of Antioch. (Acts 6:5)</a:t>
            </a:r>
            <a:endParaRPr lang="en-US" sz="32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879024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 Holy Spirit Gives Power for Service</a:t>
            </a:r>
          </a:p>
          <a:p>
            <a:pPr lvl="1"/>
            <a:r>
              <a:rPr lang="en-US" sz="2800" dirty="0">
                <a:solidFill>
                  <a:srgbClr val="0070C0"/>
                </a:solidFill>
                <a:latin typeface="Arial" panose="020B0604020202020204" pitchFamily="34" charset="0"/>
                <a:cs typeface="Arial" panose="020B0604020202020204" pitchFamily="34" charset="0"/>
              </a:rPr>
              <a:t>New Testament Examples:</a:t>
            </a:r>
          </a:p>
          <a:p>
            <a:pPr marL="0" indent="0">
              <a:lnSpc>
                <a:spcPct val="150000"/>
              </a:lnSpc>
              <a:buNone/>
            </a:pPr>
            <a:r>
              <a:rPr lang="en-US" dirty="0"/>
              <a:t>For I will not venture to speak of anything except what Christ has accomplished through me to bring the Gentiles to obedience--by word and deed, by the power of signs and wonders, by the power of the Spirit of God--so that from Jerusalem and all the way around to Illyricum I have fulfilled the ministry of the gospel of Christ; (Romans 15:18 – 19)</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02696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 Holy Spirit Gives Power for Service</a:t>
            </a:r>
          </a:p>
          <a:p>
            <a:pPr lvl="1"/>
            <a:r>
              <a:rPr lang="en-US" sz="2800" dirty="0">
                <a:solidFill>
                  <a:srgbClr val="0070C0"/>
                </a:solidFill>
                <a:latin typeface="Arial" panose="020B0604020202020204" pitchFamily="34" charset="0"/>
                <a:cs typeface="Arial" panose="020B0604020202020204" pitchFamily="34" charset="0"/>
              </a:rPr>
              <a:t>New Testament Examples:</a:t>
            </a:r>
          </a:p>
          <a:p>
            <a:pPr marL="0" indent="0">
              <a:lnSpc>
                <a:spcPct val="150000"/>
              </a:lnSpc>
              <a:buNone/>
            </a:pPr>
            <a:r>
              <a:rPr lang="en-US" dirty="0"/>
              <a:t>For we know, brothers loved by God, that he has chosen you, because our gospel came to you not only in word, but also in power and in the Holy Spirit and with full conviction. You know what kind of men we proved to be among you for your sake. And you became imitators of us and of the Lord, for you received the word in much affliction, with the joy of the Holy Spirit, so that you became an example to all the believers in Macedonia and in Achaia. (1 Thessalonians 1:4 – 7)</a:t>
            </a:r>
          </a:p>
        </p:txBody>
      </p:sp>
    </p:spTree>
    <p:extLst>
      <p:ext uri="{BB962C8B-B14F-4D97-AF65-F5344CB8AC3E}">
        <p14:creationId xmlns:p14="http://schemas.microsoft.com/office/powerpoint/2010/main" val="1153058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 Holy Spirit Gives Power for Service</a:t>
            </a:r>
          </a:p>
          <a:p>
            <a:pPr lvl="1"/>
            <a:r>
              <a:rPr lang="en-US" sz="2800" dirty="0">
                <a:solidFill>
                  <a:srgbClr val="0070C0"/>
                </a:solidFill>
                <a:latin typeface="Arial" panose="020B0604020202020204" pitchFamily="34" charset="0"/>
                <a:cs typeface="Arial" panose="020B0604020202020204" pitchFamily="34" charset="0"/>
              </a:rPr>
              <a:t>New Testament Examples:</a:t>
            </a:r>
          </a:p>
          <a:p>
            <a:pPr marL="0" indent="0">
              <a:lnSpc>
                <a:spcPct val="150000"/>
              </a:lnSpc>
              <a:buNone/>
            </a:pPr>
            <a:r>
              <a:rPr lang="en-US" dirty="0"/>
              <a:t>All these are empowered by one and the same Spirit, who apportions to each one individually as he wills. (1 Corinthians 12:11)</a:t>
            </a:r>
          </a:p>
          <a:p>
            <a:pPr marL="0" indent="0">
              <a:lnSpc>
                <a:spcPct val="150000"/>
              </a:lnSpc>
              <a:buNone/>
            </a:pPr>
            <a:r>
              <a:rPr lang="en-US" dirty="0"/>
              <a:t>In all circumstances take up the shield of faith, with which you can extinguish all the flaming darts of the evil one; and take the helmet of salvation, and the sword of the Spirit, which is the word of God, praying at all times in the Spirit, with all prayer and supplication. To that end keep alert with all perseverance, making supplication for all the saints, (Ephesians 6:16 – 18)</a:t>
            </a:r>
          </a:p>
          <a:p>
            <a:pPr marL="0" indent="0">
              <a:lnSpc>
                <a:spcPct val="150000"/>
              </a:lnSpc>
              <a:buNone/>
            </a:pPr>
            <a:endParaRPr lang="en-US" sz="32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3946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 Holy Spirit Gives Power for Service</a:t>
            </a:r>
          </a:p>
          <a:p>
            <a:pPr lvl="1"/>
            <a:r>
              <a:rPr lang="en-US" sz="2800" dirty="0">
                <a:solidFill>
                  <a:srgbClr val="0070C0"/>
                </a:solidFill>
                <a:latin typeface="Arial" panose="020B0604020202020204" pitchFamily="34" charset="0"/>
                <a:cs typeface="Arial" panose="020B0604020202020204" pitchFamily="34" charset="0"/>
              </a:rPr>
              <a:t>New Testament Examples:</a:t>
            </a:r>
          </a:p>
          <a:p>
            <a:pPr marL="0" indent="0">
              <a:lnSpc>
                <a:spcPct val="150000"/>
              </a:lnSpc>
              <a:buNone/>
            </a:pPr>
            <a:r>
              <a:rPr lang="en-US" dirty="0"/>
              <a:t>The Spirit and the Bride say, "Come." And let the one who hears say, "Come." And let the one who is thirsty come; let the one who desires take the water of life without price. (Revelation 22:17)</a:t>
            </a:r>
            <a:endParaRPr lang="en-US" sz="32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2842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Purifies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 Holy Spirit does an initial cleansing of the new believer.</a:t>
            </a:r>
          </a:p>
          <a:p>
            <a:pPr marL="0" indent="0">
              <a:lnSpc>
                <a:spcPct val="150000"/>
              </a:lnSpc>
              <a:buNone/>
            </a:pPr>
            <a:r>
              <a:rPr lang="en-US" dirty="0"/>
              <a:t>And such were some of you. But you were washed, you were sanctified, you were justified in the name of the Lord Jesus Christ and by the Spirit of our God. (1 Corinthians 6:11)</a:t>
            </a:r>
          </a:p>
          <a:p>
            <a:pPr marL="0" indent="0">
              <a:lnSpc>
                <a:spcPct val="150000"/>
              </a:lnSpc>
              <a:buNone/>
            </a:pPr>
            <a:r>
              <a:rPr lang="en-US" dirty="0"/>
              <a:t>he saved us, not because of works done by us in righteousness, but according to his own mercy, by the washing of regeneration and renewal of the Holy Spirit, (Titus 3:5)</a:t>
            </a: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8644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Purifies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 Holy Spirit produces growth in holiness in the new believer.</a:t>
            </a:r>
          </a:p>
          <a:p>
            <a:pPr marL="0" indent="0">
              <a:lnSpc>
                <a:spcPct val="150000"/>
              </a:lnSpc>
              <a:buNone/>
            </a:pPr>
            <a:r>
              <a:rPr lang="en-US" dirty="0"/>
              <a:t>But the fruit of the Spirit is love, joy, peace, patience, kindness, goodness, faithfulness, gentleness, self-control; against such things there is no law. (Galatians 5:22 -23)</a:t>
            </a:r>
          </a:p>
          <a:p>
            <a:pPr marL="0" indent="0">
              <a:lnSpc>
                <a:spcPct val="150000"/>
              </a:lnSpc>
              <a:buNone/>
            </a:pPr>
            <a:r>
              <a:rPr lang="en-US" dirty="0"/>
              <a:t>But we ought always to give thanks to God for you, brothers beloved by the Lord, because God chose you as the first fruits to be saved, through sanctification by the Spirit and belief in the truth. (2 Thessalonians 2:13)</a:t>
            </a:r>
          </a:p>
          <a:p>
            <a:pPr marL="457200" lvl="1" indent="0">
              <a:buNone/>
            </a:pP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4021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Purifies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What about being “</a:t>
            </a:r>
            <a:r>
              <a:rPr lang="en-US" i="1" dirty="0">
                <a:solidFill>
                  <a:srgbClr val="0070C0"/>
                </a:solidFill>
                <a:latin typeface="Arial" panose="020B0604020202020204" pitchFamily="34" charset="0"/>
                <a:cs typeface="Arial" panose="020B0604020202020204" pitchFamily="34" charset="0"/>
              </a:rPr>
              <a:t>slain in the Spirit?”</a:t>
            </a:r>
          </a:p>
          <a:p>
            <a:pPr lvl="1">
              <a:lnSpc>
                <a:spcPct val="150000"/>
              </a:lnSpc>
            </a:pPr>
            <a:r>
              <a:rPr lang="en-US" sz="2700" dirty="0">
                <a:solidFill>
                  <a:srgbClr val="0070C0"/>
                </a:solidFill>
                <a:latin typeface="Arial" panose="020B0604020202020204" pitchFamily="34" charset="0"/>
                <a:cs typeface="Arial" panose="020B0604020202020204" pitchFamily="34" charset="0"/>
              </a:rPr>
              <a:t>There are instances in the Bible where people fall to the ground in the presence of God, but the phrase </a:t>
            </a:r>
            <a:r>
              <a:rPr lang="en-US" sz="2700" i="1" dirty="0">
                <a:solidFill>
                  <a:srgbClr val="0070C0"/>
                </a:solidFill>
                <a:latin typeface="Arial" panose="020B0604020202020204" pitchFamily="34" charset="0"/>
                <a:cs typeface="Arial" panose="020B0604020202020204" pitchFamily="34" charset="0"/>
              </a:rPr>
              <a:t>slain in the Spirit </a:t>
            </a:r>
            <a:r>
              <a:rPr lang="en-US" sz="2700" dirty="0">
                <a:solidFill>
                  <a:srgbClr val="0070C0"/>
                </a:solidFill>
                <a:latin typeface="Arial" panose="020B0604020202020204" pitchFamily="34" charset="0"/>
                <a:cs typeface="Arial" panose="020B0604020202020204" pitchFamily="34" charset="0"/>
              </a:rPr>
              <a:t>does not appear in the Bible.</a:t>
            </a:r>
          </a:p>
          <a:p>
            <a:pPr lvl="1">
              <a:lnSpc>
                <a:spcPct val="150000"/>
              </a:lnSpc>
            </a:pPr>
            <a:r>
              <a:rPr lang="en-US" sz="2700" dirty="0">
                <a:solidFill>
                  <a:srgbClr val="0070C0"/>
                </a:solidFill>
                <a:latin typeface="Arial" panose="020B0604020202020204" pitchFamily="34" charset="0"/>
                <a:cs typeface="Arial" panose="020B0604020202020204" pitchFamily="34" charset="0"/>
              </a:rPr>
              <a:t>It is best to evaluate such claims on the basis of whether or not any lasting fruit results from such claims.</a:t>
            </a:r>
          </a:p>
          <a:p>
            <a:pPr marL="0" indent="0">
              <a:lnSpc>
                <a:spcPct val="150000"/>
              </a:lnSpc>
              <a:buNone/>
            </a:pPr>
            <a:r>
              <a:rPr lang="en-US" sz="2900" dirty="0"/>
              <a:t> </a:t>
            </a: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4438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Purifies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0" indent="0">
              <a:lnSpc>
                <a:spcPct val="150000"/>
              </a:lnSpc>
              <a:buNone/>
            </a:pPr>
            <a:r>
              <a:rPr lang="en-US" dirty="0"/>
              <a:t> "Beware of false prophets, who come to you in sheep's clothing but inwardly are ravenous wolves. You will recognize them by their fruits. Are grapes gathered from thorn bushes, or figs from thistles? So, every healthy tree bears good fruit, but the diseased tree bears bad fruit. A healthy tree cannot bear bad fruit, nor can a diseased tree bear good fruit. Every tree that does not bear good fruit is cut down and thrown into the fire. Thus you will recognize them by their fruits. (Matthew 7:15 – 20)</a:t>
            </a:r>
          </a:p>
          <a:p>
            <a:pPr marL="457200" lvl="1" indent="0">
              <a:buNone/>
            </a:pP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1541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a:t>
            </a:r>
            <a:r>
              <a:rPr lang="en-US" sz="2800" dirty="0">
                <a:latin typeface="Arial" panose="020B0604020202020204" pitchFamily="34" charset="0"/>
                <a:cs typeface="Arial" panose="020B0604020202020204" pitchFamily="34" charset="0"/>
              </a:rPr>
              <a:t>(Review)</a:t>
            </a:r>
            <a:endParaRPr lang="en-US" sz="2800"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In this study we will look at the activities delegated to the Holy Spirit by God the Father and God the Son. </a:t>
            </a:r>
          </a:p>
          <a:p>
            <a:pPr>
              <a:lnSpc>
                <a:spcPct val="150000"/>
              </a:lnSpc>
            </a:pPr>
            <a:r>
              <a:rPr lang="en-US" dirty="0">
                <a:solidFill>
                  <a:srgbClr val="0070C0"/>
                </a:solidFill>
                <a:latin typeface="Arial" panose="020B0604020202020204" pitchFamily="34" charset="0"/>
                <a:cs typeface="Arial" panose="020B0604020202020204" pitchFamily="34" charset="0"/>
              </a:rPr>
              <a:t>We will not primarily look at the work of the Holy Spirit in Salvation such as Effective Calling of the elect, Regeneration and Sanctification.</a:t>
            </a:r>
          </a:p>
          <a:p>
            <a:pPr>
              <a:lnSpc>
                <a:spcPct val="160000"/>
              </a:lnSpc>
            </a:pPr>
            <a:r>
              <a:rPr lang="en-US" dirty="0">
                <a:solidFill>
                  <a:srgbClr val="0070C0"/>
                </a:solidFill>
                <a:latin typeface="Arial" panose="020B0604020202020204" pitchFamily="34" charset="0"/>
                <a:cs typeface="Arial" panose="020B0604020202020204" pitchFamily="34" charset="0"/>
              </a:rPr>
              <a:t>Primarily we will look at the work of the Holy Spirit in manifesting the active presence of God in the world, and especially in the church.” </a:t>
            </a:r>
          </a:p>
          <a:p>
            <a:pPr marL="0" indent="0">
              <a:buNone/>
            </a:pPr>
            <a:endParaRPr lang="en-US"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0965221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a:pPr>
            <a:r>
              <a:rPr lang="en-US" dirty="0">
                <a:solidFill>
                  <a:srgbClr val="0070C0"/>
                </a:solidFill>
                <a:latin typeface="Arial" panose="020B0604020202020204" pitchFamily="34" charset="0"/>
                <a:cs typeface="Arial" panose="020B0604020202020204" pitchFamily="34" charset="0"/>
              </a:rPr>
              <a:t>The Holy Spirit Reveals to Prophets and Apostles</a:t>
            </a:r>
            <a:endParaRPr lang="en-US" sz="2700" dirty="0"/>
          </a:p>
          <a:p>
            <a:pPr marL="0" indent="0">
              <a:lnSpc>
                <a:spcPct val="150000"/>
              </a:lnSpc>
              <a:buNone/>
            </a:pPr>
            <a:r>
              <a:rPr lang="en-US" dirty="0"/>
              <a:t>Concerning this salvation, the prophets who prophesied about the grace that was to be yours searched and inquired carefully, inquiring what person or time the Spirit of Christ in them was indicating when he predicted the sufferings of Christ and the subsequent glories. (1 Peter 1:10 -11)</a:t>
            </a:r>
          </a:p>
          <a:p>
            <a:pPr marL="0" indent="0">
              <a:lnSpc>
                <a:spcPct val="150000"/>
              </a:lnSpc>
              <a:buNone/>
            </a:pPr>
            <a:r>
              <a:rPr lang="en-US" dirty="0"/>
              <a:t>For no prophecy was ever produced by the will of man, but men spoke from God as they were carried along by the Holy Spirit. (2 Peter 1:21)</a:t>
            </a:r>
            <a:endParaRPr lang="en-US" sz="32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2203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a:pPr>
            <a:r>
              <a:rPr lang="en-US" dirty="0">
                <a:solidFill>
                  <a:srgbClr val="0070C0"/>
                </a:solidFill>
                <a:latin typeface="Arial" panose="020B0604020202020204" pitchFamily="34" charset="0"/>
                <a:cs typeface="Arial" panose="020B0604020202020204" pitchFamily="34" charset="0"/>
              </a:rPr>
              <a:t>The Holy Spirit Reveals to Prophets and Apostles</a:t>
            </a:r>
            <a:endParaRPr lang="en-US" sz="2700" dirty="0"/>
          </a:p>
          <a:p>
            <a:pPr marL="0" indent="0">
              <a:lnSpc>
                <a:spcPct val="150000"/>
              </a:lnSpc>
              <a:buNone/>
            </a:pPr>
            <a:r>
              <a:rPr lang="en-US" dirty="0"/>
              <a:t>"I still have many things to say to you, but you cannot bear them now. When the Spirit of truth comes, he will guide you into all the truth, for he will not speak on his own authority, but whatever he hears he will speak, and he will declare to you the things that are to come. (John 16:12 -13)</a:t>
            </a:r>
          </a:p>
          <a:p>
            <a:pPr marL="514350" indent="-514350">
              <a:buFont typeface="+mj-lt"/>
              <a:buAutoNum type="arabicPeriod" startAt="2"/>
            </a:pPr>
            <a:r>
              <a:rPr lang="en-US" dirty="0">
                <a:solidFill>
                  <a:srgbClr val="0070C0"/>
                </a:solidFill>
                <a:latin typeface="Arial" panose="020B0604020202020204" pitchFamily="34" charset="0"/>
                <a:cs typeface="Arial" panose="020B0604020202020204" pitchFamily="34" charset="0"/>
              </a:rPr>
              <a:t>The Holy Spirit glorifies Jesus</a:t>
            </a:r>
          </a:p>
          <a:p>
            <a:pPr marL="0" indent="0">
              <a:lnSpc>
                <a:spcPct val="150000"/>
              </a:lnSpc>
              <a:buNone/>
            </a:pPr>
            <a:r>
              <a:rPr lang="en-US" dirty="0"/>
              <a:t>  He will glorify me, for he will take what is mine and declare it to you. (John 16:14)</a:t>
            </a:r>
          </a:p>
          <a:p>
            <a:pPr marL="0" indent="0">
              <a:lnSpc>
                <a:spcPct val="150000"/>
              </a:lnSpc>
              <a:buNone/>
            </a:pPr>
            <a:endParaRPr lang="en-US" dirty="0"/>
          </a:p>
        </p:txBody>
      </p:sp>
    </p:spTree>
    <p:extLst>
      <p:ext uri="{BB962C8B-B14F-4D97-AF65-F5344CB8AC3E}">
        <p14:creationId xmlns:p14="http://schemas.microsoft.com/office/powerpoint/2010/main" val="2554162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3"/>
            </a:pPr>
            <a:r>
              <a:rPr lang="en-US" dirty="0">
                <a:solidFill>
                  <a:srgbClr val="0070C0"/>
                </a:solidFill>
                <a:latin typeface="Arial" panose="020B0604020202020204" pitchFamily="34" charset="0"/>
                <a:cs typeface="Arial" panose="020B0604020202020204" pitchFamily="34" charset="0"/>
              </a:rPr>
              <a:t>The Holy Spirit bears witness to Jesus</a:t>
            </a:r>
          </a:p>
          <a:p>
            <a:pPr marL="0" indent="0">
              <a:lnSpc>
                <a:spcPct val="150000"/>
              </a:lnSpc>
              <a:buNone/>
            </a:pPr>
            <a:r>
              <a:rPr lang="en-US" dirty="0"/>
              <a:t>But when the Helper comes, whom I will send to you from the Father, the Spirit of truth, who proceeds from the Father, he will bear witness about me.   (John 15:26)</a:t>
            </a:r>
          </a:p>
          <a:p>
            <a:pPr marL="457200" lvl="1" indent="0">
              <a:buNone/>
            </a:pPr>
            <a:endParaRPr lang="en-US" dirty="0"/>
          </a:p>
        </p:txBody>
      </p:sp>
    </p:spTree>
    <p:extLst>
      <p:ext uri="{BB962C8B-B14F-4D97-AF65-F5344CB8AC3E}">
        <p14:creationId xmlns:p14="http://schemas.microsoft.com/office/powerpoint/2010/main" val="358327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4"/>
            </a:pPr>
            <a:r>
              <a:rPr lang="en-US" dirty="0">
                <a:solidFill>
                  <a:srgbClr val="0070C0"/>
                </a:solidFill>
                <a:latin typeface="Arial" panose="020B0604020202020204" pitchFamily="34" charset="0"/>
                <a:cs typeface="Arial" panose="020B0604020202020204" pitchFamily="34" charset="0"/>
              </a:rPr>
              <a:t>The Holy Spirit also makes his own actions and words known.</a:t>
            </a:r>
          </a:p>
          <a:p>
            <a:pPr marL="0" indent="0">
              <a:lnSpc>
                <a:spcPct val="150000"/>
              </a:lnSpc>
              <a:buNone/>
            </a:pPr>
            <a:r>
              <a:rPr lang="en-US" dirty="0"/>
              <a:t>So Moses went out and told the people the words of the LORD. And he gathered seventy men of the elders of the people and placed them around the tent. Then the LORD came down in the cloud and spoke to him, and took some of the Spirit that was on him and put it on the seventy elders. And as soon as the Spirit rested on them, they prophesied. But they did not continue doing it. (Numbers 11:24 – 25)</a:t>
            </a:r>
            <a:endParaRPr lang="en-US" sz="2800" dirty="0">
              <a:solidFill>
                <a:srgbClr val="0070C0"/>
              </a:solidFill>
              <a:latin typeface="Arial" panose="020B0604020202020204" pitchFamily="34" charset="0"/>
              <a:cs typeface="Arial" panose="020B0604020202020204" pitchFamily="34" charset="0"/>
            </a:endParaRPr>
          </a:p>
          <a:p>
            <a:pPr marL="457200" lvl="1" indent="0">
              <a:buNone/>
            </a:pPr>
            <a:endParaRPr lang="en-US" dirty="0"/>
          </a:p>
        </p:txBody>
      </p:sp>
    </p:spTree>
    <p:extLst>
      <p:ext uri="{BB962C8B-B14F-4D97-AF65-F5344CB8AC3E}">
        <p14:creationId xmlns:p14="http://schemas.microsoft.com/office/powerpoint/2010/main" val="3765310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4"/>
            </a:pPr>
            <a:r>
              <a:rPr lang="en-US" dirty="0">
                <a:solidFill>
                  <a:srgbClr val="0070C0"/>
                </a:solidFill>
                <a:latin typeface="Arial" panose="020B0604020202020204" pitchFamily="34" charset="0"/>
                <a:cs typeface="Arial" panose="020B0604020202020204" pitchFamily="34" charset="0"/>
              </a:rPr>
              <a:t>The Holy Spirit also makes his own actions and words known.</a:t>
            </a:r>
          </a:p>
          <a:p>
            <a:pPr marL="457200" lvl="1" indent="0">
              <a:lnSpc>
                <a:spcPct val="150000"/>
              </a:lnSpc>
              <a:buNone/>
            </a:pPr>
            <a:r>
              <a:rPr lang="en-US" sz="2800" dirty="0"/>
              <a:t>Then the Spirit of the LORD rushed upon him, and although he had nothing in his hand, he tore the lion in pieces as one tears a young goat. But he did not tell his father or his mother what he had done. (Judges 14:6)</a:t>
            </a:r>
          </a:p>
          <a:p>
            <a:pPr marL="457200" lvl="1" indent="0">
              <a:lnSpc>
                <a:spcPct val="150000"/>
              </a:lnSpc>
              <a:buNone/>
            </a:pPr>
            <a:r>
              <a:rPr lang="en-US" sz="2800" dirty="0"/>
              <a:t>And the Spirit of the LORD rushed upon him, and he went down to Ashkelon and struck down thirty men of the town and took their spoil and gave the garments to those who had told the riddle. (Judge 14:19)</a:t>
            </a:r>
            <a:endParaRPr lang="en-US" sz="2800" dirty="0">
              <a:solidFill>
                <a:srgbClr val="0070C0"/>
              </a:solidFill>
              <a:cs typeface="Arial" panose="020B0604020202020204" pitchFamily="34" charset="0"/>
            </a:endParaRPr>
          </a:p>
          <a:p>
            <a:pPr marL="457200" lvl="1" indent="0">
              <a:buNone/>
            </a:pPr>
            <a:endParaRPr lang="en-US" dirty="0"/>
          </a:p>
        </p:txBody>
      </p:sp>
    </p:spTree>
    <p:extLst>
      <p:ext uri="{BB962C8B-B14F-4D97-AF65-F5344CB8AC3E}">
        <p14:creationId xmlns:p14="http://schemas.microsoft.com/office/powerpoint/2010/main" val="14442594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4"/>
            </a:pPr>
            <a:r>
              <a:rPr lang="en-US" dirty="0">
                <a:solidFill>
                  <a:srgbClr val="0070C0"/>
                </a:solidFill>
                <a:latin typeface="Arial" panose="020B0604020202020204" pitchFamily="34" charset="0"/>
                <a:cs typeface="Arial" panose="020B0604020202020204" pitchFamily="34" charset="0"/>
              </a:rPr>
              <a:t>The Holy Spirit also makes his own actions and words known.</a:t>
            </a:r>
          </a:p>
          <a:p>
            <a:pPr marL="457200" lvl="1" indent="0">
              <a:lnSpc>
                <a:spcPct val="150000"/>
              </a:lnSpc>
              <a:buNone/>
            </a:pPr>
            <a:r>
              <a:rPr lang="en-US" dirty="0"/>
              <a:t> </a:t>
            </a:r>
            <a:r>
              <a:rPr lang="en-US" sz="2800" dirty="0"/>
              <a:t>When he came to Lehi, the Philistines came shouting to meet him. Then the Spirit of the LORD rushed upon him, and the ropes that were on his arms became as flax that has caught fire, and his bonds melted off his hands. (Judges 15:14)</a:t>
            </a:r>
          </a:p>
        </p:txBody>
      </p:sp>
    </p:spTree>
    <p:extLst>
      <p:ext uri="{BB962C8B-B14F-4D97-AF65-F5344CB8AC3E}">
        <p14:creationId xmlns:p14="http://schemas.microsoft.com/office/powerpoint/2010/main" val="27640565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lnSpcReduction="10000"/>
          </a:bodyPr>
          <a:lstStyle/>
          <a:p>
            <a:pPr marL="514350" indent="-514350">
              <a:buFont typeface="+mj-lt"/>
              <a:buAutoNum type="arabicPeriod" startAt="4"/>
            </a:pPr>
            <a:r>
              <a:rPr lang="en-US" dirty="0">
                <a:solidFill>
                  <a:srgbClr val="0070C0"/>
                </a:solidFill>
                <a:latin typeface="Arial" panose="020B0604020202020204" pitchFamily="34" charset="0"/>
                <a:cs typeface="Arial" panose="020B0604020202020204" pitchFamily="34" charset="0"/>
              </a:rPr>
              <a:t>The Holy Spirit also makes his own actions and words known.</a:t>
            </a:r>
          </a:p>
          <a:p>
            <a:pPr marL="0" indent="0">
              <a:lnSpc>
                <a:spcPct val="150000"/>
              </a:lnSpc>
              <a:buNone/>
            </a:pPr>
            <a:r>
              <a:rPr lang="en-US" dirty="0"/>
              <a:t>And John bore witness: "I saw the Spirit descend from heaven like a dove, and it remained on him. I myself did not know him, but he who sent me to baptize with water said to me, 'He on whom you see the Spirit descend and remain, this is he who baptizes with the Holy Spirit.’ (John 1:32 - 33)</a:t>
            </a:r>
          </a:p>
          <a:p>
            <a:pPr marL="0" indent="0">
              <a:lnSpc>
                <a:spcPct val="150000"/>
              </a:lnSpc>
              <a:buNone/>
            </a:pPr>
            <a:r>
              <a:rPr lang="en-US" dirty="0"/>
              <a:t>And suddenly there came from heaven a sound like a mighty rushing wind, and it filled the entire house where they were sitting.  And divided tongues as of fire appeared to them and rested on each one of them. And they were all filled with the Holy Spirit and began to speak in other tongues as the Spirit gave them utterance. (Acts 2:2 – 4)</a:t>
            </a:r>
          </a:p>
          <a:p>
            <a:pPr marL="0" indent="0">
              <a:lnSpc>
                <a:spcPct val="150000"/>
              </a:lnSpc>
              <a:buNone/>
            </a:pPr>
            <a:endParaRPr lang="en-US" dirty="0"/>
          </a:p>
          <a:p>
            <a:pPr marL="457200" lvl="1" indent="0">
              <a:lnSpc>
                <a:spcPct val="150000"/>
              </a:lnSpc>
              <a:buNone/>
            </a:pPr>
            <a:endParaRPr lang="en-US" sz="2800" dirty="0">
              <a:solidFill>
                <a:srgbClr val="FF0000"/>
              </a:solidFill>
            </a:endParaRPr>
          </a:p>
        </p:txBody>
      </p:sp>
    </p:spTree>
    <p:extLst>
      <p:ext uri="{BB962C8B-B14F-4D97-AF65-F5344CB8AC3E}">
        <p14:creationId xmlns:p14="http://schemas.microsoft.com/office/powerpoint/2010/main" val="1118515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5"/>
            </a:pPr>
            <a:r>
              <a:rPr lang="en-US" dirty="0">
                <a:solidFill>
                  <a:srgbClr val="0070C0"/>
                </a:solidFill>
                <a:latin typeface="Arial" panose="020B0604020202020204" pitchFamily="34" charset="0"/>
                <a:cs typeface="Arial" panose="020B0604020202020204" pitchFamily="34" charset="0"/>
              </a:rPr>
              <a:t>The </a:t>
            </a:r>
            <a:r>
              <a:rPr lang="en-US" sz="2800" dirty="0">
                <a:solidFill>
                  <a:srgbClr val="0070C0"/>
                </a:solidFill>
                <a:latin typeface="Arial" panose="020B0604020202020204" pitchFamily="34" charset="0"/>
                <a:cs typeface="Arial" panose="020B0604020202020204" pitchFamily="34" charset="0"/>
              </a:rPr>
              <a:t>Holy Spirit also makes his </a:t>
            </a:r>
            <a:r>
              <a:rPr lang="en-US" dirty="0">
                <a:solidFill>
                  <a:srgbClr val="0070C0"/>
                </a:solidFill>
                <a:latin typeface="Arial" panose="020B0604020202020204" pitchFamily="34" charset="0"/>
                <a:cs typeface="Arial" panose="020B0604020202020204" pitchFamily="34" charset="0"/>
              </a:rPr>
              <a:t>presence known in the lives of individual believers:</a:t>
            </a:r>
            <a:r>
              <a:rPr lang="en-US" sz="2800" dirty="0">
                <a:solidFill>
                  <a:srgbClr val="0070C0"/>
                </a:solidFill>
                <a:latin typeface="Arial" panose="020B0604020202020204" pitchFamily="34" charset="0"/>
                <a:cs typeface="Arial" panose="020B0604020202020204" pitchFamily="34" charset="0"/>
              </a:rPr>
              <a:t> </a:t>
            </a:r>
          </a:p>
          <a:p>
            <a:pPr marL="0" indent="0">
              <a:lnSpc>
                <a:spcPct val="150000"/>
              </a:lnSpc>
              <a:buNone/>
            </a:pPr>
            <a:r>
              <a:rPr lang="en-US" dirty="0"/>
              <a:t>Whoever believes in me, as the Scripture has said, 'Out of his heart will flow rivers of living water.'" Now this he said about the Spirit, whom those who believed in him were to receive, for as yet the Spirit had not been given, because Jesus was not yet glorified. (John 7:38 – 39)</a:t>
            </a:r>
          </a:p>
          <a:p>
            <a:pPr marL="0" indent="0">
              <a:lnSpc>
                <a:spcPct val="150000"/>
              </a:lnSpc>
              <a:buNone/>
            </a:pPr>
            <a:endParaRPr lang="en-US" dirty="0"/>
          </a:p>
          <a:p>
            <a:pPr marL="457200" lvl="1" indent="0">
              <a:lnSpc>
                <a:spcPct val="150000"/>
              </a:lnSpc>
              <a:buNone/>
            </a:pPr>
            <a:endParaRPr lang="en-US" sz="2800" dirty="0">
              <a:solidFill>
                <a:srgbClr val="FF0000"/>
              </a:solidFill>
            </a:endParaRPr>
          </a:p>
        </p:txBody>
      </p:sp>
    </p:spTree>
    <p:extLst>
      <p:ext uri="{BB962C8B-B14F-4D97-AF65-F5344CB8AC3E}">
        <p14:creationId xmlns:p14="http://schemas.microsoft.com/office/powerpoint/2010/main" val="19923378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lnSpcReduction="10000"/>
          </a:bodyPr>
          <a:lstStyle/>
          <a:p>
            <a:pPr marL="514350" indent="-514350">
              <a:buFont typeface="+mj-lt"/>
              <a:buAutoNum type="arabicPeriod" startAt="5"/>
            </a:pPr>
            <a:r>
              <a:rPr lang="en-US" dirty="0">
                <a:solidFill>
                  <a:srgbClr val="0070C0"/>
                </a:solidFill>
                <a:latin typeface="Arial" panose="020B0604020202020204" pitchFamily="34" charset="0"/>
                <a:cs typeface="Arial" panose="020B0604020202020204" pitchFamily="34" charset="0"/>
              </a:rPr>
              <a:t>The Holy Spirit also makes his presence known in the lives of individual believers: </a:t>
            </a:r>
          </a:p>
          <a:p>
            <a:pPr marL="0" indent="0">
              <a:lnSpc>
                <a:spcPct val="150000"/>
              </a:lnSpc>
              <a:buNone/>
            </a:pPr>
            <a:r>
              <a:rPr lang="en-US" dirty="0"/>
              <a:t>For if you live according to the flesh you will die, but if </a:t>
            </a:r>
            <a:r>
              <a:rPr lang="en-US" dirty="0">
                <a:solidFill>
                  <a:srgbClr val="FF0000"/>
                </a:solidFill>
              </a:rPr>
              <a:t>by the Spirit </a:t>
            </a:r>
            <a:r>
              <a:rPr lang="en-US" dirty="0"/>
              <a:t>you put to death the deeds of the body, you will live.  For all who are </a:t>
            </a:r>
            <a:r>
              <a:rPr lang="en-US" dirty="0">
                <a:solidFill>
                  <a:srgbClr val="FF0000"/>
                </a:solidFill>
              </a:rPr>
              <a:t>led by the Spirit </a:t>
            </a:r>
            <a:r>
              <a:rPr lang="en-US" dirty="0"/>
              <a:t>of God are sons of God.  For you did not receive the spirit of slavery to fall back into fear, but you have </a:t>
            </a:r>
            <a:r>
              <a:rPr lang="en-US" dirty="0">
                <a:solidFill>
                  <a:srgbClr val="FF0000"/>
                </a:solidFill>
              </a:rPr>
              <a:t>received the Spirit </a:t>
            </a:r>
            <a:r>
              <a:rPr lang="en-US" dirty="0"/>
              <a:t>of adoption as sons, by whom we cry, "Abba! Father!"  The </a:t>
            </a:r>
            <a:r>
              <a:rPr lang="en-US" dirty="0">
                <a:solidFill>
                  <a:srgbClr val="FF0000"/>
                </a:solidFill>
              </a:rPr>
              <a:t>Spirit himself bears witness </a:t>
            </a:r>
            <a:r>
              <a:rPr lang="en-US" dirty="0"/>
              <a:t>with our spirit that we are children of God, and if children, then heirs--heirs of God and fellow heirs with Christ, provided we suffer with him in order that we may also be glorified with him. (Romans 8:13 – 17)</a:t>
            </a:r>
          </a:p>
          <a:p>
            <a:pPr marL="0" indent="0">
              <a:lnSpc>
                <a:spcPct val="150000"/>
              </a:lnSpc>
              <a:buNone/>
            </a:pPr>
            <a:endParaRPr lang="en-US" dirty="0"/>
          </a:p>
          <a:p>
            <a:pPr marL="457200" lvl="1" indent="0">
              <a:lnSpc>
                <a:spcPct val="150000"/>
              </a:lnSpc>
              <a:buNone/>
            </a:pPr>
            <a:endParaRPr lang="en-US" sz="2800" dirty="0">
              <a:solidFill>
                <a:srgbClr val="FF0000"/>
              </a:solidFill>
            </a:endParaRPr>
          </a:p>
        </p:txBody>
      </p:sp>
    </p:spTree>
    <p:extLst>
      <p:ext uri="{BB962C8B-B14F-4D97-AF65-F5344CB8AC3E}">
        <p14:creationId xmlns:p14="http://schemas.microsoft.com/office/powerpoint/2010/main" val="5462024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lnSpcReduction="10000"/>
          </a:bodyPr>
          <a:lstStyle/>
          <a:p>
            <a:pPr marL="514350" indent="-514350">
              <a:buFont typeface="+mj-lt"/>
              <a:buAutoNum type="arabicPeriod" startAt="5"/>
            </a:pPr>
            <a:r>
              <a:rPr lang="en-US" dirty="0">
                <a:solidFill>
                  <a:srgbClr val="0070C0"/>
                </a:solidFill>
                <a:latin typeface="Arial" panose="020B0604020202020204" pitchFamily="34" charset="0"/>
                <a:cs typeface="Arial" panose="020B0604020202020204" pitchFamily="34" charset="0"/>
              </a:rPr>
              <a:t>The Holy Spirit also makes his presence known in the lives of individual believers: </a:t>
            </a:r>
          </a:p>
          <a:p>
            <a:pPr marL="0" indent="0">
              <a:lnSpc>
                <a:spcPct val="150000"/>
              </a:lnSpc>
              <a:buNone/>
            </a:pPr>
            <a:r>
              <a:rPr lang="en-US" dirty="0">
                <a:solidFill>
                  <a:srgbClr val="FF0000"/>
                </a:solidFill>
              </a:rPr>
              <a:t>To each is given the manifestation of the Spirit for the common good</a:t>
            </a:r>
            <a:r>
              <a:rPr lang="en-US" dirty="0"/>
              <a:t>.  For to one is given through the Spirit the utterance of wisdom, and to another the utterance of knowledge according to the same Spirit, to another faith by the same Spirit, to another gifts of healing by the one Spirit,  to another the working of miracles, to another prophecy, to another the ability to distinguish between spirits, to another various kinds of tongues, to another the interpretation of tongues. All these are empowered by one and the same Spirit, who apportions to each one individually as he wills. (1 Corinthians 12:7 – 11)</a:t>
            </a:r>
          </a:p>
          <a:p>
            <a:pPr marL="0" indent="0">
              <a:lnSpc>
                <a:spcPct val="150000"/>
              </a:lnSpc>
              <a:buNone/>
            </a:pPr>
            <a:endParaRPr lang="en-US" dirty="0"/>
          </a:p>
          <a:p>
            <a:pPr marL="457200" lvl="1" indent="0">
              <a:lnSpc>
                <a:spcPct val="150000"/>
              </a:lnSpc>
              <a:buNone/>
            </a:pPr>
            <a:endParaRPr lang="en-US" sz="2800" dirty="0">
              <a:solidFill>
                <a:srgbClr val="FF0000"/>
              </a:solidFill>
            </a:endParaRPr>
          </a:p>
        </p:txBody>
      </p:sp>
    </p:spTree>
    <p:extLst>
      <p:ext uri="{BB962C8B-B14F-4D97-AF65-F5344CB8AC3E}">
        <p14:creationId xmlns:p14="http://schemas.microsoft.com/office/powerpoint/2010/main" val="1785434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a:t>
            </a:r>
            <a:r>
              <a:rPr lang="en-US" sz="2800" dirty="0">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There are about 76 references to the Holy Spirit in the OT and 234 reference in the NT. (namely Spirit is capitalized)</a:t>
            </a:r>
          </a:p>
          <a:p>
            <a:pPr>
              <a:lnSpc>
                <a:spcPct val="100000"/>
              </a:lnSpc>
            </a:pPr>
            <a:endParaRPr lang="en-US">
              <a:solidFill>
                <a:srgbClr val="0070C0"/>
              </a:solidFill>
              <a:latin typeface="Arial" panose="020B0604020202020204" pitchFamily="34" charset="0"/>
              <a:cs typeface="Arial" panose="020B0604020202020204" pitchFamily="34" charset="0"/>
            </a:endParaRPr>
          </a:p>
          <a:p>
            <a:pPr>
              <a:lnSpc>
                <a:spcPct val="100000"/>
              </a:lnSpc>
            </a:pPr>
            <a:r>
              <a:rPr lang="en-US">
                <a:solidFill>
                  <a:srgbClr val="0070C0"/>
                </a:solidFill>
                <a:latin typeface="Arial" panose="020B0604020202020204" pitchFamily="34" charset="0"/>
                <a:cs typeface="Arial" panose="020B0604020202020204" pitchFamily="34" charset="0"/>
              </a:rPr>
              <a:t>There </a:t>
            </a:r>
            <a:r>
              <a:rPr lang="en-US" dirty="0">
                <a:solidFill>
                  <a:srgbClr val="0070C0"/>
                </a:solidFill>
                <a:latin typeface="Arial" panose="020B0604020202020204" pitchFamily="34" charset="0"/>
                <a:cs typeface="Arial" panose="020B0604020202020204" pitchFamily="34" charset="0"/>
              </a:rPr>
              <a:t>are four ways the Holy Spirit brings evidence of God’s presence to bless the elect:</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The Holy Spirit empowers</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The Holy Spirit purifies</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The Holy Spirit reveals</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The Holy  Spirit unifies</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477819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5"/>
            </a:pPr>
            <a:r>
              <a:rPr lang="en-US" dirty="0">
                <a:solidFill>
                  <a:srgbClr val="0070C0"/>
                </a:solidFill>
                <a:latin typeface="Arial" panose="020B0604020202020204" pitchFamily="34" charset="0"/>
                <a:cs typeface="Arial" panose="020B0604020202020204" pitchFamily="34" charset="0"/>
              </a:rPr>
              <a:t>The Holy Spirit also makes his presence known in the lives of individual believers: </a:t>
            </a:r>
          </a:p>
          <a:p>
            <a:pPr marL="0" indent="0">
              <a:lnSpc>
                <a:spcPct val="150000"/>
              </a:lnSpc>
              <a:buNone/>
            </a:pPr>
            <a:r>
              <a:rPr lang="en-US" dirty="0"/>
              <a:t>And it is God who establishes us with you in Christ, and has anointed us,  and who has also put his seal on us and given us his Spirit in our hearts as a guarantee. (2 Corinthians 1:22 – 23)</a:t>
            </a:r>
          </a:p>
          <a:p>
            <a:pPr marL="0" indent="0">
              <a:lnSpc>
                <a:spcPct val="150000"/>
              </a:lnSpc>
              <a:buNone/>
            </a:pPr>
            <a:r>
              <a:rPr lang="en-US" dirty="0"/>
              <a:t>He who has prepared us for this very thing is God, who has given us the Spirit as a guarantee. (2 Corinthians 5:5)</a:t>
            </a:r>
          </a:p>
          <a:p>
            <a:pPr marL="0" indent="0">
              <a:lnSpc>
                <a:spcPct val="150000"/>
              </a:lnSpc>
              <a:buNone/>
            </a:pPr>
            <a:r>
              <a:rPr lang="en-US" dirty="0"/>
              <a:t>And because you are sons, God has sent the Spirit of his Son into our hearts, crying, "Abba! Father!“ (Galatians 4:6)</a:t>
            </a:r>
          </a:p>
          <a:p>
            <a:pPr marL="457200" lvl="1" indent="0">
              <a:lnSpc>
                <a:spcPct val="150000"/>
              </a:lnSpc>
              <a:buNone/>
            </a:pPr>
            <a:endParaRPr lang="en-US" sz="2800" dirty="0">
              <a:solidFill>
                <a:srgbClr val="FF0000"/>
              </a:solidFill>
            </a:endParaRPr>
          </a:p>
        </p:txBody>
      </p:sp>
    </p:spTree>
    <p:extLst>
      <p:ext uri="{BB962C8B-B14F-4D97-AF65-F5344CB8AC3E}">
        <p14:creationId xmlns:p14="http://schemas.microsoft.com/office/powerpoint/2010/main" val="33832122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0" indent="0">
              <a:lnSpc>
                <a:spcPct val="150000"/>
              </a:lnSpc>
              <a:buNone/>
            </a:pPr>
            <a:r>
              <a:rPr lang="en-US" dirty="0">
                <a:solidFill>
                  <a:srgbClr val="0070C0"/>
                </a:solidFill>
              </a:rPr>
              <a:t>“Although the Holy Spirit does glorify Jesus, he also frequently calls attention to his work and </a:t>
            </a:r>
            <a:r>
              <a:rPr lang="en-US" i="1" dirty="0">
                <a:solidFill>
                  <a:srgbClr val="0070C0"/>
                </a:solidFill>
              </a:rPr>
              <a:t>gives recognizable evidences that make his presence known. </a:t>
            </a:r>
            <a:r>
              <a:rPr lang="en-US" dirty="0">
                <a:solidFill>
                  <a:srgbClr val="0070C0"/>
                </a:solidFill>
              </a:rPr>
              <a:t>Indeed, it seems that one of his primary purposes in the new covenant age is </a:t>
            </a:r>
            <a:r>
              <a:rPr lang="en-US" i="1" dirty="0">
                <a:solidFill>
                  <a:srgbClr val="0070C0"/>
                </a:solidFill>
              </a:rPr>
              <a:t>to manifest the presence of God, </a:t>
            </a:r>
            <a:r>
              <a:rPr lang="en-US" dirty="0">
                <a:solidFill>
                  <a:srgbClr val="0070C0"/>
                </a:solidFill>
              </a:rPr>
              <a:t>to give indications that make the presence of God known. And when the Holy Spirit works in various ways that can be perceived by believers and unbelievers, this encourages people’s faith that God is near and that he is working to fulfill his purposes in the church and to bring blessings to his people.”</a:t>
            </a:r>
          </a:p>
          <a:p>
            <a:pPr marL="0" indent="0">
              <a:lnSpc>
                <a:spcPct val="150000"/>
              </a:lnSpc>
              <a:buNone/>
            </a:pPr>
            <a:r>
              <a:rPr lang="en-US" dirty="0">
                <a:solidFill>
                  <a:srgbClr val="0070C0"/>
                </a:solidFill>
              </a:rPr>
              <a:t>Wayne Grudem, </a:t>
            </a:r>
            <a:r>
              <a:rPr lang="en-US" i="1" u="sng" dirty="0">
                <a:solidFill>
                  <a:srgbClr val="0070C0"/>
                </a:solidFill>
              </a:rPr>
              <a:t>Systematic Theology</a:t>
            </a:r>
            <a:r>
              <a:rPr lang="en-US" dirty="0">
                <a:solidFill>
                  <a:srgbClr val="0070C0"/>
                </a:solidFill>
              </a:rPr>
              <a:t>, page 641</a:t>
            </a:r>
          </a:p>
          <a:p>
            <a:pPr marL="457200" lvl="1" indent="0">
              <a:lnSpc>
                <a:spcPct val="150000"/>
              </a:lnSpc>
              <a:buNone/>
            </a:pPr>
            <a:endParaRPr lang="en-US" sz="2800" dirty="0">
              <a:solidFill>
                <a:srgbClr val="FF0000"/>
              </a:solidFill>
            </a:endParaRPr>
          </a:p>
        </p:txBody>
      </p:sp>
    </p:spTree>
    <p:extLst>
      <p:ext uri="{BB962C8B-B14F-4D97-AF65-F5344CB8AC3E}">
        <p14:creationId xmlns:p14="http://schemas.microsoft.com/office/powerpoint/2010/main" val="37170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There are at least five ways the Holy Spirit empowers:</a:t>
            </a:r>
          </a:p>
          <a:p>
            <a:pPr marL="914400" lvl="1" indent="-457200">
              <a:lnSpc>
                <a:spcPct val="150000"/>
              </a:lnSpc>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Holy Spirit gives life to all animate creatures:</a:t>
            </a:r>
          </a:p>
          <a:p>
            <a:pPr marL="914400" lvl="1" indent="-457200">
              <a:lnSpc>
                <a:spcPct val="150000"/>
              </a:lnSpc>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Holy Spirit gives spiritual life thru the new birth (regeneration).</a:t>
            </a:r>
          </a:p>
          <a:p>
            <a:pPr marL="914400" lvl="1" indent="-457200">
              <a:lnSpc>
                <a:spcPct val="150000"/>
              </a:lnSpc>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Holy Spirit conceived Jesus in Mary’s womb.</a:t>
            </a:r>
          </a:p>
          <a:p>
            <a:pPr marL="914400" lvl="1" indent="-457200">
              <a:lnSpc>
                <a:spcPct val="150000"/>
              </a:lnSpc>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Holy Spirit raised Jesus from the dead and will also raise the elect from the dead at the second coming.</a:t>
            </a:r>
          </a:p>
          <a:p>
            <a:pPr marL="914400" lvl="1" indent="-457200">
              <a:lnSpc>
                <a:spcPct val="15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The Holy Spirit Gives Power for Service</a:t>
            </a:r>
          </a:p>
          <a:p>
            <a:pPr marL="914400" lvl="1" indent="-457200">
              <a:buFont typeface="+mj-lt"/>
              <a:buAutoNum type="arabicPeriod"/>
            </a:pPr>
            <a:endParaRPr lang="en-US" dirty="0">
              <a:solidFill>
                <a:srgbClr val="0070C0"/>
              </a:solidFill>
              <a:latin typeface="Arial" panose="020B0604020202020204" pitchFamily="34" charset="0"/>
              <a:cs typeface="Arial" panose="020B0604020202020204" pitchFamily="34" charset="0"/>
            </a:endParaRPr>
          </a:p>
          <a:p>
            <a:pPr marL="0" indent="0">
              <a:lnSpc>
                <a:spcPct val="150000"/>
              </a:lnSpc>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21374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 Holy Spirit Gives Power for Service</a:t>
            </a:r>
          </a:p>
          <a:p>
            <a:pPr lvl="1"/>
            <a:r>
              <a:rPr lang="en-US" sz="2800" dirty="0">
                <a:solidFill>
                  <a:srgbClr val="0070C0"/>
                </a:solidFill>
                <a:latin typeface="Arial" panose="020B0604020202020204" pitchFamily="34" charset="0"/>
                <a:cs typeface="Arial" panose="020B0604020202020204" pitchFamily="34" charset="0"/>
              </a:rPr>
              <a:t>Old Testament Examples:</a:t>
            </a:r>
            <a:endParaRPr lang="en-US" sz="2800" dirty="0">
              <a:latin typeface="Arial" panose="020B0604020202020204" pitchFamily="34" charset="0"/>
              <a:cs typeface="Arial" panose="020B0604020202020204" pitchFamily="34" charset="0"/>
            </a:endParaRPr>
          </a:p>
          <a:p>
            <a:pPr marL="0" indent="0">
              <a:lnSpc>
                <a:spcPct val="150000"/>
              </a:lnSpc>
              <a:buNone/>
            </a:pPr>
            <a:r>
              <a:rPr lang="en-US" dirty="0"/>
              <a:t>The LORD said to Moses, "See, I have called by name Bezalel the son of Uri, son of </a:t>
            </a:r>
            <a:r>
              <a:rPr lang="en-US" dirty="0" err="1"/>
              <a:t>Hur</a:t>
            </a:r>
            <a:r>
              <a:rPr lang="en-US" dirty="0"/>
              <a:t>, of the tribe of Judah, and I have filled him with the Spirit of God, with ability and intelligence, with knowledge and all craftsmanship, (Exodus 31:3)</a:t>
            </a:r>
          </a:p>
          <a:p>
            <a:pPr marL="0" indent="0">
              <a:lnSpc>
                <a:spcPct val="150000"/>
              </a:lnSpc>
              <a:buNone/>
            </a:pPr>
            <a:r>
              <a:rPr lang="en-US" dirty="0"/>
              <a:t>So the LORD said to Moses, "Take Joshua the son of Nun, a man in whom is the Spirit, and lay your hand on him. (Numbers 27:18)</a:t>
            </a:r>
          </a:p>
          <a:p>
            <a:pPr marL="0" indent="0">
              <a:lnSpc>
                <a:spcPct val="150000"/>
              </a:lnSpc>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14253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 Holy Spirit Gives Power for Service</a:t>
            </a:r>
          </a:p>
          <a:p>
            <a:pPr lvl="1"/>
            <a:r>
              <a:rPr lang="en-US" sz="2800" dirty="0">
                <a:solidFill>
                  <a:srgbClr val="0070C0"/>
                </a:solidFill>
                <a:latin typeface="Arial" panose="020B0604020202020204" pitchFamily="34" charset="0"/>
                <a:cs typeface="Arial" panose="020B0604020202020204" pitchFamily="34" charset="0"/>
              </a:rPr>
              <a:t>Old Testament Examples:</a:t>
            </a:r>
            <a:endParaRPr lang="en-US" sz="2800" dirty="0">
              <a:latin typeface="Arial" panose="020B0604020202020204" pitchFamily="34" charset="0"/>
              <a:cs typeface="Arial" panose="020B0604020202020204" pitchFamily="34" charset="0"/>
            </a:endParaRPr>
          </a:p>
          <a:p>
            <a:pPr marL="0" indent="0">
              <a:lnSpc>
                <a:spcPct val="150000"/>
              </a:lnSpc>
              <a:buNone/>
            </a:pPr>
            <a:r>
              <a:rPr lang="en-US" dirty="0"/>
              <a:t>But the Spirit of the LORD clothed Gideon, and he sounded the trumpet, and the Abiezrites were called out to follow him. (Judges 6:34)</a:t>
            </a:r>
          </a:p>
          <a:p>
            <a:pPr marL="0" indent="0">
              <a:lnSpc>
                <a:spcPct val="150000"/>
              </a:lnSpc>
              <a:buNone/>
            </a:pPr>
            <a:r>
              <a:rPr lang="en-US" dirty="0"/>
              <a:t>Then the Spirit of the LORD rushed upon him, and although he had nothing in his hand, he tore the lion in pieces as one tears a young goat. But he did not tell his father or his mother what he had done. (Judges 14:6)</a:t>
            </a:r>
          </a:p>
          <a:p>
            <a:pPr marL="0" indent="0">
              <a:lnSpc>
                <a:spcPct val="150000"/>
              </a:lnSpc>
              <a:buNone/>
            </a:pPr>
            <a:r>
              <a:rPr lang="en-US" dirty="0"/>
              <a:t>And the Spirit of God rushed upon Saul when he heard these words, and his anger was greatly kindled. (1 Samuel 11:6)</a:t>
            </a:r>
          </a:p>
          <a:p>
            <a:pPr marL="0" indent="0">
              <a:lnSpc>
                <a:spcPct val="100000"/>
              </a:lnSpc>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43922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 Holy Spirit Gives Power for Service</a:t>
            </a:r>
          </a:p>
          <a:p>
            <a:pPr lvl="1"/>
            <a:r>
              <a:rPr lang="en-US" sz="2800" dirty="0">
                <a:solidFill>
                  <a:srgbClr val="0070C0"/>
                </a:solidFill>
                <a:latin typeface="Arial" panose="020B0604020202020204" pitchFamily="34" charset="0"/>
                <a:cs typeface="Arial" panose="020B0604020202020204" pitchFamily="34" charset="0"/>
              </a:rPr>
              <a:t>Old Testament Examples:</a:t>
            </a:r>
            <a:endParaRPr lang="en-US" sz="2800" dirty="0">
              <a:latin typeface="Arial" panose="020B0604020202020204" pitchFamily="34" charset="0"/>
              <a:cs typeface="Arial" panose="020B0604020202020204" pitchFamily="34" charset="0"/>
            </a:endParaRPr>
          </a:p>
          <a:p>
            <a:pPr marL="0" indent="0">
              <a:lnSpc>
                <a:spcPct val="150000"/>
              </a:lnSpc>
              <a:buNone/>
            </a:pPr>
            <a:r>
              <a:rPr lang="en-US" dirty="0"/>
              <a:t>Then Samuel took the horn of oil and anointed him in the midst of his brothers. And the Spirit of the LORD rushed upon David from that day forward. And Samuel rose up and went to Ramah. (1 Samuel 16:13)</a:t>
            </a:r>
          </a:p>
          <a:p>
            <a:pPr marL="0" indent="0">
              <a:lnSpc>
                <a:spcPct val="150000"/>
              </a:lnSpc>
              <a:buNone/>
            </a:pPr>
            <a:r>
              <a:rPr lang="en-US" dirty="0"/>
              <a:t>Then Saul sent messengers to take David, and when they saw the company of the prophets prophesying, and Samuel standing as head over them, the Spirit of God came upon the messengers of Saul, and they also prophesied. (1 Samuel 19:20)</a:t>
            </a: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10039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 Holy Spirit Gives Power for Service</a:t>
            </a:r>
          </a:p>
          <a:p>
            <a:pPr lvl="1"/>
            <a:r>
              <a:rPr lang="en-US" sz="2800" dirty="0">
                <a:solidFill>
                  <a:srgbClr val="0070C0"/>
                </a:solidFill>
                <a:latin typeface="Arial" panose="020B0604020202020204" pitchFamily="34" charset="0"/>
                <a:cs typeface="Arial" panose="020B0604020202020204" pitchFamily="34" charset="0"/>
              </a:rPr>
              <a:t>Old Testament Examples:</a:t>
            </a:r>
          </a:p>
          <a:p>
            <a:pPr marL="0" indent="0">
              <a:lnSpc>
                <a:spcPct val="150000"/>
              </a:lnSpc>
              <a:buNone/>
            </a:pPr>
            <a:r>
              <a:rPr lang="en-US" dirty="0">
                <a:latin typeface="Arial" panose="020B0604020202020204" pitchFamily="34" charset="0"/>
                <a:cs typeface="Arial" panose="020B0604020202020204" pitchFamily="34" charset="0"/>
              </a:rPr>
              <a:t>There shall come forth a shoot from the stump of Jesse, and a branch from his roots shall bear fruit. And the Spirit of the LORD shall rest upon him, the Spirit of wisdom and understanding, the Spirit of counsel and might, the Spirit of knowledge and the fear of the LORD. (Isaiah 11:1 – 2)</a:t>
            </a:r>
          </a:p>
          <a:p>
            <a:pPr marL="0" indent="0">
              <a:lnSpc>
                <a:spcPct val="150000"/>
              </a:lnSpc>
              <a:buNone/>
            </a:pPr>
            <a:r>
              <a:rPr lang="en-US" dirty="0">
                <a:latin typeface="Arial" panose="020B0604020202020204" pitchFamily="34" charset="0"/>
                <a:cs typeface="Arial" panose="020B0604020202020204" pitchFamily="34" charset="0"/>
              </a:rPr>
              <a:t>And as he spoke to me, the Spirit entered into me and set me on my feet, and I heard him speaking to me. (Ezekiel </a:t>
            </a:r>
            <a:r>
              <a:rPr lang="en-US">
                <a:latin typeface="Arial" panose="020B0604020202020204" pitchFamily="34" charset="0"/>
                <a:cs typeface="Arial" panose="020B0604020202020204" pitchFamily="34" charset="0"/>
              </a:rPr>
              <a:t>2:2)</a:t>
            </a:r>
            <a:endParaRPr lang="en-US" sz="2800" dirty="0">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001876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lnSpcReduction="10000"/>
          </a:bodyPr>
          <a:lstStyle/>
          <a:p>
            <a:r>
              <a:rPr lang="en-US" dirty="0">
                <a:solidFill>
                  <a:srgbClr val="0070C0"/>
                </a:solidFill>
                <a:latin typeface="Arial" panose="020B0604020202020204" pitchFamily="34" charset="0"/>
                <a:cs typeface="Arial" panose="020B0604020202020204" pitchFamily="34" charset="0"/>
              </a:rPr>
              <a:t>The Holy Spirit Gives Power for Service</a:t>
            </a:r>
          </a:p>
          <a:p>
            <a:pPr lvl="1"/>
            <a:r>
              <a:rPr lang="en-US" sz="2800" dirty="0">
                <a:solidFill>
                  <a:srgbClr val="0070C0"/>
                </a:solidFill>
                <a:latin typeface="Arial" panose="020B0604020202020204" pitchFamily="34" charset="0"/>
                <a:cs typeface="Arial" panose="020B0604020202020204" pitchFamily="34" charset="0"/>
              </a:rPr>
              <a:t>Old Testament Examples:</a:t>
            </a:r>
          </a:p>
          <a:p>
            <a:pPr marL="0" indent="0">
              <a:lnSpc>
                <a:spcPct val="150000"/>
              </a:lnSpc>
              <a:buNone/>
            </a:pPr>
            <a:r>
              <a:rPr lang="en-US" dirty="0"/>
              <a:t>At last Daniel came in before me--he who was named Belteshazzar after the name of my god, and in whom is the spirit of the holy gods--and I told him the dream, saying, "O Belteshazzar, chief of the magicians, because I know that the spirit of the holy gods is in you and that no mystery is too difficult for you, tell me the visions of my dream that I saw and their interpretation.  (Daniel 4:8 - 9)</a:t>
            </a:r>
          </a:p>
          <a:p>
            <a:pPr marL="0" indent="0">
              <a:lnSpc>
                <a:spcPct val="150000"/>
              </a:lnSpc>
              <a:buNone/>
            </a:pPr>
            <a:r>
              <a:rPr lang="en-US" dirty="0">
                <a:latin typeface="Arial" panose="020B0604020202020204" pitchFamily="34" charset="0"/>
                <a:cs typeface="Arial" panose="020B0604020202020204" pitchFamily="34" charset="0"/>
              </a:rPr>
              <a:t>"And it shall come to pass afterward, that I will pour out my Spirit on all flesh; your sons and your daughters shall prophesy, your old men shall dream dreams, and your young men shall see visions. (Joel 2:28)</a:t>
            </a:r>
          </a:p>
          <a:p>
            <a:endParaRPr lang="en-US" dirty="0"/>
          </a:p>
          <a:p>
            <a:pPr marL="0" indent="0">
              <a:lnSpc>
                <a:spcPct val="150000"/>
              </a:lnSpc>
              <a:buNone/>
            </a:pPr>
            <a:endParaRPr lang="en-US" dirty="0"/>
          </a:p>
          <a:p>
            <a:pPr lvl="1"/>
            <a:endParaRPr lang="en-US" sz="2800" dirty="0">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0155181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1262</Words>
  <Application>Microsoft Office PowerPoint</Application>
  <PresentationFormat>Widescreen</PresentationFormat>
  <Paragraphs>166</Paragraphs>
  <Slides>31</Slides>
  <Notes>31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Discipleship:  An  Introduction to  Systematic Theology and  Apologetics</vt:lpstr>
      <vt:lpstr>The Work of the Holy Spirit (Review)</vt:lpstr>
      <vt:lpstr>The Work of the Holy Spirit (Review)</vt:lpstr>
      <vt:lpstr>The Work of the Holy Spirit – The Holy Spirit Empowers</vt:lpstr>
      <vt:lpstr>The Work of the Holy Spirit – The Holy Spirit Empowers</vt:lpstr>
      <vt:lpstr>The Work of the Holy Spirit – The Holy Spirit Empowers</vt:lpstr>
      <vt:lpstr>The Work of the Holy Spirit – The Holy Spirit Empowers</vt:lpstr>
      <vt:lpstr>The Work of the Holy Spirit – The Holy Spirit Empowers</vt:lpstr>
      <vt:lpstr>The Work of the Holy Spirit – The Holy Spirit Empowers</vt:lpstr>
      <vt:lpstr>The Work of the Holy Spirit – The Holy Spirit Empowers</vt:lpstr>
      <vt:lpstr>The Work of the Holy Spirit – The Holy Spirit Empowers</vt:lpstr>
      <vt:lpstr>The Work of the Holy Spirit – The Holy Spirit Empowers</vt:lpstr>
      <vt:lpstr>The Work of the Holy Spirit – The Holy Spirit Empowers</vt:lpstr>
      <vt:lpstr>The Work of the Holy Spirit – The Holy Spirit Empowers</vt:lpstr>
      <vt:lpstr>The Work of the Holy Spirit – The Holy Spirit Empowers</vt:lpstr>
      <vt:lpstr>The Work of the Holy Spirit – The Holy Spirit Purifies</vt:lpstr>
      <vt:lpstr>The Work of the Holy Spirit – The Holy Spirit Purifies</vt:lpstr>
      <vt:lpstr>The Work of the Holy Spirit – The Holy Spirit Purifies</vt:lpstr>
      <vt:lpstr>The Work of the Holy Spirit – The Holy Spirit Purifies</vt:lpstr>
      <vt:lpstr>The Work of the Holy Spirit – The Holy Spirit Reveals</vt:lpstr>
      <vt:lpstr>The Work of the Holy Spirit – The Holy Spirit Reveals</vt:lpstr>
      <vt:lpstr>The Work of the Holy Spirit – – The Holy Spirit Reveals</vt:lpstr>
      <vt:lpstr>The Work of the Holy Spirit – – The Holy Spirit Reveals</vt:lpstr>
      <vt:lpstr>The Work of the Holy Spirit – The Holy Spirit Reveals</vt:lpstr>
      <vt:lpstr>The Work of the Holy Spirit – – The Holy Spirit Reveals</vt:lpstr>
      <vt:lpstr>The Work of the Holy Spirit –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2019-06-17T12:22:21Z</dcterms:created>
  <dcterms:modified xsi:type="dcterms:W3CDTF">2019-06-17T12:29:19Z</dcterms:modified>
</cp:coreProperties>
</file>