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1142" r:id="rId2"/>
    <p:sldId id="1143" r:id="rId3"/>
    <p:sldId id="1144" r:id="rId4"/>
    <p:sldId id="1072" r:id="rId5"/>
    <p:sldId id="1078" r:id="rId6"/>
    <p:sldId id="1079" r:id="rId7"/>
    <p:sldId id="1080" r:id="rId8"/>
    <p:sldId id="1082" r:id="rId9"/>
    <p:sldId id="1081" r:id="rId10"/>
    <p:sldId id="1083" r:id="rId11"/>
    <p:sldId id="1084" r:id="rId12"/>
    <p:sldId id="1085" r:id="rId13"/>
    <p:sldId id="1086" r:id="rId14"/>
    <p:sldId id="1087" r:id="rId15"/>
    <p:sldId id="1088" r:id="rId16"/>
    <p:sldId id="1089" r:id="rId17"/>
    <p:sldId id="1090" r:id="rId18"/>
    <p:sldId id="1091" r:id="rId19"/>
    <p:sldId id="1092" r:id="rId20"/>
    <p:sldId id="1094" r:id="rId21"/>
    <p:sldId id="1093" r:id="rId22"/>
    <p:sldId id="1095" r:id="rId23"/>
    <p:sldId id="1096" r:id="rId24"/>
    <p:sldId id="1097" r:id="rId25"/>
    <p:sldId id="1098" r:id="rId26"/>
    <p:sldId id="1099"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82" d="100"/>
          <a:sy n="82" d="100"/>
        </p:scale>
        <p:origin x="720"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D6F77F4-C8E3-4465-9CCB-1707C5F6E334}" type="datetimeFigureOut">
              <a:rPr lang="en-US" smtClean="0"/>
              <a:t>6/23/2019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6709D6-83E8-4212-BA43-955D57F07C28}" type="slidenum">
              <a:rPr lang="en-US" smtClean="0"/>
              <a:t>‹#›</a:t>
            </a:fld>
            <a:endParaRPr lang="en-US"/>
          </a:p>
        </p:txBody>
      </p:sp>
    </p:spTree>
    <p:extLst>
      <p:ext uri="{BB962C8B-B14F-4D97-AF65-F5344CB8AC3E}">
        <p14:creationId xmlns:p14="http://schemas.microsoft.com/office/powerpoint/2010/main" val="16991448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1</a:t>
            </a:fld>
            <a:endParaRPr lang="en-US"/>
          </a:p>
        </p:txBody>
      </p:sp>
    </p:spTree>
    <p:extLst>
      <p:ext uri="{BB962C8B-B14F-4D97-AF65-F5344CB8AC3E}">
        <p14:creationId xmlns:p14="http://schemas.microsoft.com/office/powerpoint/2010/main" val="10244786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10</a:t>
            </a:fld>
            <a:endParaRPr lang="en-US"/>
          </a:p>
        </p:txBody>
      </p:sp>
    </p:spTree>
    <p:extLst>
      <p:ext uri="{BB962C8B-B14F-4D97-AF65-F5344CB8AC3E}">
        <p14:creationId xmlns:p14="http://schemas.microsoft.com/office/powerpoint/2010/main" val="41374972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11</a:t>
            </a:fld>
            <a:endParaRPr lang="en-US"/>
          </a:p>
        </p:txBody>
      </p:sp>
    </p:spTree>
    <p:extLst>
      <p:ext uri="{BB962C8B-B14F-4D97-AF65-F5344CB8AC3E}">
        <p14:creationId xmlns:p14="http://schemas.microsoft.com/office/powerpoint/2010/main" val="553109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12</a:t>
            </a:fld>
            <a:endParaRPr lang="en-US"/>
          </a:p>
        </p:txBody>
      </p:sp>
    </p:spTree>
    <p:extLst>
      <p:ext uri="{BB962C8B-B14F-4D97-AF65-F5344CB8AC3E}">
        <p14:creationId xmlns:p14="http://schemas.microsoft.com/office/powerpoint/2010/main" val="1173086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13</a:t>
            </a:fld>
            <a:endParaRPr lang="en-US"/>
          </a:p>
        </p:txBody>
      </p:sp>
    </p:spTree>
    <p:extLst>
      <p:ext uri="{BB962C8B-B14F-4D97-AF65-F5344CB8AC3E}">
        <p14:creationId xmlns:p14="http://schemas.microsoft.com/office/powerpoint/2010/main" val="20822993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14</a:t>
            </a:fld>
            <a:endParaRPr lang="en-US"/>
          </a:p>
        </p:txBody>
      </p:sp>
    </p:spTree>
    <p:extLst>
      <p:ext uri="{BB962C8B-B14F-4D97-AF65-F5344CB8AC3E}">
        <p14:creationId xmlns:p14="http://schemas.microsoft.com/office/powerpoint/2010/main" val="160557079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15</a:t>
            </a:fld>
            <a:endParaRPr lang="en-US"/>
          </a:p>
        </p:txBody>
      </p:sp>
    </p:spTree>
    <p:extLst>
      <p:ext uri="{BB962C8B-B14F-4D97-AF65-F5344CB8AC3E}">
        <p14:creationId xmlns:p14="http://schemas.microsoft.com/office/powerpoint/2010/main" val="261866698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16</a:t>
            </a:fld>
            <a:endParaRPr lang="en-US"/>
          </a:p>
        </p:txBody>
      </p:sp>
    </p:spTree>
    <p:extLst>
      <p:ext uri="{BB962C8B-B14F-4D97-AF65-F5344CB8AC3E}">
        <p14:creationId xmlns:p14="http://schemas.microsoft.com/office/powerpoint/2010/main" val="168829538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17</a:t>
            </a:fld>
            <a:endParaRPr lang="en-US"/>
          </a:p>
        </p:txBody>
      </p:sp>
    </p:spTree>
    <p:extLst>
      <p:ext uri="{BB962C8B-B14F-4D97-AF65-F5344CB8AC3E}">
        <p14:creationId xmlns:p14="http://schemas.microsoft.com/office/powerpoint/2010/main" val="407547388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18</a:t>
            </a:fld>
            <a:endParaRPr lang="en-US"/>
          </a:p>
        </p:txBody>
      </p:sp>
    </p:spTree>
    <p:extLst>
      <p:ext uri="{BB962C8B-B14F-4D97-AF65-F5344CB8AC3E}">
        <p14:creationId xmlns:p14="http://schemas.microsoft.com/office/powerpoint/2010/main" val="169279274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19</a:t>
            </a:fld>
            <a:endParaRPr lang="en-US"/>
          </a:p>
        </p:txBody>
      </p:sp>
    </p:spTree>
    <p:extLst>
      <p:ext uri="{BB962C8B-B14F-4D97-AF65-F5344CB8AC3E}">
        <p14:creationId xmlns:p14="http://schemas.microsoft.com/office/powerpoint/2010/main" val="42090610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2</a:t>
            </a:fld>
            <a:endParaRPr lang="en-US"/>
          </a:p>
        </p:txBody>
      </p:sp>
    </p:spTree>
    <p:extLst>
      <p:ext uri="{BB962C8B-B14F-4D97-AF65-F5344CB8AC3E}">
        <p14:creationId xmlns:p14="http://schemas.microsoft.com/office/powerpoint/2010/main" val="251414698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20</a:t>
            </a:fld>
            <a:endParaRPr lang="en-US"/>
          </a:p>
        </p:txBody>
      </p:sp>
    </p:spTree>
    <p:extLst>
      <p:ext uri="{BB962C8B-B14F-4D97-AF65-F5344CB8AC3E}">
        <p14:creationId xmlns:p14="http://schemas.microsoft.com/office/powerpoint/2010/main" val="132234484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21</a:t>
            </a:fld>
            <a:endParaRPr lang="en-US"/>
          </a:p>
        </p:txBody>
      </p:sp>
    </p:spTree>
    <p:extLst>
      <p:ext uri="{BB962C8B-B14F-4D97-AF65-F5344CB8AC3E}">
        <p14:creationId xmlns:p14="http://schemas.microsoft.com/office/powerpoint/2010/main" val="137002958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22</a:t>
            </a:fld>
            <a:endParaRPr lang="en-US"/>
          </a:p>
        </p:txBody>
      </p:sp>
    </p:spTree>
    <p:extLst>
      <p:ext uri="{BB962C8B-B14F-4D97-AF65-F5344CB8AC3E}">
        <p14:creationId xmlns:p14="http://schemas.microsoft.com/office/powerpoint/2010/main" val="424416669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23</a:t>
            </a:fld>
            <a:endParaRPr lang="en-US"/>
          </a:p>
        </p:txBody>
      </p:sp>
    </p:spTree>
    <p:extLst>
      <p:ext uri="{BB962C8B-B14F-4D97-AF65-F5344CB8AC3E}">
        <p14:creationId xmlns:p14="http://schemas.microsoft.com/office/powerpoint/2010/main" val="23543106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24</a:t>
            </a:fld>
            <a:endParaRPr lang="en-US"/>
          </a:p>
        </p:txBody>
      </p:sp>
    </p:spTree>
    <p:extLst>
      <p:ext uri="{BB962C8B-B14F-4D97-AF65-F5344CB8AC3E}">
        <p14:creationId xmlns:p14="http://schemas.microsoft.com/office/powerpoint/2010/main" val="103952603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25</a:t>
            </a:fld>
            <a:endParaRPr lang="en-US"/>
          </a:p>
        </p:txBody>
      </p:sp>
    </p:spTree>
    <p:extLst>
      <p:ext uri="{BB962C8B-B14F-4D97-AF65-F5344CB8AC3E}">
        <p14:creationId xmlns:p14="http://schemas.microsoft.com/office/powerpoint/2010/main" val="8140583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26</a:t>
            </a:fld>
            <a:endParaRPr lang="en-US"/>
          </a:p>
        </p:txBody>
      </p:sp>
    </p:spTree>
    <p:extLst>
      <p:ext uri="{BB962C8B-B14F-4D97-AF65-F5344CB8AC3E}">
        <p14:creationId xmlns:p14="http://schemas.microsoft.com/office/powerpoint/2010/main" val="3608765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3</a:t>
            </a:fld>
            <a:endParaRPr lang="en-US"/>
          </a:p>
        </p:txBody>
      </p:sp>
    </p:spTree>
    <p:extLst>
      <p:ext uri="{BB962C8B-B14F-4D97-AF65-F5344CB8AC3E}">
        <p14:creationId xmlns:p14="http://schemas.microsoft.com/office/powerpoint/2010/main" val="33290507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4</a:t>
            </a:fld>
            <a:endParaRPr lang="en-US"/>
          </a:p>
        </p:txBody>
      </p:sp>
    </p:spTree>
    <p:extLst>
      <p:ext uri="{BB962C8B-B14F-4D97-AF65-F5344CB8AC3E}">
        <p14:creationId xmlns:p14="http://schemas.microsoft.com/office/powerpoint/2010/main" val="20359397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5</a:t>
            </a:fld>
            <a:endParaRPr lang="en-US"/>
          </a:p>
        </p:txBody>
      </p:sp>
    </p:spTree>
    <p:extLst>
      <p:ext uri="{BB962C8B-B14F-4D97-AF65-F5344CB8AC3E}">
        <p14:creationId xmlns:p14="http://schemas.microsoft.com/office/powerpoint/2010/main" val="24047991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6</a:t>
            </a:fld>
            <a:endParaRPr lang="en-US"/>
          </a:p>
        </p:txBody>
      </p:sp>
    </p:spTree>
    <p:extLst>
      <p:ext uri="{BB962C8B-B14F-4D97-AF65-F5344CB8AC3E}">
        <p14:creationId xmlns:p14="http://schemas.microsoft.com/office/powerpoint/2010/main" val="40870075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7</a:t>
            </a:fld>
            <a:endParaRPr lang="en-US"/>
          </a:p>
        </p:txBody>
      </p:sp>
    </p:spTree>
    <p:extLst>
      <p:ext uri="{BB962C8B-B14F-4D97-AF65-F5344CB8AC3E}">
        <p14:creationId xmlns:p14="http://schemas.microsoft.com/office/powerpoint/2010/main" val="39518726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8</a:t>
            </a:fld>
            <a:endParaRPr lang="en-US"/>
          </a:p>
        </p:txBody>
      </p:sp>
    </p:spTree>
    <p:extLst>
      <p:ext uri="{BB962C8B-B14F-4D97-AF65-F5344CB8AC3E}">
        <p14:creationId xmlns:p14="http://schemas.microsoft.com/office/powerpoint/2010/main" val="21267388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9</a:t>
            </a:fld>
            <a:endParaRPr lang="en-US"/>
          </a:p>
        </p:txBody>
      </p:sp>
    </p:spTree>
    <p:extLst>
      <p:ext uri="{BB962C8B-B14F-4D97-AF65-F5344CB8AC3E}">
        <p14:creationId xmlns:p14="http://schemas.microsoft.com/office/powerpoint/2010/main" val="33058548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CF87A7-7D5E-4EC8-94EF-F20ED7C72EC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FB89D79-F646-4309-9C37-93C3A1396B0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05262A1-E16A-4D4B-B073-0F867E396D66}"/>
              </a:ext>
            </a:extLst>
          </p:cNvPr>
          <p:cNvSpPr>
            <a:spLocks noGrp="1"/>
          </p:cNvSpPr>
          <p:nvPr>
            <p:ph type="dt" sz="half" idx="10"/>
          </p:nvPr>
        </p:nvSpPr>
        <p:spPr/>
        <p:txBody>
          <a:bodyPr/>
          <a:lstStyle/>
          <a:p>
            <a:fld id="{B3D002E7-EF36-48C2-A42D-5001927C0CE2}" type="datetimeFigureOut">
              <a:rPr lang="en-US" smtClean="0"/>
              <a:t>6/23/2019</a:t>
            </a:fld>
            <a:endParaRPr lang="en-US"/>
          </a:p>
        </p:txBody>
      </p:sp>
      <p:sp>
        <p:nvSpPr>
          <p:cNvPr id="5" name="Footer Placeholder 4">
            <a:extLst>
              <a:ext uri="{FF2B5EF4-FFF2-40B4-BE49-F238E27FC236}">
                <a16:creationId xmlns:a16="http://schemas.microsoft.com/office/drawing/2014/main" id="{CBEAC7E1-D6ED-4C75-9096-BC7C2A14C1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D9FBE9C-25F7-4FE9-B7B5-0A06B7E33DAA}"/>
              </a:ext>
            </a:extLst>
          </p:cNvPr>
          <p:cNvSpPr>
            <a:spLocks noGrp="1"/>
          </p:cNvSpPr>
          <p:nvPr>
            <p:ph type="sldNum" sz="quarter" idx="12"/>
          </p:nvPr>
        </p:nvSpPr>
        <p:spPr/>
        <p:txBody>
          <a:bodyPr/>
          <a:lstStyle/>
          <a:p>
            <a:fld id="{5274ECC7-E737-4A56-AEFF-F5E8C15A052B}" type="slidenum">
              <a:rPr lang="en-US" smtClean="0"/>
              <a:t>‹#›</a:t>
            </a:fld>
            <a:endParaRPr lang="en-US"/>
          </a:p>
        </p:txBody>
      </p:sp>
    </p:spTree>
    <p:extLst>
      <p:ext uri="{BB962C8B-B14F-4D97-AF65-F5344CB8AC3E}">
        <p14:creationId xmlns:p14="http://schemas.microsoft.com/office/powerpoint/2010/main" val="29690795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A655CA-170C-455F-B212-1276FD3EBC1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6967954-D188-4BBF-B8ED-CA55B43BF02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94988F8-922F-4FD9-ABC0-46ECF3F243FE}"/>
              </a:ext>
            </a:extLst>
          </p:cNvPr>
          <p:cNvSpPr>
            <a:spLocks noGrp="1"/>
          </p:cNvSpPr>
          <p:nvPr>
            <p:ph type="dt" sz="half" idx="10"/>
          </p:nvPr>
        </p:nvSpPr>
        <p:spPr/>
        <p:txBody>
          <a:bodyPr/>
          <a:lstStyle/>
          <a:p>
            <a:fld id="{B3D002E7-EF36-48C2-A42D-5001927C0CE2}" type="datetimeFigureOut">
              <a:rPr lang="en-US" smtClean="0"/>
              <a:t>6/23/2019</a:t>
            </a:fld>
            <a:endParaRPr lang="en-US"/>
          </a:p>
        </p:txBody>
      </p:sp>
      <p:sp>
        <p:nvSpPr>
          <p:cNvPr id="5" name="Footer Placeholder 4">
            <a:extLst>
              <a:ext uri="{FF2B5EF4-FFF2-40B4-BE49-F238E27FC236}">
                <a16:creationId xmlns:a16="http://schemas.microsoft.com/office/drawing/2014/main" id="{1F25C614-C46A-4C92-89C0-6846FF1694C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10E31F-DA24-449D-ACD2-8BBF47DBD289}"/>
              </a:ext>
            </a:extLst>
          </p:cNvPr>
          <p:cNvSpPr>
            <a:spLocks noGrp="1"/>
          </p:cNvSpPr>
          <p:nvPr>
            <p:ph type="sldNum" sz="quarter" idx="12"/>
          </p:nvPr>
        </p:nvSpPr>
        <p:spPr/>
        <p:txBody>
          <a:bodyPr/>
          <a:lstStyle/>
          <a:p>
            <a:fld id="{5274ECC7-E737-4A56-AEFF-F5E8C15A052B}" type="slidenum">
              <a:rPr lang="en-US" smtClean="0"/>
              <a:t>‹#›</a:t>
            </a:fld>
            <a:endParaRPr lang="en-US"/>
          </a:p>
        </p:txBody>
      </p:sp>
    </p:spTree>
    <p:extLst>
      <p:ext uri="{BB962C8B-B14F-4D97-AF65-F5344CB8AC3E}">
        <p14:creationId xmlns:p14="http://schemas.microsoft.com/office/powerpoint/2010/main" val="33963207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BBF7725-CDDB-494F-BC75-1E0AFC961E6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BBF1292-44CB-4B3F-8755-FE3CF28CF62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43DD88B-0A37-4B00-979C-E3E84373E7F3}"/>
              </a:ext>
            </a:extLst>
          </p:cNvPr>
          <p:cNvSpPr>
            <a:spLocks noGrp="1"/>
          </p:cNvSpPr>
          <p:nvPr>
            <p:ph type="dt" sz="half" idx="10"/>
          </p:nvPr>
        </p:nvSpPr>
        <p:spPr/>
        <p:txBody>
          <a:bodyPr/>
          <a:lstStyle/>
          <a:p>
            <a:fld id="{B3D002E7-EF36-48C2-A42D-5001927C0CE2}" type="datetimeFigureOut">
              <a:rPr lang="en-US" smtClean="0"/>
              <a:t>6/23/2019</a:t>
            </a:fld>
            <a:endParaRPr lang="en-US"/>
          </a:p>
        </p:txBody>
      </p:sp>
      <p:sp>
        <p:nvSpPr>
          <p:cNvPr id="5" name="Footer Placeholder 4">
            <a:extLst>
              <a:ext uri="{FF2B5EF4-FFF2-40B4-BE49-F238E27FC236}">
                <a16:creationId xmlns:a16="http://schemas.microsoft.com/office/drawing/2014/main" id="{09983162-B4CF-4D54-B443-F9376553E65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CB7F0AB-D331-4D59-8F71-8A2170FCCAAF}"/>
              </a:ext>
            </a:extLst>
          </p:cNvPr>
          <p:cNvSpPr>
            <a:spLocks noGrp="1"/>
          </p:cNvSpPr>
          <p:nvPr>
            <p:ph type="sldNum" sz="quarter" idx="12"/>
          </p:nvPr>
        </p:nvSpPr>
        <p:spPr/>
        <p:txBody>
          <a:bodyPr/>
          <a:lstStyle/>
          <a:p>
            <a:fld id="{5274ECC7-E737-4A56-AEFF-F5E8C15A052B}" type="slidenum">
              <a:rPr lang="en-US" smtClean="0"/>
              <a:t>‹#›</a:t>
            </a:fld>
            <a:endParaRPr lang="en-US"/>
          </a:p>
        </p:txBody>
      </p:sp>
    </p:spTree>
    <p:extLst>
      <p:ext uri="{BB962C8B-B14F-4D97-AF65-F5344CB8AC3E}">
        <p14:creationId xmlns:p14="http://schemas.microsoft.com/office/powerpoint/2010/main" val="299722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D79FF8-4F98-479F-93DB-DFA376CD4EA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007600D-A130-4E34-AEA3-4CE910C6532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31000AF-D10A-4395-ABAC-F91088A226CB}"/>
              </a:ext>
            </a:extLst>
          </p:cNvPr>
          <p:cNvSpPr>
            <a:spLocks noGrp="1"/>
          </p:cNvSpPr>
          <p:nvPr>
            <p:ph type="dt" sz="half" idx="10"/>
          </p:nvPr>
        </p:nvSpPr>
        <p:spPr/>
        <p:txBody>
          <a:bodyPr/>
          <a:lstStyle/>
          <a:p>
            <a:fld id="{B3D002E7-EF36-48C2-A42D-5001927C0CE2}" type="datetimeFigureOut">
              <a:rPr lang="en-US" smtClean="0"/>
              <a:t>6/23/2019</a:t>
            </a:fld>
            <a:endParaRPr lang="en-US"/>
          </a:p>
        </p:txBody>
      </p:sp>
      <p:sp>
        <p:nvSpPr>
          <p:cNvPr id="5" name="Footer Placeholder 4">
            <a:extLst>
              <a:ext uri="{FF2B5EF4-FFF2-40B4-BE49-F238E27FC236}">
                <a16:creationId xmlns:a16="http://schemas.microsoft.com/office/drawing/2014/main" id="{A694AE56-269C-4F06-BF1A-662974C0565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F7D35A6-F945-47E4-B0CD-F96AD0F44C56}"/>
              </a:ext>
            </a:extLst>
          </p:cNvPr>
          <p:cNvSpPr>
            <a:spLocks noGrp="1"/>
          </p:cNvSpPr>
          <p:nvPr>
            <p:ph type="sldNum" sz="quarter" idx="12"/>
          </p:nvPr>
        </p:nvSpPr>
        <p:spPr/>
        <p:txBody>
          <a:bodyPr/>
          <a:lstStyle/>
          <a:p>
            <a:fld id="{5274ECC7-E737-4A56-AEFF-F5E8C15A052B}" type="slidenum">
              <a:rPr lang="en-US" smtClean="0"/>
              <a:t>‹#›</a:t>
            </a:fld>
            <a:endParaRPr lang="en-US"/>
          </a:p>
        </p:txBody>
      </p:sp>
    </p:spTree>
    <p:extLst>
      <p:ext uri="{BB962C8B-B14F-4D97-AF65-F5344CB8AC3E}">
        <p14:creationId xmlns:p14="http://schemas.microsoft.com/office/powerpoint/2010/main" val="17046770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BB9217-A442-49D4-85F4-02593E8B32E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EA34F48-5DAC-4B67-942B-18FD2264B29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7D41C8C-AA83-4949-B542-AF89EBDA4077}"/>
              </a:ext>
            </a:extLst>
          </p:cNvPr>
          <p:cNvSpPr>
            <a:spLocks noGrp="1"/>
          </p:cNvSpPr>
          <p:nvPr>
            <p:ph type="dt" sz="half" idx="10"/>
          </p:nvPr>
        </p:nvSpPr>
        <p:spPr/>
        <p:txBody>
          <a:bodyPr/>
          <a:lstStyle/>
          <a:p>
            <a:fld id="{B3D002E7-EF36-48C2-A42D-5001927C0CE2}" type="datetimeFigureOut">
              <a:rPr lang="en-US" smtClean="0"/>
              <a:t>6/23/2019</a:t>
            </a:fld>
            <a:endParaRPr lang="en-US"/>
          </a:p>
        </p:txBody>
      </p:sp>
      <p:sp>
        <p:nvSpPr>
          <p:cNvPr id="5" name="Footer Placeholder 4">
            <a:extLst>
              <a:ext uri="{FF2B5EF4-FFF2-40B4-BE49-F238E27FC236}">
                <a16:creationId xmlns:a16="http://schemas.microsoft.com/office/drawing/2014/main" id="{81C191B0-7E29-4483-B202-FD459EE38D9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56DDA1A-2205-421C-B67F-3E72C9224CBC}"/>
              </a:ext>
            </a:extLst>
          </p:cNvPr>
          <p:cNvSpPr>
            <a:spLocks noGrp="1"/>
          </p:cNvSpPr>
          <p:nvPr>
            <p:ph type="sldNum" sz="quarter" idx="12"/>
          </p:nvPr>
        </p:nvSpPr>
        <p:spPr/>
        <p:txBody>
          <a:bodyPr/>
          <a:lstStyle/>
          <a:p>
            <a:fld id="{5274ECC7-E737-4A56-AEFF-F5E8C15A052B}" type="slidenum">
              <a:rPr lang="en-US" smtClean="0"/>
              <a:t>‹#›</a:t>
            </a:fld>
            <a:endParaRPr lang="en-US"/>
          </a:p>
        </p:txBody>
      </p:sp>
    </p:spTree>
    <p:extLst>
      <p:ext uri="{BB962C8B-B14F-4D97-AF65-F5344CB8AC3E}">
        <p14:creationId xmlns:p14="http://schemas.microsoft.com/office/powerpoint/2010/main" val="8397378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CF6992-BDE9-4B97-B648-3C39F71B073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74E91C6-A885-43CE-9D04-0E2E13CFD86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3667950-BCC0-4716-A562-A2DCAED3D15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90971A6-BDD5-4C71-8454-C399F2DDD793}"/>
              </a:ext>
            </a:extLst>
          </p:cNvPr>
          <p:cNvSpPr>
            <a:spLocks noGrp="1"/>
          </p:cNvSpPr>
          <p:nvPr>
            <p:ph type="dt" sz="half" idx="10"/>
          </p:nvPr>
        </p:nvSpPr>
        <p:spPr/>
        <p:txBody>
          <a:bodyPr/>
          <a:lstStyle/>
          <a:p>
            <a:fld id="{B3D002E7-EF36-48C2-A42D-5001927C0CE2}" type="datetimeFigureOut">
              <a:rPr lang="en-US" smtClean="0"/>
              <a:t>6/23/2019</a:t>
            </a:fld>
            <a:endParaRPr lang="en-US"/>
          </a:p>
        </p:txBody>
      </p:sp>
      <p:sp>
        <p:nvSpPr>
          <p:cNvPr id="6" name="Footer Placeholder 5">
            <a:extLst>
              <a:ext uri="{FF2B5EF4-FFF2-40B4-BE49-F238E27FC236}">
                <a16:creationId xmlns:a16="http://schemas.microsoft.com/office/drawing/2014/main" id="{6D54BBA2-EC96-4098-96FB-DC1A5010467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895CC23-2E7F-4D94-B40C-E20C398187E5}"/>
              </a:ext>
            </a:extLst>
          </p:cNvPr>
          <p:cNvSpPr>
            <a:spLocks noGrp="1"/>
          </p:cNvSpPr>
          <p:nvPr>
            <p:ph type="sldNum" sz="quarter" idx="12"/>
          </p:nvPr>
        </p:nvSpPr>
        <p:spPr/>
        <p:txBody>
          <a:bodyPr/>
          <a:lstStyle/>
          <a:p>
            <a:fld id="{5274ECC7-E737-4A56-AEFF-F5E8C15A052B}" type="slidenum">
              <a:rPr lang="en-US" smtClean="0"/>
              <a:t>‹#›</a:t>
            </a:fld>
            <a:endParaRPr lang="en-US"/>
          </a:p>
        </p:txBody>
      </p:sp>
    </p:spTree>
    <p:extLst>
      <p:ext uri="{BB962C8B-B14F-4D97-AF65-F5344CB8AC3E}">
        <p14:creationId xmlns:p14="http://schemas.microsoft.com/office/powerpoint/2010/main" val="40112701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2D71F5-0BB6-431D-A7C5-2819542C43E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1080A7E-DC47-45D6-8389-F9B76F552A0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4E5E5E1-6C2D-4F48-ACD8-164F0C888A1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674D026-9B73-4731-A42E-7F39A19ADCD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84370F6-BB5C-47DC-AC07-39F3EB10F6C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B17EB34-D851-48E5-81E3-7713833AF4CE}"/>
              </a:ext>
            </a:extLst>
          </p:cNvPr>
          <p:cNvSpPr>
            <a:spLocks noGrp="1"/>
          </p:cNvSpPr>
          <p:nvPr>
            <p:ph type="dt" sz="half" idx="10"/>
          </p:nvPr>
        </p:nvSpPr>
        <p:spPr/>
        <p:txBody>
          <a:bodyPr/>
          <a:lstStyle/>
          <a:p>
            <a:fld id="{B3D002E7-EF36-48C2-A42D-5001927C0CE2}" type="datetimeFigureOut">
              <a:rPr lang="en-US" smtClean="0"/>
              <a:t>6/23/2019</a:t>
            </a:fld>
            <a:endParaRPr lang="en-US"/>
          </a:p>
        </p:txBody>
      </p:sp>
      <p:sp>
        <p:nvSpPr>
          <p:cNvPr id="8" name="Footer Placeholder 7">
            <a:extLst>
              <a:ext uri="{FF2B5EF4-FFF2-40B4-BE49-F238E27FC236}">
                <a16:creationId xmlns:a16="http://schemas.microsoft.com/office/drawing/2014/main" id="{91FC7381-3EE3-43E0-B119-FCE41AC350B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BFFE69C-62B7-4459-B048-7E5497DAF873}"/>
              </a:ext>
            </a:extLst>
          </p:cNvPr>
          <p:cNvSpPr>
            <a:spLocks noGrp="1"/>
          </p:cNvSpPr>
          <p:nvPr>
            <p:ph type="sldNum" sz="quarter" idx="12"/>
          </p:nvPr>
        </p:nvSpPr>
        <p:spPr/>
        <p:txBody>
          <a:bodyPr/>
          <a:lstStyle/>
          <a:p>
            <a:fld id="{5274ECC7-E737-4A56-AEFF-F5E8C15A052B}" type="slidenum">
              <a:rPr lang="en-US" smtClean="0"/>
              <a:t>‹#›</a:t>
            </a:fld>
            <a:endParaRPr lang="en-US"/>
          </a:p>
        </p:txBody>
      </p:sp>
    </p:spTree>
    <p:extLst>
      <p:ext uri="{BB962C8B-B14F-4D97-AF65-F5344CB8AC3E}">
        <p14:creationId xmlns:p14="http://schemas.microsoft.com/office/powerpoint/2010/main" val="28587782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ECE63B-89B6-472C-A1A3-1BE3784853D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3510CCD-740C-4008-A6A2-C319E595AA1A}"/>
              </a:ext>
            </a:extLst>
          </p:cNvPr>
          <p:cNvSpPr>
            <a:spLocks noGrp="1"/>
          </p:cNvSpPr>
          <p:nvPr>
            <p:ph type="dt" sz="half" idx="10"/>
          </p:nvPr>
        </p:nvSpPr>
        <p:spPr/>
        <p:txBody>
          <a:bodyPr/>
          <a:lstStyle/>
          <a:p>
            <a:fld id="{B3D002E7-EF36-48C2-A42D-5001927C0CE2}" type="datetimeFigureOut">
              <a:rPr lang="en-US" smtClean="0"/>
              <a:t>6/23/2019</a:t>
            </a:fld>
            <a:endParaRPr lang="en-US"/>
          </a:p>
        </p:txBody>
      </p:sp>
      <p:sp>
        <p:nvSpPr>
          <p:cNvPr id="4" name="Footer Placeholder 3">
            <a:extLst>
              <a:ext uri="{FF2B5EF4-FFF2-40B4-BE49-F238E27FC236}">
                <a16:creationId xmlns:a16="http://schemas.microsoft.com/office/drawing/2014/main" id="{3C8E5BC6-7780-4D38-A851-32E77F83788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230D5CD-8232-4D85-AD62-BFEE9F918E37}"/>
              </a:ext>
            </a:extLst>
          </p:cNvPr>
          <p:cNvSpPr>
            <a:spLocks noGrp="1"/>
          </p:cNvSpPr>
          <p:nvPr>
            <p:ph type="sldNum" sz="quarter" idx="12"/>
          </p:nvPr>
        </p:nvSpPr>
        <p:spPr/>
        <p:txBody>
          <a:bodyPr/>
          <a:lstStyle/>
          <a:p>
            <a:fld id="{5274ECC7-E737-4A56-AEFF-F5E8C15A052B}" type="slidenum">
              <a:rPr lang="en-US" smtClean="0"/>
              <a:t>‹#›</a:t>
            </a:fld>
            <a:endParaRPr lang="en-US"/>
          </a:p>
        </p:txBody>
      </p:sp>
    </p:spTree>
    <p:extLst>
      <p:ext uri="{BB962C8B-B14F-4D97-AF65-F5344CB8AC3E}">
        <p14:creationId xmlns:p14="http://schemas.microsoft.com/office/powerpoint/2010/main" val="37898751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DDA7CA3-AB1F-4975-B861-A5A230085FDC}"/>
              </a:ext>
            </a:extLst>
          </p:cNvPr>
          <p:cNvSpPr>
            <a:spLocks noGrp="1"/>
          </p:cNvSpPr>
          <p:nvPr>
            <p:ph type="dt" sz="half" idx="10"/>
          </p:nvPr>
        </p:nvSpPr>
        <p:spPr/>
        <p:txBody>
          <a:bodyPr/>
          <a:lstStyle/>
          <a:p>
            <a:fld id="{B3D002E7-EF36-48C2-A42D-5001927C0CE2}" type="datetimeFigureOut">
              <a:rPr lang="en-US" smtClean="0"/>
              <a:t>6/23/2019</a:t>
            </a:fld>
            <a:endParaRPr lang="en-US"/>
          </a:p>
        </p:txBody>
      </p:sp>
      <p:sp>
        <p:nvSpPr>
          <p:cNvPr id="3" name="Footer Placeholder 2">
            <a:extLst>
              <a:ext uri="{FF2B5EF4-FFF2-40B4-BE49-F238E27FC236}">
                <a16:creationId xmlns:a16="http://schemas.microsoft.com/office/drawing/2014/main" id="{3082E72B-8BDB-419A-9444-B676F800343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72E736A-4723-4AE8-A567-296E09114BE7}"/>
              </a:ext>
            </a:extLst>
          </p:cNvPr>
          <p:cNvSpPr>
            <a:spLocks noGrp="1"/>
          </p:cNvSpPr>
          <p:nvPr>
            <p:ph type="sldNum" sz="quarter" idx="12"/>
          </p:nvPr>
        </p:nvSpPr>
        <p:spPr/>
        <p:txBody>
          <a:bodyPr/>
          <a:lstStyle/>
          <a:p>
            <a:fld id="{5274ECC7-E737-4A56-AEFF-F5E8C15A052B}" type="slidenum">
              <a:rPr lang="en-US" smtClean="0"/>
              <a:t>‹#›</a:t>
            </a:fld>
            <a:endParaRPr lang="en-US"/>
          </a:p>
        </p:txBody>
      </p:sp>
    </p:spTree>
    <p:extLst>
      <p:ext uri="{BB962C8B-B14F-4D97-AF65-F5344CB8AC3E}">
        <p14:creationId xmlns:p14="http://schemas.microsoft.com/office/powerpoint/2010/main" val="2113020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F5D133-0E49-4C02-8DB6-6EB78CC9F26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531A716-EC4A-44C0-8EA5-409BCE808CA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0426B1B-75E2-4556-916C-EA3417E1643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5EAD29C-BE90-4723-A2C9-379FC8E783B0}"/>
              </a:ext>
            </a:extLst>
          </p:cNvPr>
          <p:cNvSpPr>
            <a:spLocks noGrp="1"/>
          </p:cNvSpPr>
          <p:nvPr>
            <p:ph type="dt" sz="half" idx="10"/>
          </p:nvPr>
        </p:nvSpPr>
        <p:spPr/>
        <p:txBody>
          <a:bodyPr/>
          <a:lstStyle/>
          <a:p>
            <a:fld id="{B3D002E7-EF36-48C2-A42D-5001927C0CE2}" type="datetimeFigureOut">
              <a:rPr lang="en-US" smtClean="0"/>
              <a:t>6/23/2019</a:t>
            </a:fld>
            <a:endParaRPr lang="en-US"/>
          </a:p>
        </p:txBody>
      </p:sp>
      <p:sp>
        <p:nvSpPr>
          <p:cNvPr id="6" name="Footer Placeholder 5">
            <a:extLst>
              <a:ext uri="{FF2B5EF4-FFF2-40B4-BE49-F238E27FC236}">
                <a16:creationId xmlns:a16="http://schemas.microsoft.com/office/drawing/2014/main" id="{493CE1A2-D5D8-4671-B044-4FDD6C55A8E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E43B646-DF6F-4E55-9E1B-C1658B484916}"/>
              </a:ext>
            </a:extLst>
          </p:cNvPr>
          <p:cNvSpPr>
            <a:spLocks noGrp="1"/>
          </p:cNvSpPr>
          <p:nvPr>
            <p:ph type="sldNum" sz="quarter" idx="12"/>
          </p:nvPr>
        </p:nvSpPr>
        <p:spPr/>
        <p:txBody>
          <a:bodyPr/>
          <a:lstStyle/>
          <a:p>
            <a:fld id="{5274ECC7-E737-4A56-AEFF-F5E8C15A052B}" type="slidenum">
              <a:rPr lang="en-US" smtClean="0"/>
              <a:t>‹#›</a:t>
            </a:fld>
            <a:endParaRPr lang="en-US"/>
          </a:p>
        </p:txBody>
      </p:sp>
    </p:spTree>
    <p:extLst>
      <p:ext uri="{BB962C8B-B14F-4D97-AF65-F5344CB8AC3E}">
        <p14:creationId xmlns:p14="http://schemas.microsoft.com/office/powerpoint/2010/main" val="32486963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65C710-91DB-418D-AF8D-0EE680FE5DC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C1E919E-FC57-43D5-87A7-25FB2CAFDD6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578E4AF-F1DB-4034-B804-629687951F1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DFB2B91-B040-495B-B795-882301C5F7EF}"/>
              </a:ext>
            </a:extLst>
          </p:cNvPr>
          <p:cNvSpPr>
            <a:spLocks noGrp="1"/>
          </p:cNvSpPr>
          <p:nvPr>
            <p:ph type="dt" sz="half" idx="10"/>
          </p:nvPr>
        </p:nvSpPr>
        <p:spPr/>
        <p:txBody>
          <a:bodyPr/>
          <a:lstStyle/>
          <a:p>
            <a:fld id="{B3D002E7-EF36-48C2-A42D-5001927C0CE2}" type="datetimeFigureOut">
              <a:rPr lang="en-US" smtClean="0"/>
              <a:t>6/23/2019</a:t>
            </a:fld>
            <a:endParaRPr lang="en-US"/>
          </a:p>
        </p:txBody>
      </p:sp>
      <p:sp>
        <p:nvSpPr>
          <p:cNvPr id="6" name="Footer Placeholder 5">
            <a:extLst>
              <a:ext uri="{FF2B5EF4-FFF2-40B4-BE49-F238E27FC236}">
                <a16:creationId xmlns:a16="http://schemas.microsoft.com/office/drawing/2014/main" id="{427472B0-462A-4948-ABBC-9CD2FD02A65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FB9EDF9-6296-4335-ADC4-F76867623737}"/>
              </a:ext>
            </a:extLst>
          </p:cNvPr>
          <p:cNvSpPr>
            <a:spLocks noGrp="1"/>
          </p:cNvSpPr>
          <p:nvPr>
            <p:ph type="sldNum" sz="quarter" idx="12"/>
          </p:nvPr>
        </p:nvSpPr>
        <p:spPr/>
        <p:txBody>
          <a:bodyPr/>
          <a:lstStyle/>
          <a:p>
            <a:fld id="{5274ECC7-E737-4A56-AEFF-F5E8C15A052B}" type="slidenum">
              <a:rPr lang="en-US" smtClean="0"/>
              <a:t>‹#›</a:t>
            </a:fld>
            <a:endParaRPr lang="en-US"/>
          </a:p>
        </p:txBody>
      </p:sp>
    </p:spTree>
    <p:extLst>
      <p:ext uri="{BB962C8B-B14F-4D97-AF65-F5344CB8AC3E}">
        <p14:creationId xmlns:p14="http://schemas.microsoft.com/office/powerpoint/2010/main" val="39152210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041FD34-00C4-49DD-A843-D13661AD30A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DCF2664-AD53-4010-A698-6329C56F7D7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450CEA-A507-4572-8C0B-2D4052F5F55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D002E7-EF36-48C2-A42D-5001927C0CE2}" type="datetimeFigureOut">
              <a:rPr lang="en-US" smtClean="0"/>
              <a:t>6/23/2019</a:t>
            </a:fld>
            <a:endParaRPr lang="en-US"/>
          </a:p>
        </p:txBody>
      </p:sp>
      <p:sp>
        <p:nvSpPr>
          <p:cNvPr id="5" name="Footer Placeholder 4">
            <a:extLst>
              <a:ext uri="{FF2B5EF4-FFF2-40B4-BE49-F238E27FC236}">
                <a16:creationId xmlns:a16="http://schemas.microsoft.com/office/drawing/2014/main" id="{BB5004D3-B095-4D52-AC6E-165AB0AF11F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32CAE74-B088-4102-AFC7-6E3686D13D4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74ECC7-E737-4A56-AEFF-F5E8C15A052B}" type="slidenum">
              <a:rPr lang="en-US" smtClean="0"/>
              <a:t>‹#›</a:t>
            </a:fld>
            <a:endParaRPr lang="en-US"/>
          </a:p>
        </p:txBody>
      </p:sp>
    </p:spTree>
    <p:extLst>
      <p:ext uri="{BB962C8B-B14F-4D97-AF65-F5344CB8AC3E}">
        <p14:creationId xmlns:p14="http://schemas.microsoft.com/office/powerpoint/2010/main" val="2400387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52285" y="179295"/>
            <a:ext cx="11228438" cy="4727001"/>
          </a:xfrm>
          <a:solidFill>
            <a:srgbClr val="FFFFCC"/>
          </a:solidFill>
        </p:spPr>
        <p:txBody>
          <a:bodyPr>
            <a:noAutofit/>
          </a:bodyPr>
          <a:lstStyle/>
          <a:p>
            <a:r>
              <a:rPr lang="en-US" b="1" dirty="0">
                <a:solidFill>
                  <a:srgbClr val="0070C0"/>
                </a:solidFill>
                <a:latin typeface="Arial" panose="020B0604020202020204" pitchFamily="34" charset="0"/>
                <a:cs typeface="Arial" panose="020B0604020202020204" pitchFamily="34" charset="0"/>
              </a:rPr>
              <a:t>Discipleship: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An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Introduction to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Systematic Theology and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Apologetics</a:t>
            </a:r>
          </a:p>
        </p:txBody>
      </p:sp>
      <p:sp>
        <p:nvSpPr>
          <p:cNvPr id="5" name="Subtitle 4"/>
          <p:cNvSpPr>
            <a:spLocks noGrp="1"/>
          </p:cNvSpPr>
          <p:nvPr>
            <p:ph type="subTitle" idx="1"/>
          </p:nvPr>
        </p:nvSpPr>
        <p:spPr>
          <a:xfrm>
            <a:off x="481781" y="5103760"/>
            <a:ext cx="11228438" cy="1655762"/>
          </a:xfrm>
          <a:solidFill>
            <a:srgbClr val="FFFFCC"/>
          </a:solidFill>
        </p:spPr>
        <p:txBody>
          <a:bodyPr>
            <a:normAutofit/>
          </a:bodyPr>
          <a:lstStyle/>
          <a:p>
            <a:r>
              <a:rPr lang="en-US" sz="3600" dirty="0"/>
              <a:t> </a:t>
            </a:r>
            <a:r>
              <a:rPr lang="en-US" sz="3600" b="1" dirty="0">
                <a:latin typeface="Arial" panose="020B0604020202020204" pitchFamily="34" charset="0"/>
                <a:cs typeface="Arial" panose="020B0604020202020204" pitchFamily="34" charset="0"/>
              </a:rPr>
              <a:t>Protestant Reformation Doctrines of Salvation</a:t>
            </a:r>
          </a:p>
          <a:p>
            <a:r>
              <a:rPr lang="en-US" sz="2800" b="1" dirty="0">
                <a:solidFill>
                  <a:srgbClr val="0070C0"/>
                </a:solidFill>
                <a:latin typeface="Arial" panose="020B0604020202020204" pitchFamily="34" charset="0"/>
                <a:cs typeface="Arial" panose="020B0604020202020204" pitchFamily="34" charset="0"/>
              </a:rPr>
              <a:t>The Heights Church June 23, 2019</a:t>
            </a:r>
          </a:p>
        </p:txBody>
      </p:sp>
    </p:spTree>
    <p:extLst>
      <p:ext uri="{BB962C8B-B14F-4D97-AF65-F5344CB8AC3E}">
        <p14:creationId xmlns:p14="http://schemas.microsoft.com/office/powerpoint/2010/main" val="6372604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Work of the Holy Spirit – The Holy Spirit Reveals</a:t>
            </a:r>
            <a:endParaRPr lang="en-US" sz="2800" b="1" dirty="0">
              <a:cs typeface="Arial" panose="020B0604020202020204" pitchFamily="34" charset="0"/>
            </a:endParaRPr>
          </a:p>
        </p:txBody>
      </p:sp>
      <p:sp>
        <p:nvSpPr>
          <p:cNvPr id="9" name="Content Placeholder 8"/>
          <p:cNvSpPr>
            <a:spLocks noGrp="1"/>
          </p:cNvSpPr>
          <p:nvPr>
            <p:ph idx="1"/>
          </p:nvPr>
        </p:nvSpPr>
        <p:spPr>
          <a:xfrm>
            <a:off x="196645" y="757084"/>
            <a:ext cx="11818373" cy="6100916"/>
          </a:xfrm>
          <a:solidFill>
            <a:srgbClr val="FFFFCC"/>
          </a:solidFill>
        </p:spPr>
        <p:txBody>
          <a:bodyPr>
            <a:normAutofit/>
          </a:bodyPr>
          <a:lstStyle/>
          <a:p>
            <a:pPr marL="514350" indent="-514350">
              <a:buFont typeface="+mj-lt"/>
              <a:buAutoNum type="arabicPeriod" startAt="8"/>
            </a:pPr>
            <a:r>
              <a:rPr lang="en-US" dirty="0">
                <a:solidFill>
                  <a:srgbClr val="0070C0"/>
                </a:solidFill>
                <a:latin typeface="Arial" panose="020B0604020202020204" pitchFamily="34" charset="0"/>
                <a:cs typeface="Arial" panose="020B0604020202020204" pitchFamily="34" charset="0"/>
              </a:rPr>
              <a:t>Most of the time Holy Spirit leads God’s people in less dramatic ways.</a:t>
            </a:r>
            <a:endParaRPr lang="en-US" sz="2800" dirty="0">
              <a:solidFill>
                <a:srgbClr val="0070C0"/>
              </a:solidFill>
              <a:latin typeface="Arial" panose="020B0604020202020204" pitchFamily="34" charset="0"/>
              <a:cs typeface="Arial" panose="020B0604020202020204" pitchFamily="34" charset="0"/>
            </a:endParaRPr>
          </a:p>
          <a:p>
            <a:pPr marL="0" indent="0">
              <a:lnSpc>
                <a:spcPct val="150000"/>
              </a:lnSpc>
              <a:buNone/>
            </a:pPr>
            <a:r>
              <a:rPr lang="en-US" dirty="0"/>
              <a:t>For God has done what the law, weakened by the flesh, could not do. By sending his own Son in the likeness of sinful flesh and for sin, he condemned sin in the flesh,  in order that the righteous requirement of the law might be fulfilled in us, who </a:t>
            </a:r>
            <a:r>
              <a:rPr lang="en-US" dirty="0">
                <a:solidFill>
                  <a:srgbClr val="FF0000"/>
                </a:solidFill>
              </a:rPr>
              <a:t>walk</a:t>
            </a:r>
            <a:r>
              <a:rPr lang="en-US" dirty="0"/>
              <a:t> not according to the flesh but </a:t>
            </a:r>
            <a:r>
              <a:rPr lang="en-US" dirty="0">
                <a:solidFill>
                  <a:srgbClr val="FF0000"/>
                </a:solidFill>
              </a:rPr>
              <a:t>according to the Spirit</a:t>
            </a:r>
            <a:r>
              <a:rPr lang="en-US" dirty="0"/>
              <a:t>. (Romans 8:3 – 4)</a:t>
            </a:r>
          </a:p>
          <a:p>
            <a:pPr marL="0" indent="0">
              <a:lnSpc>
                <a:spcPct val="150000"/>
              </a:lnSpc>
              <a:buNone/>
            </a:pPr>
            <a:r>
              <a:rPr lang="en-US" dirty="0"/>
              <a:t>For all who are </a:t>
            </a:r>
            <a:r>
              <a:rPr lang="en-US" dirty="0">
                <a:solidFill>
                  <a:srgbClr val="FF0000"/>
                </a:solidFill>
              </a:rPr>
              <a:t>led</a:t>
            </a:r>
            <a:r>
              <a:rPr lang="en-US" dirty="0"/>
              <a:t> </a:t>
            </a:r>
            <a:r>
              <a:rPr lang="en-US" dirty="0">
                <a:solidFill>
                  <a:srgbClr val="FF0000"/>
                </a:solidFill>
              </a:rPr>
              <a:t>by the Spirit of God </a:t>
            </a:r>
            <a:r>
              <a:rPr lang="en-US" dirty="0"/>
              <a:t>are sons of God. (Romans 8:14)</a:t>
            </a:r>
          </a:p>
          <a:p>
            <a:pPr marL="0" indent="0">
              <a:lnSpc>
                <a:spcPct val="150000"/>
              </a:lnSpc>
              <a:buNone/>
            </a:pPr>
            <a:endParaRPr lang="en-US" dirty="0"/>
          </a:p>
          <a:p>
            <a:pPr marL="0" indent="0">
              <a:lnSpc>
                <a:spcPct val="150000"/>
              </a:lnSpc>
              <a:buNone/>
            </a:pPr>
            <a:endParaRPr lang="en-US" dirty="0"/>
          </a:p>
          <a:p>
            <a:pPr marL="457200" lvl="1" indent="0">
              <a:lnSpc>
                <a:spcPct val="150000"/>
              </a:lnSpc>
              <a:buNone/>
            </a:pPr>
            <a:endParaRPr lang="en-US" sz="2800" dirty="0">
              <a:solidFill>
                <a:srgbClr val="FF0000"/>
              </a:solidFill>
            </a:endParaRPr>
          </a:p>
        </p:txBody>
      </p:sp>
    </p:spTree>
    <p:extLst>
      <p:ext uri="{BB962C8B-B14F-4D97-AF65-F5344CB8AC3E}">
        <p14:creationId xmlns:p14="http://schemas.microsoft.com/office/powerpoint/2010/main" val="25808157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Work of the Holy Spirit – The Holy Spirit Reveals</a:t>
            </a:r>
            <a:endParaRPr lang="en-US" sz="2800" b="1" dirty="0">
              <a:cs typeface="Arial" panose="020B0604020202020204" pitchFamily="34" charset="0"/>
            </a:endParaRPr>
          </a:p>
        </p:txBody>
      </p:sp>
      <p:sp>
        <p:nvSpPr>
          <p:cNvPr id="9" name="Content Placeholder 8"/>
          <p:cNvSpPr>
            <a:spLocks noGrp="1"/>
          </p:cNvSpPr>
          <p:nvPr>
            <p:ph idx="1"/>
          </p:nvPr>
        </p:nvSpPr>
        <p:spPr>
          <a:xfrm>
            <a:off x="196645" y="757084"/>
            <a:ext cx="11818373" cy="6100916"/>
          </a:xfrm>
          <a:solidFill>
            <a:srgbClr val="FFFFCC"/>
          </a:solidFill>
        </p:spPr>
        <p:txBody>
          <a:bodyPr>
            <a:normAutofit/>
          </a:bodyPr>
          <a:lstStyle/>
          <a:p>
            <a:pPr marL="514350" indent="-514350">
              <a:buFont typeface="+mj-lt"/>
              <a:buAutoNum type="arabicPeriod" startAt="8"/>
            </a:pPr>
            <a:r>
              <a:rPr lang="en-US" dirty="0">
                <a:solidFill>
                  <a:srgbClr val="0070C0"/>
                </a:solidFill>
                <a:latin typeface="Arial" panose="020B0604020202020204" pitchFamily="34" charset="0"/>
                <a:cs typeface="Arial" panose="020B0604020202020204" pitchFamily="34" charset="0"/>
              </a:rPr>
              <a:t>Most of the time Holy Spirit leads God’s people in less dramatic ways.</a:t>
            </a:r>
          </a:p>
          <a:p>
            <a:pPr marL="0" indent="0">
              <a:lnSpc>
                <a:spcPct val="150000"/>
              </a:lnSpc>
              <a:buNone/>
            </a:pPr>
            <a:r>
              <a:rPr lang="en-US" dirty="0"/>
              <a:t>But I say, </a:t>
            </a:r>
            <a:r>
              <a:rPr lang="en-US" dirty="0">
                <a:solidFill>
                  <a:srgbClr val="FF0000"/>
                </a:solidFill>
              </a:rPr>
              <a:t>walk by the Spirit</a:t>
            </a:r>
            <a:r>
              <a:rPr lang="en-US" dirty="0"/>
              <a:t>, and you will not gratify the </a:t>
            </a:r>
            <a:r>
              <a:rPr lang="en-US" b="1" dirty="0">
                <a:solidFill>
                  <a:srgbClr val="0070C0"/>
                </a:solidFill>
              </a:rPr>
              <a:t>desires</a:t>
            </a:r>
            <a:r>
              <a:rPr lang="en-US" dirty="0"/>
              <a:t> of the flesh. For the </a:t>
            </a:r>
            <a:r>
              <a:rPr lang="en-US" b="1" dirty="0">
                <a:solidFill>
                  <a:srgbClr val="0070C0"/>
                </a:solidFill>
              </a:rPr>
              <a:t>desires</a:t>
            </a:r>
            <a:r>
              <a:rPr lang="en-US" dirty="0"/>
              <a:t> of the flesh are against the Spirit, and the </a:t>
            </a:r>
            <a:r>
              <a:rPr lang="en-US" b="1" dirty="0">
                <a:solidFill>
                  <a:srgbClr val="0070C0"/>
                </a:solidFill>
              </a:rPr>
              <a:t>desires</a:t>
            </a:r>
            <a:r>
              <a:rPr lang="en-US" dirty="0"/>
              <a:t> of the Spirit are against the flesh, for these are opposed to each other, to keep you from doing the things you want to do. But if you are </a:t>
            </a:r>
            <a:r>
              <a:rPr lang="en-US" dirty="0">
                <a:solidFill>
                  <a:srgbClr val="FF0000"/>
                </a:solidFill>
              </a:rPr>
              <a:t>led by the Spirit</a:t>
            </a:r>
            <a:r>
              <a:rPr lang="en-US" dirty="0"/>
              <a:t>, you are not under the law. (Galatians 5:16 – 18)</a:t>
            </a:r>
          </a:p>
          <a:p>
            <a:pPr>
              <a:lnSpc>
                <a:spcPct val="150000"/>
              </a:lnSpc>
            </a:pPr>
            <a:r>
              <a:rPr lang="en-US" dirty="0">
                <a:solidFill>
                  <a:srgbClr val="0070C0"/>
                </a:solidFill>
              </a:rPr>
              <a:t>The implication is we should be responding to and actively following </a:t>
            </a:r>
            <a:r>
              <a:rPr lang="en-US" dirty="0">
                <a:solidFill>
                  <a:srgbClr val="FF0000"/>
                </a:solidFill>
              </a:rPr>
              <a:t>(walk/led) </a:t>
            </a:r>
            <a:r>
              <a:rPr lang="en-US" dirty="0">
                <a:solidFill>
                  <a:srgbClr val="0070C0"/>
                </a:solidFill>
              </a:rPr>
              <a:t>the </a:t>
            </a:r>
            <a:r>
              <a:rPr lang="en-US" b="1" dirty="0">
                <a:solidFill>
                  <a:srgbClr val="0070C0"/>
                </a:solidFill>
              </a:rPr>
              <a:t>desires</a:t>
            </a:r>
            <a:r>
              <a:rPr lang="en-US" dirty="0">
                <a:solidFill>
                  <a:srgbClr val="0070C0"/>
                </a:solidFill>
              </a:rPr>
              <a:t> (</a:t>
            </a:r>
            <a:r>
              <a:rPr lang="en-US" i="1" dirty="0" err="1">
                <a:solidFill>
                  <a:srgbClr val="0070C0"/>
                </a:solidFill>
              </a:rPr>
              <a:t>epithymia</a:t>
            </a:r>
            <a:r>
              <a:rPr lang="en-US" i="1" dirty="0">
                <a:solidFill>
                  <a:srgbClr val="0070C0"/>
                </a:solidFill>
              </a:rPr>
              <a:t>* </a:t>
            </a:r>
            <a:r>
              <a:rPr lang="en-US" dirty="0">
                <a:solidFill>
                  <a:srgbClr val="0070C0"/>
                </a:solidFill>
              </a:rPr>
              <a:t>in Greek) of the Holy Spirit moment by moment.</a:t>
            </a:r>
          </a:p>
          <a:p>
            <a:pPr marL="0" indent="0">
              <a:lnSpc>
                <a:spcPct val="150000"/>
              </a:lnSpc>
              <a:buNone/>
            </a:pPr>
            <a:r>
              <a:rPr lang="en-US" dirty="0">
                <a:solidFill>
                  <a:srgbClr val="0070C0"/>
                </a:solidFill>
              </a:rPr>
              <a:t>* Means strong human desires not just intellectual decisions.</a:t>
            </a:r>
          </a:p>
          <a:p>
            <a:pPr marL="457200" lvl="1" indent="0">
              <a:lnSpc>
                <a:spcPct val="150000"/>
              </a:lnSpc>
              <a:buNone/>
            </a:pPr>
            <a:endParaRPr lang="en-US" sz="2800" dirty="0">
              <a:solidFill>
                <a:srgbClr val="FF0000"/>
              </a:solidFill>
            </a:endParaRPr>
          </a:p>
        </p:txBody>
      </p:sp>
    </p:spTree>
    <p:extLst>
      <p:ext uri="{BB962C8B-B14F-4D97-AF65-F5344CB8AC3E}">
        <p14:creationId xmlns:p14="http://schemas.microsoft.com/office/powerpoint/2010/main" val="8953954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Work of the Holy Spirit – The Holy Spirit Reveals</a:t>
            </a:r>
            <a:endParaRPr lang="en-US" sz="2800" b="1" dirty="0">
              <a:cs typeface="Arial" panose="020B0604020202020204" pitchFamily="34" charset="0"/>
            </a:endParaRPr>
          </a:p>
        </p:txBody>
      </p:sp>
      <p:sp>
        <p:nvSpPr>
          <p:cNvPr id="9" name="Content Placeholder 8"/>
          <p:cNvSpPr>
            <a:spLocks noGrp="1"/>
          </p:cNvSpPr>
          <p:nvPr>
            <p:ph idx="1"/>
          </p:nvPr>
        </p:nvSpPr>
        <p:spPr>
          <a:xfrm>
            <a:off x="196645" y="757084"/>
            <a:ext cx="11818373" cy="6100916"/>
          </a:xfrm>
          <a:solidFill>
            <a:srgbClr val="FFFFCC"/>
          </a:solidFill>
        </p:spPr>
        <p:txBody>
          <a:bodyPr>
            <a:normAutofit/>
          </a:bodyPr>
          <a:lstStyle/>
          <a:p>
            <a:pPr marL="514350" indent="-514350">
              <a:buFont typeface="+mj-lt"/>
              <a:buAutoNum type="arabicPeriod" startAt="8"/>
            </a:pPr>
            <a:r>
              <a:rPr lang="en-US" dirty="0">
                <a:solidFill>
                  <a:srgbClr val="0070C0"/>
                </a:solidFill>
                <a:latin typeface="Arial" panose="020B0604020202020204" pitchFamily="34" charset="0"/>
                <a:cs typeface="Arial" panose="020B0604020202020204" pitchFamily="34" charset="0"/>
              </a:rPr>
              <a:t>Most of the time Holy Spirit leads God’s people in less dramatic ways.</a:t>
            </a:r>
          </a:p>
          <a:p>
            <a:pPr marL="0" indent="0">
              <a:lnSpc>
                <a:spcPct val="150000"/>
              </a:lnSpc>
              <a:buNone/>
            </a:pPr>
            <a:r>
              <a:rPr lang="en-US" dirty="0"/>
              <a:t>For it has seemed good to the Holy Spirit and to us to lay on you no greater burden than these requirements: (Acts 15:28)</a:t>
            </a:r>
          </a:p>
          <a:p>
            <a:pPr marL="0" indent="0">
              <a:lnSpc>
                <a:spcPct val="150000"/>
              </a:lnSpc>
              <a:buNone/>
            </a:pPr>
            <a:endParaRPr lang="en-US" sz="3200" dirty="0">
              <a:solidFill>
                <a:srgbClr val="FF0000"/>
              </a:solidFill>
            </a:endParaRPr>
          </a:p>
        </p:txBody>
      </p:sp>
    </p:spTree>
    <p:extLst>
      <p:ext uri="{BB962C8B-B14F-4D97-AF65-F5344CB8AC3E}">
        <p14:creationId xmlns:p14="http://schemas.microsoft.com/office/powerpoint/2010/main" val="28439726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Work of the Holy Spirit – The Holy Spirit Reveals</a:t>
            </a:r>
            <a:endParaRPr lang="en-US" sz="2800" b="1" dirty="0">
              <a:cs typeface="Arial" panose="020B0604020202020204" pitchFamily="34" charset="0"/>
            </a:endParaRPr>
          </a:p>
        </p:txBody>
      </p:sp>
      <p:sp>
        <p:nvSpPr>
          <p:cNvPr id="9" name="Content Placeholder 8"/>
          <p:cNvSpPr>
            <a:spLocks noGrp="1"/>
          </p:cNvSpPr>
          <p:nvPr>
            <p:ph idx="1"/>
          </p:nvPr>
        </p:nvSpPr>
        <p:spPr>
          <a:xfrm>
            <a:off x="196645" y="757084"/>
            <a:ext cx="11818373" cy="6100916"/>
          </a:xfrm>
          <a:solidFill>
            <a:srgbClr val="FFFFCC"/>
          </a:solidFill>
        </p:spPr>
        <p:txBody>
          <a:bodyPr>
            <a:normAutofit/>
          </a:bodyPr>
          <a:lstStyle/>
          <a:p>
            <a:pPr marL="514350" indent="-514350">
              <a:buFont typeface="+mj-lt"/>
              <a:buAutoNum type="arabicPeriod" startAt="9"/>
            </a:pPr>
            <a:r>
              <a:rPr lang="en-US" dirty="0">
                <a:solidFill>
                  <a:srgbClr val="0070C0"/>
                </a:solidFill>
                <a:latin typeface="Arial" panose="020B0604020202020204" pitchFamily="34" charset="0"/>
                <a:cs typeface="Arial" panose="020B0604020202020204" pitchFamily="34" charset="0"/>
              </a:rPr>
              <a:t>The Holy Spirit sovereignly leads God’s people.</a:t>
            </a:r>
            <a:endParaRPr lang="en-US" sz="2800" dirty="0">
              <a:solidFill>
                <a:srgbClr val="0070C0"/>
              </a:solidFill>
              <a:latin typeface="Arial" panose="020B0604020202020204" pitchFamily="34" charset="0"/>
              <a:cs typeface="Arial" panose="020B0604020202020204" pitchFamily="34" charset="0"/>
            </a:endParaRPr>
          </a:p>
          <a:p>
            <a:pPr marL="0" indent="0">
              <a:lnSpc>
                <a:spcPct val="150000"/>
              </a:lnSpc>
              <a:buNone/>
            </a:pPr>
            <a:r>
              <a:rPr lang="en-US" dirty="0"/>
              <a:t>While they were worshiping the Lord and fasting, the Holy Spirit said, "Set apart for me Barnabas and Saul for the work to which I have called them." (Acts 13:2)</a:t>
            </a:r>
          </a:p>
          <a:p>
            <a:pPr marL="0" indent="0">
              <a:lnSpc>
                <a:spcPct val="150000"/>
              </a:lnSpc>
              <a:buNone/>
            </a:pPr>
            <a:r>
              <a:rPr lang="en-US" dirty="0"/>
              <a:t>And they went through the region of Phrygia and Galatia, having been forbidden by the Holy Spirit to speak the word in Asia.  And when they had come up to </a:t>
            </a:r>
            <a:r>
              <a:rPr lang="en-US" dirty="0" err="1"/>
              <a:t>Mysia</a:t>
            </a:r>
            <a:r>
              <a:rPr lang="en-US" dirty="0"/>
              <a:t>, they attempted to go into Bithynia, but the Spirit of Jesus did not allow them. (Acts 16:6 – 7)</a:t>
            </a:r>
          </a:p>
          <a:p>
            <a:pPr marL="0" indent="0">
              <a:lnSpc>
                <a:spcPct val="150000"/>
              </a:lnSpc>
              <a:buNone/>
            </a:pPr>
            <a:endParaRPr lang="en-US" sz="3200" dirty="0">
              <a:solidFill>
                <a:srgbClr val="FF0000"/>
              </a:solidFill>
            </a:endParaRPr>
          </a:p>
        </p:txBody>
      </p:sp>
    </p:spTree>
    <p:extLst>
      <p:ext uri="{BB962C8B-B14F-4D97-AF65-F5344CB8AC3E}">
        <p14:creationId xmlns:p14="http://schemas.microsoft.com/office/powerpoint/2010/main" val="37001605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Work of the Holy Spirit – The Holy Spirit Reveals</a:t>
            </a:r>
            <a:endParaRPr lang="en-US" sz="2800" b="1" dirty="0">
              <a:cs typeface="Arial" panose="020B0604020202020204" pitchFamily="34" charset="0"/>
            </a:endParaRPr>
          </a:p>
        </p:txBody>
      </p:sp>
      <p:sp>
        <p:nvSpPr>
          <p:cNvPr id="9" name="Content Placeholder 8"/>
          <p:cNvSpPr>
            <a:spLocks noGrp="1"/>
          </p:cNvSpPr>
          <p:nvPr>
            <p:ph idx="1"/>
          </p:nvPr>
        </p:nvSpPr>
        <p:spPr>
          <a:xfrm>
            <a:off x="196645" y="757084"/>
            <a:ext cx="11818373" cy="6100916"/>
          </a:xfrm>
          <a:solidFill>
            <a:srgbClr val="FFFFCC"/>
          </a:solidFill>
        </p:spPr>
        <p:txBody>
          <a:bodyPr>
            <a:normAutofit/>
          </a:bodyPr>
          <a:lstStyle/>
          <a:p>
            <a:pPr marL="514350" indent="-514350">
              <a:buFont typeface="+mj-lt"/>
              <a:buAutoNum type="arabicPeriod" startAt="9"/>
            </a:pPr>
            <a:r>
              <a:rPr lang="en-US" dirty="0">
                <a:solidFill>
                  <a:srgbClr val="0070C0"/>
                </a:solidFill>
                <a:latin typeface="Arial" panose="020B0604020202020204" pitchFamily="34" charset="0"/>
                <a:cs typeface="Arial" panose="020B0604020202020204" pitchFamily="34" charset="0"/>
              </a:rPr>
              <a:t>The Holy Spirit sovereignly leads God’s people.</a:t>
            </a:r>
          </a:p>
          <a:p>
            <a:pPr marL="0" indent="0">
              <a:lnSpc>
                <a:spcPct val="150000"/>
              </a:lnSpc>
              <a:buNone/>
            </a:pPr>
            <a:r>
              <a:rPr lang="en-US" dirty="0"/>
              <a:t>And now, behold, I am going to Jerusalem, constrained by the Spirit, not knowing what will happen to me there,  except that the Holy Spirit testifies to me in every city that imprisonment and afflictions await me. (Acts 20:22 – 23)</a:t>
            </a:r>
          </a:p>
          <a:p>
            <a:pPr marL="0" indent="0">
              <a:lnSpc>
                <a:spcPct val="150000"/>
              </a:lnSpc>
              <a:buNone/>
            </a:pPr>
            <a:r>
              <a:rPr lang="en-US" dirty="0"/>
              <a:t>Pay careful attention to yourselves and to all the flock, in which the Holy Spirit has made you overseers, to care for the church of God, which he obtained with his own blood. (Acts 20:28)</a:t>
            </a:r>
          </a:p>
          <a:p>
            <a:pPr marL="0" indent="0">
              <a:lnSpc>
                <a:spcPct val="150000"/>
              </a:lnSpc>
              <a:buNone/>
            </a:pPr>
            <a:endParaRPr lang="en-US" sz="3200" dirty="0">
              <a:solidFill>
                <a:srgbClr val="FF0000"/>
              </a:solidFill>
            </a:endParaRPr>
          </a:p>
        </p:txBody>
      </p:sp>
    </p:spTree>
    <p:extLst>
      <p:ext uri="{BB962C8B-B14F-4D97-AF65-F5344CB8AC3E}">
        <p14:creationId xmlns:p14="http://schemas.microsoft.com/office/powerpoint/2010/main" val="25240232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Work of the Holy Spirit – The Holy Spirit Reveals</a:t>
            </a:r>
            <a:endParaRPr lang="en-US" sz="2800" b="1" dirty="0">
              <a:cs typeface="Arial" panose="020B0604020202020204" pitchFamily="34" charset="0"/>
            </a:endParaRPr>
          </a:p>
        </p:txBody>
      </p:sp>
      <p:sp>
        <p:nvSpPr>
          <p:cNvPr id="9" name="Content Placeholder 8"/>
          <p:cNvSpPr>
            <a:spLocks noGrp="1"/>
          </p:cNvSpPr>
          <p:nvPr>
            <p:ph idx="1"/>
          </p:nvPr>
        </p:nvSpPr>
        <p:spPr>
          <a:xfrm>
            <a:off x="196645" y="757084"/>
            <a:ext cx="11818373" cy="6100916"/>
          </a:xfrm>
          <a:solidFill>
            <a:srgbClr val="FFFFCC"/>
          </a:solidFill>
        </p:spPr>
        <p:txBody>
          <a:bodyPr>
            <a:normAutofit fontScale="92500"/>
          </a:bodyPr>
          <a:lstStyle/>
          <a:p>
            <a:pPr marL="514350" indent="-514350">
              <a:buFont typeface="+mj-lt"/>
              <a:buAutoNum type="arabicPeriod" startAt="10"/>
            </a:pPr>
            <a:r>
              <a:rPr lang="en-US" dirty="0">
                <a:solidFill>
                  <a:srgbClr val="0070C0"/>
                </a:solidFill>
                <a:latin typeface="Arial" panose="020B0604020202020204" pitchFamily="34" charset="0"/>
                <a:cs typeface="Arial" panose="020B0604020202020204" pitchFamily="34" charset="0"/>
              </a:rPr>
              <a:t>The Holy Spirit provides a Godlike atmosphere when He manifests his presence.</a:t>
            </a:r>
          </a:p>
          <a:p>
            <a:pPr marL="0" indent="0">
              <a:lnSpc>
                <a:spcPct val="150000"/>
              </a:lnSpc>
              <a:buNone/>
            </a:pPr>
            <a:r>
              <a:rPr lang="en-US" dirty="0"/>
              <a:t>And when he comes, he will convict the world concerning sin and righteousness and judgment:  concerning sin, because they do not believe in me; concerning righteousness, because I go to the Father, and you will see me no longer;  concerning judgment, because the ruler of this world is judged.  "I still have many things to say to you, but you cannot bear them now.  When the Spirit of truth comes, he will guide you into all the truth, for he will not speak on his own authority, but whatever he hears he will speak, and he will declare to you the things that are to come.  He will glorify me, for he will take what is mine and declare it to you. (John 16:8 – 14)</a:t>
            </a:r>
          </a:p>
          <a:p>
            <a:pPr marL="0" indent="0">
              <a:buNone/>
            </a:pPr>
            <a:endParaRPr lang="en-US" sz="2800"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47915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Work of the Holy Spirit – The Holy Spirit Reveals</a:t>
            </a:r>
            <a:endParaRPr lang="en-US" sz="2800" b="1" dirty="0">
              <a:cs typeface="Arial" panose="020B0604020202020204" pitchFamily="34" charset="0"/>
            </a:endParaRPr>
          </a:p>
        </p:txBody>
      </p:sp>
      <p:sp>
        <p:nvSpPr>
          <p:cNvPr id="9" name="Content Placeholder 8"/>
          <p:cNvSpPr>
            <a:spLocks noGrp="1"/>
          </p:cNvSpPr>
          <p:nvPr>
            <p:ph idx="1"/>
          </p:nvPr>
        </p:nvSpPr>
        <p:spPr>
          <a:xfrm>
            <a:off x="196645" y="757084"/>
            <a:ext cx="11818373" cy="6100916"/>
          </a:xfrm>
          <a:solidFill>
            <a:srgbClr val="FFFFCC"/>
          </a:solidFill>
        </p:spPr>
        <p:txBody>
          <a:bodyPr>
            <a:normAutofit/>
          </a:bodyPr>
          <a:lstStyle/>
          <a:p>
            <a:pPr marL="514350" indent="-514350">
              <a:buFont typeface="+mj-lt"/>
              <a:buAutoNum type="arabicPeriod" startAt="10"/>
            </a:pPr>
            <a:r>
              <a:rPr lang="en-US" dirty="0">
                <a:solidFill>
                  <a:srgbClr val="0070C0"/>
                </a:solidFill>
                <a:latin typeface="Arial" panose="020B0604020202020204" pitchFamily="34" charset="0"/>
                <a:cs typeface="Arial" panose="020B0604020202020204" pitchFamily="34" charset="0"/>
              </a:rPr>
              <a:t>The Holy Spirit provides a Godlike atmosphere when He manifests his presence.</a:t>
            </a:r>
          </a:p>
          <a:p>
            <a:pPr marL="0" indent="0">
              <a:lnSpc>
                <a:spcPct val="150000"/>
              </a:lnSpc>
              <a:buNone/>
            </a:pPr>
            <a:r>
              <a:rPr lang="en-US" dirty="0"/>
              <a:t>More than that, we rejoice in our sufferings, knowing that suffering produces endurance, and endurance produces character, and character produces hope, and hope does not put us to shame, because </a:t>
            </a:r>
            <a:r>
              <a:rPr lang="en-US" dirty="0">
                <a:solidFill>
                  <a:srgbClr val="FF0000"/>
                </a:solidFill>
              </a:rPr>
              <a:t>God's love has been poured into our hearts through the Holy Spirit </a:t>
            </a:r>
            <a:r>
              <a:rPr lang="en-US" dirty="0"/>
              <a:t>who has been given to us. (Romans 5:3 – 5)</a:t>
            </a:r>
          </a:p>
          <a:p>
            <a:pPr marL="0" indent="0">
              <a:lnSpc>
                <a:spcPct val="150000"/>
              </a:lnSpc>
              <a:buNone/>
            </a:pPr>
            <a:r>
              <a:rPr lang="en-US" dirty="0"/>
              <a:t>For the kingdom of God is not a matter of eating and drinking but of </a:t>
            </a:r>
            <a:r>
              <a:rPr lang="en-US" dirty="0">
                <a:solidFill>
                  <a:srgbClr val="FF0000"/>
                </a:solidFill>
              </a:rPr>
              <a:t>righteousness and peace and joy in the Holy Spirit</a:t>
            </a:r>
            <a:r>
              <a:rPr lang="en-US" dirty="0"/>
              <a:t>. (Romans 14:17)</a:t>
            </a:r>
          </a:p>
          <a:p>
            <a:pPr marL="0" indent="0">
              <a:buNone/>
            </a:pPr>
            <a:endParaRPr lang="en-US" sz="2800"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464593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Work of the Holy Spirit – The Holy Spirit Reveals</a:t>
            </a:r>
            <a:endParaRPr lang="en-US" sz="2800" b="1" dirty="0">
              <a:cs typeface="Arial" panose="020B0604020202020204" pitchFamily="34" charset="0"/>
            </a:endParaRPr>
          </a:p>
        </p:txBody>
      </p:sp>
      <p:sp>
        <p:nvSpPr>
          <p:cNvPr id="9" name="Content Placeholder 8"/>
          <p:cNvSpPr>
            <a:spLocks noGrp="1"/>
          </p:cNvSpPr>
          <p:nvPr>
            <p:ph idx="1"/>
          </p:nvPr>
        </p:nvSpPr>
        <p:spPr>
          <a:xfrm>
            <a:off x="196645" y="757084"/>
            <a:ext cx="11818373" cy="6100916"/>
          </a:xfrm>
          <a:solidFill>
            <a:srgbClr val="FFFFCC"/>
          </a:solidFill>
        </p:spPr>
        <p:txBody>
          <a:bodyPr>
            <a:normAutofit/>
          </a:bodyPr>
          <a:lstStyle/>
          <a:p>
            <a:pPr marL="514350" indent="-514350">
              <a:buFont typeface="+mj-lt"/>
              <a:buAutoNum type="arabicPeriod" startAt="10"/>
            </a:pPr>
            <a:r>
              <a:rPr lang="en-US" dirty="0">
                <a:solidFill>
                  <a:srgbClr val="0070C0"/>
                </a:solidFill>
                <a:latin typeface="Arial" panose="020B0604020202020204" pitchFamily="34" charset="0"/>
                <a:cs typeface="Arial" panose="020B0604020202020204" pitchFamily="34" charset="0"/>
              </a:rPr>
              <a:t>The Holy Spirit provides a Godlike atmosphere when He manifests his presence.</a:t>
            </a:r>
          </a:p>
          <a:p>
            <a:pPr marL="0" indent="0">
              <a:lnSpc>
                <a:spcPct val="150000"/>
              </a:lnSpc>
              <a:buNone/>
            </a:pPr>
            <a:r>
              <a:rPr lang="en-US" dirty="0"/>
              <a:t>But the </a:t>
            </a:r>
            <a:r>
              <a:rPr lang="en-US" dirty="0">
                <a:solidFill>
                  <a:srgbClr val="FF0000"/>
                </a:solidFill>
              </a:rPr>
              <a:t>fruit of the Spirit </a:t>
            </a:r>
            <a:r>
              <a:rPr lang="en-US" dirty="0"/>
              <a:t>is </a:t>
            </a:r>
            <a:r>
              <a:rPr lang="en-US" dirty="0">
                <a:solidFill>
                  <a:srgbClr val="FF0000"/>
                </a:solidFill>
              </a:rPr>
              <a:t>love, joy, peace, patience, kindness, goodness, faithfulness,  gentleness, self-control</a:t>
            </a:r>
            <a:r>
              <a:rPr lang="en-US" dirty="0"/>
              <a:t>; against such things there is no law. (Galatians 5:22 – 23)</a:t>
            </a:r>
          </a:p>
          <a:p>
            <a:pPr marL="0" indent="0">
              <a:lnSpc>
                <a:spcPct val="150000"/>
              </a:lnSpc>
              <a:buNone/>
            </a:pPr>
            <a:r>
              <a:rPr lang="en-US" dirty="0"/>
              <a:t>And I will ask the Father, and he will give you another Helper, to be with you forever,  even the </a:t>
            </a:r>
            <a:r>
              <a:rPr lang="en-US" dirty="0">
                <a:solidFill>
                  <a:srgbClr val="FF0000"/>
                </a:solidFill>
              </a:rPr>
              <a:t>Spirit of truth</a:t>
            </a:r>
            <a:r>
              <a:rPr lang="en-US" dirty="0"/>
              <a:t>, whom the world cannot receive, because it neither sees him nor knows him. You know him, for he dwells with you and will be in you. (John 14:16 – 17)</a:t>
            </a:r>
          </a:p>
          <a:p>
            <a:pPr marL="0" indent="0">
              <a:buNone/>
            </a:pPr>
            <a:endParaRPr lang="en-US" sz="2800"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175430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Work of the Holy Spirit – The Holy Spirit Reveals</a:t>
            </a:r>
            <a:endParaRPr lang="en-US" sz="2800" b="1" dirty="0">
              <a:cs typeface="Arial" panose="020B0604020202020204" pitchFamily="34" charset="0"/>
            </a:endParaRPr>
          </a:p>
        </p:txBody>
      </p:sp>
      <p:sp>
        <p:nvSpPr>
          <p:cNvPr id="9" name="Content Placeholder 8"/>
          <p:cNvSpPr>
            <a:spLocks noGrp="1"/>
          </p:cNvSpPr>
          <p:nvPr>
            <p:ph idx="1"/>
          </p:nvPr>
        </p:nvSpPr>
        <p:spPr>
          <a:xfrm>
            <a:off x="196645" y="757084"/>
            <a:ext cx="11818373" cy="6100916"/>
          </a:xfrm>
          <a:solidFill>
            <a:srgbClr val="FFFFCC"/>
          </a:solidFill>
        </p:spPr>
        <p:txBody>
          <a:bodyPr>
            <a:normAutofit/>
          </a:bodyPr>
          <a:lstStyle/>
          <a:p>
            <a:pPr marL="514350" indent="-514350">
              <a:buFont typeface="+mj-lt"/>
              <a:buAutoNum type="arabicPeriod" startAt="10"/>
            </a:pPr>
            <a:r>
              <a:rPr lang="en-US" dirty="0">
                <a:solidFill>
                  <a:srgbClr val="0070C0"/>
                </a:solidFill>
                <a:latin typeface="Arial" panose="020B0604020202020204" pitchFamily="34" charset="0"/>
                <a:cs typeface="Arial" panose="020B0604020202020204" pitchFamily="34" charset="0"/>
              </a:rPr>
              <a:t>The Holy Spirit provides a Godlike atmosphere when He manifests his presence.</a:t>
            </a:r>
          </a:p>
          <a:p>
            <a:pPr marL="0" indent="0">
              <a:lnSpc>
                <a:spcPct val="150000"/>
              </a:lnSpc>
              <a:buNone/>
            </a:pPr>
            <a:r>
              <a:rPr lang="en-US" dirty="0"/>
              <a:t>There shall come forth a shoot from the stump of Jesse, and a branch from his roots shall bear fruit.  And the </a:t>
            </a:r>
            <a:r>
              <a:rPr lang="en-US" dirty="0">
                <a:solidFill>
                  <a:srgbClr val="FF0000"/>
                </a:solidFill>
              </a:rPr>
              <a:t>Spirit of the LORD </a:t>
            </a:r>
            <a:r>
              <a:rPr lang="en-US" dirty="0"/>
              <a:t>shall rest upon him, the </a:t>
            </a:r>
            <a:r>
              <a:rPr lang="en-US" dirty="0">
                <a:solidFill>
                  <a:srgbClr val="FF0000"/>
                </a:solidFill>
              </a:rPr>
              <a:t>Spirit of wisdom and understanding, the Spirit of counsel and might, the Spirit of knowledge and the fear of the LORD</a:t>
            </a:r>
            <a:r>
              <a:rPr lang="en-US" dirty="0"/>
              <a:t>. (Isaiah 11:1 – 2)</a:t>
            </a:r>
          </a:p>
          <a:p>
            <a:pPr marL="0" indent="0">
              <a:lnSpc>
                <a:spcPct val="150000"/>
              </a:lnSpc>
              <a:buNone/>
            </a:pPr>
            <a:r>
              <a:rPr lang="en-US" dirty="0"/>
              <a:t>So the church throughout all Judea and Galilee and Samaria had peace and was being built up. And walking in the fear of the Lord and in the </a:t>
            </a:r>
            <a:r>
              <a:rPr lang="en-US" dirty="0">
                <a:solidFill>
                  <a:srgbClr val="FF0000"/>
                </a:solidFill>
              </a:rPr>
              <a:t>comfort of the Holy Spirit</a:t>
            </a:r>
            <a:r>
              <a:rPr lang="en-US" dirty="0"/>
              <a:t>, it multiplied. (Acts 9:31)</a:t>
            </a:r>
          </a:p>
        </p:txBody>
      </p:sp>
    </p:spTree>
    <p:extLst>
      <p:ext uri="{BB962C8B-B14F-4D97-AF65-F5344CB8AC3E}">
        <p14:creationId xmlns:p14="http://schemas.microsoft.com/office/powerpoint/2010/main" val="23210637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Work of the Holy Spirit – The Holy Spirit Reveals</a:t>
            </a:r>
            <a:endParaRPr lang="en-US" sz="2800" b="1" dirty="0">
              <a:cs typeface="Arial" panose="020B0604020202020204" pitchFamily="34" charset="0"/>
            </a:endParaRPr>
          </a:p>
        </p:txBody>
      </p:sp>
      <p:sp>
        <p:nvSpPr>
          <p:cNvPr id="9" name="Content Placeholder 8"/>
          <p:cNvSpPr>
            <a:spLocks noGrp="1"/>
          </p:cNvSpPr>
          <p:nvPr>
            <p:ph idx="1"/>
          </p:nvPr>
        </p:nvSpPr>
        <p:spPr>
          <a:xfrm>
            <a:off x="196645" y="757084"/>
            <a:ext cx="11818373" cy="6100916"/>
          </a:xfrm>
          <a:solidFill>
            <a:srgbClr val="FFFFCC"/>
          </a:solidFill>
        </p:spPr>
        <p:txBody>
          <a:bodyPr>
            <a:normAutofit/>
          </a:bodyPr>
          <a:lstStyle/>
          <a:p>
            <a:pPr marL="514350" indent="-514350">
              <a:buFont typeface="+mj-lt"/>
              <a:buAutoNum type="arabicPeriod" startAt="10"/>
            </a:pPr>
            <a:r>
              <a:rPr lang="en-US" dirty="0">
                <a:solidFill>
                  <a:srgbClr val="0070C0"/>
                </a:solidFill>
                <a:latin typeface="Arial" panose="020B0604020202020204" pitchFamily="34" charset="0"/>
                <a:cs typeface="Arial" panose="020B0604020202020204" pitchFamily="34" charset="0"/>
              </a:rPr>
              <a:t>The Holy Spirit provides a Godlike atmosphere when He manifests his presence.</a:t>
            </a:r>
          </a:p>
          <a:p>
            <a:pPr marL="0" indent="0">
              <a:lnSpc>
                <a:spcPct val="150000"/>
              </a:lnSpc>
              <a:buNone/>
            </a:pPr>
            <a:r>
              <a:rPr lang="en-US" dirty="0">
                <a:solidFill>
                  <a:srgbClr val="FF0000"/>
                </a:solidFill>
              </a:rPr>
              <a:t>But you will receive power when the Holy Spirit</a:t>
            </a:r>
            <a:r>
              <a:rPr lang="en-US" dirty="0"/>
              <a:t> </a:t>
            </a:r>
            <a:r>
              <a:rPr lang="en-US" dirty="0">
                <a:solidFill>
                  <a:srgbClr val="FF0000"/>
                </a:solidFill>
              </a:rPr>
              <a:t>has come upon you</a:t>
            </a:r>
            <a:r>
              <a:rPr lang="en-US" dirty="0"/>
              <a:t>, and you will be my witnesses in Jerusalem and in all Judea and Samaria, and to the end of the earth." (Acts 1:8)</a:t>
            </a:r>
          </a:p>
          <a:p>
            <a:pPr marL="0" indent="0">
              <a:lnSpc>
                <a:spcPct val="150000"/>
              </a:lnSpc>
              <a:buNone/>
            </a:pPr>
            <a:r>
              <a:rPr lang="en-US" dirty="0"/>
              <a:t>Now if the ministry of death, carved in letters on stone, came with such glory that the Israelites could not gaze at Moses' face because of its glory, which was being brought to an end, will not the ministry of the </a:t>
            </a:r>
            <a:r>
              <a:rPr lang="en-US" dirty="0">
                <a:solidFill>
                  <a:srgbClr val="FF0000"/>
                </a:solidFill>
              </a:rPr>
              <a:t>Spirit have even more glory</a:t>
            </a:r>
            <a:r>
              <a:rPr lang="en-US" dirty="0"/>
              <a:t>? (2 Corinthians 3:7 - 8)</a:t>
            </a:r>
          </a:p>
          <a:p>
            <a:pPr marL="0" indent="0">
              <a:lnSpc>
                <a:spcPct val="150000"/>
              </a:lnSpc>
              <a:buNone/>
            </a:pPr>
            <a:endParaRPr lang="en-US"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019954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Work of the Holy Spirit </a:t>
            </a:r>
            <a:r>
              <a:rPr lang="en-US" sz="2800" dirty="0">
                <a:latin typeface="Arial" panose="020B0604020202020204" pitchFamily="34" charset="0"/>
                <a:cs typeface="Arial" panose="020B0604020202020204" pitchFamily="34" charset="0"/>
              </a:rPr>
              <a:t>(Review)</a:t>
            </a:r>
            <a:endParaRPr lang="en-US" sz="2800" b="1" dirty="0">
              <a:cs typeface="Arial" panose="020B0604020202020204" pitchFamily="34" charset="0"/>
            </a:endParaRPr>
          </a:p>
        </p:txBody>
      </p:sp>
      <p:sp>
        <p:nvSpPr>
          <p:cNvPr id="9" name="Content Placeholder 8"/>
          <p:cNvSpPr>
            <a:spLocks noGrp="1"/>
          </p:cNvSpPr>
          <p:nvPr>
            <p:ph idx="1"/>
          </p:nvPr>
        </p:nvSpPr>
        <p:spPr>
          <a:xfrm>
            <a:off x="196645" y="782516"/>
            <a:ext cx="11818373" cy="5925014"/>
          </a:xfrm>
          <a:solidFill>
            <a:srgbClr val="FFFFCC"/>
          </a:solidFill>
        </p:spPr>
        <p:txBody>
          <a:bodyPr>
            <a:normAutofit/>
          </a:bodyPr>
          <a:lstStyle/>
          <a:p>
            <a:pPr>
              <a:lnSpc>
                <a:spcPct val="100000"/>
              </a:lnSpc>
            </a:pPr>
            <a:r>
              <a:rPr lang="en-US" dirty="0">
                <a:solidFill>
                  <a:srgbClr val="0070C0"/>
                </a:solidFill>
                <a:latin typeface="Arial" panose="020B0604020202020204" pitchFamily="34" charset="0"/>
                <a:cs typeface="Arial" panose="020B0604020202020204" pitchFamily="34" charset="0"/>
              </a:rPr>
              <a:t>There are about 76 references to the Holy Spirit in the OT and 234 reference in the NT. (namely Spirit is capitalized)</a:t>
            </a:r>
          </a:p>
          <a:p>
            <a:pPr>
              <a:lnSpc>
                <a:spcPct val="100000"/>
              </a:lnSpc>
            </a:pPr>
            <a:endParaRPr lang="en-US" dirty="0">
              <a:solidFill>
                <a:srgbClr val="0070C0"/>
              </a:solidFill>
              <a:latin typeface="Arial" panose="020B0604020202020204" pitchFamily="34" charset="0"/>
              <a:cs typeface="Arial" panose="020B0604020202020204" pitchFamily="34" charset="0"/>
            </a:endParaRPr>
          </a:p>
          <a:p>
            <a:pPr>
              <a:lnSpc>
                <a:spcPct val="100000"/>
              </a:lnSpc>
            </a:pPr>
            <a:r>
              <a:rPr lang="en-US" dirty="0">
                <a:solidFill>
                  <a:srgbClr val="0070C0"/>
                </a:solidFill>
                <a:latin typeface="Arial" panose="020B0604020202020204" pitchFamily="34" charset="0"/>
                <a:cs typeface="Arial" panose="020B0604020202020204" pitchFamily="34" charset="0"/>
              </a:rPr>
              <a:t>There are four ways the Holy Spirit brings evidence of God’s presence to bless the elect:</a:t>
            </a:r>
          </a:p>
          <a:p>
            <a:pPr marL="971550" lvl="1" indent="-514350">
              <a:lnSpc>
                <a:spcPct val="100000"/>
              </a:lnSpc>
              <a:buFont typeface="+mj-lt"/>
              <a:buAutoNum type="arabicPeriod"/>
            </a:pPr>
            <a:r>
              <a:rPr lang="en-US" sz="2800" dirty="0">
                <a:solidFill>
                  <a:schemeClr val="bg1">
                    <a:lumMod val="50000"/>
                  </a:schemeClr>
                </a:solidFill>
                <a:latin typeface="Arial" panose="020B0604020202020204" pitchFamily="34" charset="0"/>
                <a:cs typeface="Arial" panose="020B0604020202020204" pitchFamily="34" charset="0"/>
              </a:rPr>
              <a:t>The Holy Spirit empowers</a:t>
            </a:r>
          </a:p>
          <a:p>
            <a:pPr marL="971550" lvl="1" indent="-514350">
              <a:lnSpc>
                <a:spcPct val="100000"/>
              </a:lnSpc>
              <a:buFont typeface="+mj-lt"/>
              <a:buAutoNum type="arabicPeriod"/>
            </a:pPr>
            <a:r>
              <a:rPr lang="en-US" sz="2800" dirty="0">
                <a:solidFill>
                  <a:schemeClr val="bg1">
                    <a:lumMod val="50000"/>
                  </a:schemeClr>
                </a:solidFill>
                <a:latin typeface="Arial" panose="020B0604020202020204" pitchFamily="34" charset="0"/>
                <a:cs typeface="Arial" panose="020B0604020202020204" pitchFamily="34" charset="0"/>
              </a:rPr>
              <a:t>The Holy Spirit purifies</a:t>
            </a:r>
          </a:p>
          <a:p>
            <a:pPr marL="971550" lvl="1" indent="-514350">
              <a:lnSpc>
                <a:spcPct val="100000"/>
              </a:lnSpc>
              <a:buFont typeface="+mj-lt"/>
              <a:buAutoNum type="arabicPeriod"/>
            </a:pPr>
            <a:r>
              <a:rPr lang="en-US" sz="2800" dirty="0">
                <a:solidFill>
                  <a:srgbClr val="0070C0"/>
                </a:solidFill>
                <a:latin typeface="Arial" panose="020B0604020202020204" pitchFamily="34" charset="0"/>
                <a:cs typeface="Arial" panose="020B0604020202020204" pitchFamily="34" charset="0"/>
              </a:rPr>
              <a:t>The Holy Spirit reveals</a:t>
            </a:r>
          </a:p>
          <a:p>
            <a:pPr marL="971550" lvl="1" indent="-514350">
              <a:lnSpc>
                <a:spcPct val="100000"/>
              </a:lnSpc>
              <a:buFont typeface="+mj-lt"/>
              <a:buAutoNum type="arabicPeriod"/>
            </a:pPr>
            <a:r>
              <a:rPr lang="en-US" sz="2800" dirty="0">
                <a:solidFill>
                  <a:srgbClr val="0070C0"/>
                </a:solidFill>
                <a:latin typeface="Arial" panose="020B0604020202020204" pitchFamily="34" charset="0"/>
                <a:cs typeface="Arial" panose="020B0604020202020204" pitchFamily="34" charset="0"/>
              </a:rPr>
              <a:t>The Holy  Spirit unifies</a:t>
            </a:r>
          </a:p>
        </p:txBody>
      </p:sp>
      <p:sp>
        <p:nvSpPr>
          <p:cNvPr id="2" name="Rectangle 1"/>
          <p:cNvSpPr/>
          <p:nvPr/>
        </p:nvSpPr>
        <p:spPr>
          <a:xfrm>
            <a:off x="2434656" y="5909861"/>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9543325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Work of the Holy Spirit – The Holy Spirit Reveals</a:t>
            </a:r>
            <a:endParaRPr lang="en-US" sz="2800" b="1" dirty="0">
              <a:cs typeface="Arial" panose="020B0604020202020204" pitchFamily="34" charset="0"/>
            </a:endParaRPr>
          </a:p>
        </p:txBody>
      </p:sp>
      <p:sp>
        <p:nvSpPr>
          <p:cNvPr id="9" name="Content Placeholder 8"/>
          <p:cNvSpPr>
            <a:spLocks noGrp="1"/>
          </p:cNvSpPr>
          <p:nvPr>
            <p:ph idx="1"/>
          </p:nvPr>
        </p:nvSpPr>
        <p:spPr>
          <a:xfrm>
            <a:off x="196645" y="757084"/>
            <a:ext cx="11818373" cy="6100916"/>
          </a:xfrm>
          <a:solidFill>
            <a:srgbClr val="FFFFCC"/>
          </a:solidFill>
        </p:spPr>
        <p:txBody>
          <a:bodyPr>
            <a:normAutofit/>
          </a:bodyPr>
          <a:lstStyle/>
          <a:p>
            <a:pPr marL="514350" indent="-514350">
              <a:buFont typeface="+mj-lt"/>
              <a:buAutoNum type="arabicPeriod" startAt="11"/>
            </a:pPr>
            <a:r>
              <a:rPr lang="en-US" dirty="0">
                <a:solidFill>
                  <a:srgbClr val="0070C0"/>
                </a:solidFill>
                <a:latin typeface="Arial" panose="020B0604020202020204" pitchFamily="34" charset="0"/>
                <a:cs typeface="Arial" panose="020B0604020202020204" pitchFamily="34" charset="0"/>
              </a:rPr>
              <a:t>The Holy Spirit gives the “believing” elect assurance.</a:t>
            </a:r>
          </a:p>
          <a:p>
            <a:pPr marL="0" indent="0">
              <a:lnSpc>
                <a:spcPct val="150000"/>
              </a:lnSpc>
              <a:buNone/>
            </a:pPr>
            <a:r>
              <a:rPr lang="en-US" dirty="0"/>
              <a:t>The </a:t>
            </a:r>
            <a:r>
              <a:rPr lang="en-US" dirty="0">
                <a:solidFill>
                  <a:srgbClr val="FF0000"/>
                </a:solidFill>
              </a:rPr>
              <a:t>Spirit</a:t>
            </a:r>
            <a:r>
              <a:rPr lang="en-US" dirty="0"/>
              <a:t> </a:t>
            </a:r>
            <a:r>
              <a:rPr lang="en-US" dirty="0">
                <a:solidFill>
                  <a:srgbClr val="FF0000"/>
                </a:solidFill>
              </a:rPr>
              <a:t>himself bears witness with our spirit that we are children of God</a:t>
            </a:r>
            <a:r>
              <a:rPr lang="en-US" dirty="0"/>
              <a:t>, and if children, then heirs--heirs of God and fellow heirs with Christ, provided we suffer with him in order that we may also be glorified with him. (Romans 8:16 -17)</a:t>
            </a:r>
          </a:p>
          <a:p>
            <a:pPr marL="0" indent="0">
              <a:lnSpc>
                <a:spcPct val="150000"/>
              </a:lnSpc>
              <a:buNone/>
            </a:pPr>
            <a:r>
              <a:rPr lang="en-US" dirty="0"/>
              <a:t>Whoever keeps his commandments abides in God, and God in him. And by this </a:t>
            </a:r>
            <a:r>
              <a:rPr lang="en-US" dirty="0">
                <a:solidFill>
                  <a:srgbClr val="FF0000"/>
                </a:solidFill>
              </a:rPr>
              <a:t>we know that he abides in us, by the Spirit whom he has given us</a:t>
            </a:r>
            <a:r>
              <a:rPr lang="en-US" dirty="0"/>
              <a:t>. (1 John 3:24)</a:t>
            </a:r>
          </a:p>
          <a:p>
            <a:pPr marL="0" indent="0">
              <a:lnSpc>
                <a:spcPct val="150000"/>
              </a:lnSpc>
              <a:buNone/>
            </a:pPr>
            <a:r>
              <a:rPr lang="en-US" dirty="0"/>
              <a:t>By this </a:t>
            </a:r>
            <a:r>
              <a:rPr lang="en-US" dirty="0">
                <a:solidFill>
                  <a:srgbClr val="FF0000"/>
                </a:solidFill>
              </a:rPr>
              <a:t>we know that we abide in him and he in us, because he has given us of his Spirit</a:t>
            </a:r>
            <a:r>
              <a:rPr lang="en-US" dirty="0"/>
              <a:t>. (1 John 4:13)</a:t>
            </a:r>
            <a:endParaRPr lang="en-US"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514143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Work of the Holy Spirit – The Holy Spirit Reveals</a:t>
            </a:r>
            <a:endParaRPr lang="en-US" sz="2800" b="1" dirty="0">
              <a:cs typeface="Arial" panose="020B0604020202020204" pitchFamily="34" charset="0"/>
            </a:endParaRPr>
          </a:p>
        </p:txBody>
      </p:sp>
      <p:sp>
        <p:nvSpPr>
          <p:cNvPr id="9" name="Content Placeholder 8"/>
          <p:cNvSpPr>
            <a:spLocks noGrp="1"/>
          </p:cNvSpPr>
          <p:nvPr>
            <p:ph idx="1"/>
          </p:nvPr>
        </p:nvSpPr>
        <p:spPr>
          <a:xfrm>
            <a:off x="196645" y="757084"/>
            <a:ext cx="11818373" cy="6100916"/>
          </a:xfrm>
          <a:solidFill>
            <a:srgbClr val="FFFFCC"/>
          </a:solidFill>
        </p:spPr>
        <p:txBody>
          <a:bodyPr>
            <a:normAutofit/>
          </a:bodyPr>
          <a:lstStyle/>
          <a:p>
            <a:pPr marL="514350" indent="-514350">
              <a:buFont typeface="+mj-lt"/>
              <a:buAutoNum type="arabicPeriod" startAt="12"/>
            </a:pPr>
            <a:r>
              <a:rPr lang="en-US" dirty="0">
                <a:solidFill>
                  <a:srgbClr val="0070C0"/>
                </a:solidFill>
                <a:latin typeface="Arial" panose="020B0604020202020204" pitchFamily="34" charset="0"/>
                <a:cs typeface="Arial" panose="020B0604020202020204" pitchFamily="34" charset="0"/>
              </a:rPr>
              <a:t>The Holy Spirit teaches and gives understanding.</a:t>
            </a:r>
          </a:p>
          <a:p>
            <a:pPr marL="0" indent="0">
              <a:lnSpc>
                <a:spcPct val="150000"/>
              </a:lnSpc>
              <a:buNone/>
            </a:pPr>
            <a:r>
              <a:rPr lang="en-US" dirty="0"/>
              <a:t>But the Helper, the </a:t>
            </a:r>
            <a:r>
              <a:rPr lang="en-US" dirty="0">
                <a:solidFill>
                  <a:srgbClr val="FF0000"/>
                </a:solidFill>
              </a:rPr>
              <a:t>Holy Spirit</a:t>
            </a:r>
            <a:r>
              <a:rPr lang="en-US" dirty="0"/>
              <a:t>, whom the Father will send in my name, he will </a:t>
            </a:r>
            <a:r>
              <a:rPr lang="en-US" dirty="0">
                <a:solidFill>
                  <a:srgbClr val="FF0000"/>
                </a:solidFill>
              </a:rPr>
              <a:t>teach you all things </a:t>
            </a:r>
            <a:r>
              <a:rPr lang="en-US" dirty="0"/>
              <a:t>and </a:t>
            </a:r>
            <a:r>
              <a:rPr lang="en-US" dirty="0">
                <a:solidFill>
                  <a:srgbClr val="FF0000"/>
                </a:solidFill>
              </a:rPr>
              <a:t>bring to your remembrance all that I have said to you</a:t>
            </a:r>
            <a:r>
              <a:rPr lang="en-US" dirty="0"/>
              <a:t>. (John 14:26)</a:t>
            </a:r>
          </a:p>
          <a:p>
            <a:pPr marL="0" indent="0">
              <a:lnSpc>
                <a:spcPct val="150000"/>
              </a:lnSpc>
              <a:buNone/>
            </a:pPr>
            <a:r>
              <a:rPr lang="en-US" dirty="0"/>
              <a:t>When the </a:t>
            </a:r>
            <a:r>
              <a:rPr lang="en-US" dirty="0">
                <a:solidFill>
                  <a:srgbClr val="FF0000"/>
                </a:solidFill>
              </a:rPr>
              <a:t>Spirit of truth comes, he will guide you into all the truth</a:t>
            </a:r>
            <a:r>
              <a:rPr lang="en-US" dirty="0"/>
              <a:t>, for he will not speak on his own authority, but whatever he hears he will speak, and he will declare to you the things that are to come. (John 16:13)</a:t>
            </a:r>
            <a:endParaRPr lang="en-US"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128000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Work of the Holy Spirit – The Holy Spirit Reveals</a:t>
            </a:r>
            <a:endParaRPr lang="en-US" sz="2800" b="1" dirty="0">
              <a:cs typeface="Arial" panose="020B0604020202020204" pitchFamily="34" charset="0"/>
            </a:endParaRPr>
          </a:p>
        </p:txBody>
      </p:sp>
      <p:sp>
        <p:nvSpPr>
          <p:cNvPr id="9" name="Content Placeholder 8"/>
          <p:cNvSpPr>
            <a:spLocks noGrp="1"/>
          </p:cNvSpPr>
          <p:nvPr>
            <p:ph idx="1"/>
          </p:nvPr>
        </p:nvSpPr>
        <p:spPr>
          <a:xfrm>
            <a:off x="196645" y="757084"/>
            <a:ext cx="11818373" cy="6100916"/>
          </a:xfrm>
          <a:solidFill>
            <a:srgbClr val="FFFFCC"/>
          </a:solidFill>
        </p:spPr>
        <p:txBody>
          <a:bodyPr>
            <a:normAutofit/>
          </a:bodyPr>
          <a:lstStyle/>
          <a:p>
            <a:pPr marL="514350" indent="-514350">
              <a:buFont typeface="+mj-lt"/>
              <a:buAutoNum type="arabicPeriod" startAt="12"/>
            </a:pPr>
            <a:r>
              <a:rPr lang="en-US" dirty="0">
                <a:solidFill>
                  <a:srgbClr val="0070C0"/>
                </a:solidFill>
                <a:latin typeface="Arial" panose="020B0604020202020204" pitchFamily="34" charset="0"/>
                <a:cs typeface="Arial" panose="020B0604020202020204" pitchFamily="34" charset="0"/>
              </a:rPr>
              <a:t>The Holy Spirit teaches and gives understanding.</a:t>
            </a:r>
          </a:p>
          <a:p>
            <a:pPr marL="0" indent="0">
              <a:lnSpc>
                <a:spcPct val="150000"/>
              </a:lnSpc>
              <a:buNone/>
            </a:pPr>
            <a:r>
              <a:rPr lang="en-US" dirty="0"/>
              <a:t>And when they bring you before the synagogues and the rulers and the authorities, do not be anxious about how you should defend yourself or what you should say, for </a:t>
            </a:r>
            <a:r>
              <a:rPr lang="en-US" dirty="0">
                <a:solidFill>
                  <a:srgbClr val="FF0000"/>
                </a:solidFill>
              </a:rPr>
              <a:t>the Holy Spirit will teach you in that very hour what you ought to say</a:t>
            </a:r>
            <a:r>
              <a:rPr lang="en-US" dirty="0"/>
              <a:t>.” (Luke 12:11 – 12)</a:t>
            </a:r>
          </a:p>
          <a:p>
            <a:pPr marL="0" indent="0">
              <a:lnSpc>
                <a:spcPct val="150000"/>
              </a:lnSpc>
              <a:buNone/>
            </a:pPr>
            <a:r>
              <a:rPr lang="en-US" dirty="0"/>
              <a:t>Now we have received not the spirit of the world, but the </a:t>
            </a:r>
            <a:r>
              <a:rPr lang="en-US" dirty="0">
                <a:solidFill>
                  <a:srgbClr val="FF0000"/>
                </a:solidFill>
              </a:rPr>
              <a:t>Spirit who is from God, that we might understand the things freely given us by God</a:t>
            </a:r>
            <a:r>
              <a:rPr lang="en-US" dirty="0"/>
              <a:t>. (1 Corinthians 2:10)</a:t>
            </a:r>
          </a:p>
        </p:txBody>
      </p:sp>
    </p:spTree>
    <p:extLst>
      <p:ext uri="{BB962C8B-B14F-4D97-AF65-F5344CB8AC3E}">
        <p14:creationId xmlns:p14="http://schemas.microsoft.com/office/powerpoint/2010/main" val="24061603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Work of the Holy Spirit – The Holy Spirit Reveals</a:t>
            </a:r>
            <a:endParaRPr lang="en-US" sz="2800" b="1" dirty="0">
              <a:cs typeface="Arial" panose="020B0604020202020204" pitchFamily="34" charset="0"/>
            </a:endParaRPr>
          </a:p>
        </p:txBody>
      </p:sp>
      <p:sp>
        <p:nvSpPr>
          <p:cNvPr id="9" name="Content Placeholder 8"/>
          <p:cNvSpPr>
            <a:spLocks noGrp="1"/>
          </p:cNvSpPr>
          <p:nvPr>
            <p:ph idx="1"/>
          </p:nvPr>
        </p:nvSpPr>
        <p:spPr>
          <a:xfrm>
            <a:off x="196645" y="757084"/>
            <a:ext cx="11818373" cy="6100916"/>
          </a:xfrm>
          <a:solidFill>
            <a:srgbClr val="FFFFCC"/>
          </a:solidFill>
        </p:spPr>
        <p:txBody>
          <a:bodyPr>
            <a:normAutofit/>
          </a:bodyPr>
          <a:lstStyle/>
          <a:p>
            <a:pPr marL="514350" indent="-514350">
              <a:lnSpc>
                <a:spcPct val="150000"/>
              </a:lnSpc>
              <a:buFont typeface="+mj-lt"/>
              <a:buAutoNum type="arabicPeriod" startAt="13"/>
            </a:pPr>
            <a:r>
              <a:rPr lang="en-US" dirty="0">
                <a:solidFill>
                  <a:srgbClr val="0070C0"/>
                </a:solidFill>
                <a:latin typeface="Arial" panose="020B0604020202020204" pitchFamily="34" charset="0"/>
                <a:cs typeface="Arial" panose="020B0604020202020204" pitchFamily="34" charset="0"/>
              </a:rPr>
              <a:t>The Holy Spirit sometimes reveals specific information to people.</a:t>
            </a:r>
          </a:p>
          <a:p>
            <a:pPr marL="0" indent="0">
              <a:lnSpc>
                <a:spcPct val="150000"/>
              </a:lnSpc>
              <a:buNone/>
            </a:pPr>
            <a:r>
              <a:rPr lang="en-US" dirty="0"/>
              <a:t>Now there was a man in Jerusalem, whose name was Simeon, and this man was righteous and devout, waiting for the consolation of Israel, and the </a:t>
            </a:r>
            <a:r>
              <a:rPr lang="en-US" dirty="0">
                <a:solidFill>
                  <a:srgbClr val="FF0000"/>
                </a:solidFill>
              </a:rPr>
              <a:t>Holy</a:t>
            </a:r>
            <a:r>
              <a:rPr lang="en-US" u="sng" dirty="0">
                <a:solidFill>
                  <a:srgbClr val="FF0000"/>
                </a:solidFill>
              </a:rPr>
              <a:t> </a:t>
            </a:r>
            <a:r>
              <a:rPr lang="en-US" dirty="0">
                <a:solidFill>
                  <a:srgbClr val="FF0000"/>
                </a:solidFill>
              </a:rPr>
              <a:t>Spirit was upon him</a:t>
            </a:r>
            <a:r>
              <a:rPr lang="en-US" dirty="0"/>
              <a:t>.  And it had been </a:t>
            </a:r>
            <a:r>
              <a:rPr lang="en-US" dirty="0">
                <a:solidFill>
                  <a:srgbClr val="FF0000"/>
                </a:solidFill>
              </a:rPr>
              <a:t>revealed to him by the Holy Spirit </a:t>
            </a:r>
            <a:r>
              <a:rPr lang="en-US" dirty="0"/>
              <a:t>that he would not see death before he had seen the Lord's Christ. (Luke 2:25 -26)</a:t>
            </a:r>
          </a:p>
          <a:p>
            <a:pPr marL="0" indent="0">
              <a:lnSpc>
                <a:spcPct val="150000"/>
              </a:lnSpc>
              <a:buNone/>
            </a:pPr>
            <a:r>
              <a:rPr lang="en-US" dirty="0"/>
              <a:t>And one of them named </a:t>
            </a:r>
            <a:r>
              <a:rPr lang="en-US" dirty="0">
                <a:solidFill>
                  <a:srgbClr val="FF0000"/>
                </a:solidFill>
              </a:rPr>
              <a:t>Agabus</a:t>
            </a:r>
            <a:r>
              <a:rPr lang="en-US" dirty="0"/>
              <a:t> stood up and </a:t>
            </a:r>
            <a:r>
              <a:rPr lang="en-US" dirty="0">
                <a:solidFill>
                  <a:srgbClr val="FF0000"/>
                </a:solidFill>
              </a:rPr>
              <a:t>foretold by the Spirit </a:t>
            </a:r>
            <a:r>
              <a:rPr lang="en-US" dirty="0"/>
              <a:t>that there would be a great famine over all the world (this took place in the days of Claudius). (Acts 11:28)</a:t>
            </a:r>
          </a:p>
        </p:txBody>
      </p:sp>
    </p:spTree>
    <p:extLst>
      <p:ext uri="{BB962C8B-B14F-4D97-AF65-F5344CB8AC3E}">
        <p14:creationId xmlns:p14="http://schemas.microsoft.com/office/powerpoint/2010/main" val="801437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Work of the Holy Spirit – The Holy Spirit Reveals</a:t>
            </a:r>
            <a:endParaRPr lang="en-US" sz="2800" b="1" dirty="0">
              <a:cs typeface="Arial" panose="020B0604020202020204" pitchFamily="34" charset="0"/>
            </a:endParaRPr>
          </a:p>
        </p:txBody>
      </p:sp>
      <p:sp>
        <p:nvSpPr>
          <p:cNvPr id="9" name="Content Placeholder 8"/>
          <p:cNvSpPr>
            <a:spLocks noGrp="1"/>
          </p:cNvSpPr>
          <p:nvPr>
            <p:ph idx="1"/>
          </p:nvPr>
        </p:nvSpPr>
        <p:spPr>
          <a:xfrm>
            <a:off x="196645" y="757084"/>
            <a:ext cx="11818373" cy="6100916"/>
          </a:xfrm>
          <a:solidFill>
            <a:srgbClr val="FFFFCC"/>
          </a:solidFill>
        </p:spPr>
        <p:txBody>
          <a:bodyPr>
            <a:normAutofit/>
          </a:bodyPr>
          <a:lstStyle/>
          <a:p>
            <a:pPr marL="514350" indent="-514350">
              <a:lnSpc>
                <a:spcPct val="150000"/>
              </a:lnSpc>
              <a:buFont typeface="+mj-lt"/>
              <a:buAutoNum type="arabicPeriod" startAt="13"/>
            </a:pPr>
            <a:r>
              <a:rPr lang="en-US" dirty="0">
                <a:solidFill>
                  <a:srgbClr val="0070C0"/>
                </a:solidFill>
                <a:latin typeface="Arial" panose="020B0604020202020204" pitchFamily="34" charset="0"/>
                <a:cs typeface="Arial" panose="020B0604020202020204" pitchFamily="34" charset="0"/>
              </a:rPr>
              <a:t>The Holy Spirit sometimes reveals specific information to people.</a:t>
            </a:r>
          </a:p>
          <a:p>
            <a:pPr marL="0" indent="0">
              <a:lnSpc>
                <a:spcPct val="150000"/>
              </a:lnSpc>
              <a:buNone/>
            </a:pPr>
            <a:r>
              <a:rPr lang="en-US" dirty="0"/>
              <a:t>And now, behold, I am going to Jerusalem, </a:t>
            </a:r>
            <a:r>
              <a:rPr lang="en-US" dirty="0">
                <a:solidFill>
                  <a:srgbClr val="FF0000"/>
                </a:solidFill>
              </a:rPr>
              <a:t>constrained by the Spirit</a:t>
            </a:r>
            <a:r>
              <a:rPr lang="en-US" dirty="0"/>
              <a:t>, not knowing what will happen to me there,  except that the </a:t>
            </a:r>
            <a:r>
              <a:rPr lang="en-US" dirty="0">
                <a:solidFill>
                  <a:srgbClr val="FF0000"/>
                </a:solidFill>
              </a:rPr>
              <a:t>Holy Spirit testifies to me in every city that imprisonment and afflictions await me</a:t>
            </a:r>
            <a:r>
              <a:rPr lang="en-US" dirty="0"/>
              <a:t>. (Acts 20:22 – 23)</a:t>
            </a:r>
          </a:p>
          <a:p>
            <a:pPr marL="0" indent="0">
              <a:lnSpc>
                <a:spcPct val="150000"/>
              </a:lnSpc>
              <a:buNone/>
            </a:pPr>
            <a:r>
              <a:rPr lang="en-US" dirty="0"/>
              <a:t>And having sought out the disciples, we stayed there for seven days. And </a:t>
            </a:r>
            <a:r>
              <a:rPr lang="en-US" dirty="0">
                <a:solidFill>
                  <a:srgbClr val="FF0000"/>
                </a:solidFill>
              </a:rPr>
              <a:t>through the Spirit they were telling Paul not to go on to Jerusalem.</a:t>
            </a:r>
            <a:r>
              <a:rPr lang="en-US" dirty="0"/>
              <a:t> (Acts 21:4)</a:t>
            </a:r>
            <a:endParaRPr lang="en-US" dirty="0">
              <a:solidFill>
                <a:srgbClr val="0070C0"/>
              </a:solidFill>
            </a:endParaRPr>
          </a:p>
        </p:txBody>
      </p:sp>
    </p:spTree>
    <p:extLst>
      <p:ext uri="{BB962C8B-B14F-4D97-AF65-F5344CB8AC3E}">
        <p14:creationId xmlns:p14="http://schemas.microsoft.com/office/powerpoint/2010/main" val="7848592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Work of the Holy Spirit – The Holy Spirit Reveals</a:t>
            </a:r>
            <a:endParaRPr lang="en-US" sz="2800" b="1" dirty="0">
              <a:cs typeface="Arial" panose="020B0604020202020204" pitchFamily="34" charset="0"/>
            </a:endParaRPr>
          </a:p>
        </p:txBody>
      </p:sp>
      <p:sp>
        <p:nvSpPr>
          <p:cNvPr id="9" name="Content Placeholder 8"/>
          <p:cNvSpPr>
            <a:spLocks noGrp="1"/>
          </p:cNvSpPr>
          <p:nvPr>
            <p:ph idx="1"/>
          </p:nvPr>
        </p:nvSpPr>
        <p:spPr>
          <a:xfrm>
            <a:off x="196645" y="757084"/>
            <a:ext cx="11818373" cy="6100916"/>
          </a:xfrm>
          <a:solidFill>
            <a:srgbClr val="FFFFCC"/>
          </a:solidFill>
        </p:spPr>
        <p:txBody>
          <a:bodyPr>
            <a:normAutofit lnSpcReduction="10000"/>
          </a:bodyPr>
          <a:lstStyle/>
          <a:p>
            <a:pPr marL="514350" indent="-514350">
              <a:lnSpc>
                <a:spcPct val="150000"/>
              </a:lnSpc>
              <a:buFont typeface="+mj-lt"/>
              <a:buAutoNum type="arabicPeriod" startAt="13"/>
            </a:pPr>
            <a:r>
              <a:rPr lang="en-US" dirty="0">
                <a:solidFill>
                  <a:srgbClr val="0070C0"/>
                </a:solidFill>
                <a:latin typeface="Arial" panose="020B0604020202020204" pitchFamily="34" charset="0"/>
                <a:cs typeface="Arial" panose="020B0604020202020204" pitchFamily="34" charset="0"/>
              </a:rPr>
              <a:t>The Holy Spirit sometimes reveals specific information to people.</a:t>
            </a:r>
          </a:p>
          <a:p>
            <a:pPr marL="0" indent="0">
              <a:lnSpc>
                <a:spcPct val="150000"/>
              </a:lnSpc>
              <a:buNone/>
            </a:pPr>
            <a:r>
              <a:rPr lang="en-US" dirty="0"/>
              <a:t>But, as it is written, "What no eye has seen, nor ear heard, nor the heart of man imagined, what God has prepared for those who love him"-these things God has revealed to us through the Spirit. For the Spirit searches everything, even the depths of God. (1 Corinthians 2: 9 – 10)</a:t>
            </a:r>
          </a:p>
          <a:p>
            <a:pPr marL="0" indent="0">
              <a:lnSpc>
                <a:spcPct val="150000"/>
              </a:lnSpc>
              <a:buNone/>
            </a:pPr>
            <a:r>
              <a:rPr lang="en-US" dirty="0"/>
              <a:t>And coming to us, he took Paul's belt and bound his own feet and hands and said, "</a:t>
            </a:r>
            <a:r>
              <a:rPr lang="en-US" dirty="0">
                <a:solidFill>
                  <a:srgbClr val="FF0000"/>
                </a:solidFill>
              </a:rPr>
              <a:t>Thus says the Holy Spirit</a:t>
            </a:r>
            <a:r>
              <a:rPr lang="en-US" dirty="0"/>
              <a:t>, 'This is how the Jews at Jerusalem will bind the man who owns this belt and deliver him into the hands of the Gentiles.’”  (Acts 21:11)</a:t>
            </a:r>
          </a:p>
          <a:p>
            <a:pPr marL="0" indent="0">
              <a:lnSpc>
                <a:spcPct val="150000"/>
              </a:lnSpc>
              <a:buNone/>
            </a:pPr>
            <a:endParaRPr lang="en-US" dirty="0">
              <a:solidFill>
                <a:srgbClr val="0070C0"/>
              </a:solidFill>
            </a:endParaRPr>
          </a:p>
        </p:txBody>
      </p:sp>
    </p:spTree>
    <p:extLst>
      <p:ext uri="{BB962C8B-B14F-4D97-AF65-F5344CB8AC3E}">
        <p14:creationId xmlns:p14="http://schemas.microsoft.com/office/powerpoint/2010/main" val="35265041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Work of the Holy Spirit – The Holy Spirit Reveals</a:t>
            </a:r>
            <a:endParaRPr lang="en-US" sz="2800" b="1" dirty="0">
              <a:cs typeface="Arial" panose="020B0604020202020204" pitchFamily="34" charset="0"/>
            </a:endParaRPr>
          </a:p>
        </p:txBody>
      </p:sp>
      <p:sp>
        <p:nvSpPr>
          <p:cNvPr id="9" name="Content Placeholder 8"/>
          <p:cNvSpPr>
            <a:spLocks noGrp="1"/>
          </p:cNvSpPr>
          <p:nvPr>
            <p:ph idx="1"/>
          </p:nvPr>
        </p:nvSpPr>
        <p:spPr>
          <a:xfrm>
            <a:off x="196645" y="757084"/>
            <a:ext cx="11818373" cy="6100916"/>
          </a:xfrm>
          <a:solidFill>
            <a:srgbClr val="FFFFCC"/>
          </a:solidFill>
        </p:spPr>
        <p:txBody>
          <a:bodyPr>
            <a:normAutofit/>
          </a:bodyPr>
          <a:lstStyle/>
          <a:p>
            <a:pPr marL="514350" indent="-514350">
              <a:lnSpc>
                <a:spcPct val="150000"/>
              </a:lnSpc>
              <a:buFont typeface="+mj-lt"/>
              <a:buAutoNum type="arabicPeriod" startAt="13"/>
            </a:pPr>
            <a:r>
              <a:rPr lang="en-US" dirty="0">
                <a:solidFill>
                  <a:srgbClr val="0070C0"/>
                </a:solidFill>
                <a:latin typeface="Arial" panose="020B0604020202020204" pitchFamily="34" charset="0"/>
                <a:cs typeface="Arial" panose="020B0604020202020204" pitchFamily="34" charset="0"/>
              </a:rPr>
              <a:t>The Holy Spirit sometimes reveals specific information to people.</a:t>
            </a:r>
          </a:p>
          <a:p>
            <a:pPr marL="0" indent="0">
              <a:lnSpc>
                <a:spcPct val="150000"/>
              </a:lnSpc>
              <a:buNone/>
            </a:pPr>
            <a:r>
              <a:rPr lang="en-US" dirty="0"/>
              <a:t>Now the </a:t>
            </a:r>
            <a:r>
              <a:rPr lang="en-US" dirty="0">
                <a:solidFill>
                  <a:srgbClr val="FF0000"/>
                </a:solidFill>
              </a:rPr>
              <a:t>Spirit expressly says </a:t>
            </a:r>
            <a:r>
              <a:rPr lang="en-US" dirty="0"/>
              <a:t>that in later times some will depart from the faith by devoting themselves to deceitful spirits and teachings of demons, through the insincerity of liars whose consciences are seared, who forbid marriage and require abstinence from foods that God created to be received with thanksgiving by those who believe and know the truth. (1 Timothy 4:1 – 3)</a:t>
            </a:r>
          </a:p>
          <a:p>
            <a:pPr marL="0" indent="0">
              <a:lnSpc>
                <a:spcPct val="150000"/>
              </a:lnSpc>
              <a:buNone/>
            </a:pPr>
            <a:endParaRPr lang="en-US" dirty="0">
              <a:solidFill>
                <a:srgbClr val="0070C0"/>
              </a:solidFill>
            </a:endParaRPr>
          </a:p>
        </p:txBody>
      </p:sp>
    </p:spTree>
    <p:extLst>
      <p:ext uri="{BB962C8B-B14F-4D97-AF65-F5344CB8AC3E}">
        <p14:creationId xmlns:p14="http://schemas.microsoft.com/office/powerpoint/2010/main" val="35806202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Work of the Holy Spirit – The Holy Spirit Reveals </a:t>
            </a:r>
            <a:r>
              <a:rPr lang="en-US" sz="2800" dirty="0">
                <a:latin typeface="Arial" panose="020B0604020202020204" pitchFamily="34" charset="0"/>
                <a:cs typeface="Arial" panose="020B0604020202020204" pitchFamily="34" charset="0"/>
              </a:rPr>
              <a:t>(Review)</a:t>
            </a:r>
            <a:endParaRPr lang="en-US" sz="2800" dirty="0">
              <a:cs typeface="Arial" panose="020B0604020202020204" pitchFamily="34" charset="0"/>
            </a:endParaRPr>
          </a:p>
        </p:txBody>
      </p:sp>
      <p:sp>
        <p:nvSpPr>
          <p:cNvPr id="9" name="Content Placeholder 8"/>
          <p:cNvSpPr>
            <a:spLocks noGrp="1"/>
          </p:cNvSpPr>
          <p:nvPr>
            <p:ph idx="1"/>
          </p:nvPr>
        </p:nvSpPr>
        <p:spPr>
          <a:xfrm>
            <a:off x="196645" y="782516"/>
            <a:ext cx="11818373" cy="6075484"/>
          </a:xfrm>
          <a:solidFill>
            <a:srgbClr val="FFFFCC"/>
          </a:solidFill>
        </p:spPr>
        <p:txBody>
          <a:bodyPr>
            <a:normAutofit/>
          </a:bodyPr>
          <a:lstStyle/>
          <a:p>
            <a:r>
              <a:rPr lang="en-US" dirty="0">
                <a:solidFill>
                  <a:srgbClr val="0070C0"/>
                </a:solidFill>
                <a:latin typeface="Arial" panose="020B0604020202020204" pitchFamily="34" charset="0"/>
                <a:cs typeface="Arial" panose="020B0604020202020204" pitchFamily="34" charset="0"/>
              </a:rPr>
              <a:t>Last week we saw five ways the Holy Spirit reveals:</a:t>
            </a:r>
          </a:p>
          <a:p>
            <a:pPr marL="514350" indent="-514350">
              <a:lnSpc>
                <a:spcPct val="150000"/>
              </a:lnSpc>
              <a:buFont typeface="+mj-lt"/>
              <a:buAutoNum type="arabicPeriod"/>
            </a:pPr>
            <a:r>
              <a:rPr lang="en-US" dirty="0">
                <a:latin typeface="Arial" panose="020B0604020202020204" pitchFamily="34" charset="0"/>
                <a:cs typeface="Arial" panose="020B0604020202020204" pitchFamily="34" charset="0"/>
              </a:rPr>
              <a:t>The Holy Spirit Reveals to Prophets and Apostles</a:t>
            </a:r>
            <a:endParaRPr lang="en-US" sz="2700" dirty="0"/>
          </a:p>
          <a:p>
            <a:pPr marL="514350" indent="-514350">
              <a:lnSpc>
                <a:spcPct val="150000"/>
              </a:lnSpc>
              <a:buFont typeface="+mj-lt"/>
              <a:buAutoNum type="arabicPeriod" startAt="2"/>
            </a:pPr>
            <a:r>
              <a:rPr lang="en-US" dirty="0">
                <a:latin typeface="Arial" panose="020B0604020202020204" pitchFamily="34" charset="0"/>
                <a:cs typeface="Arial" panose="020B0604020202020204" pitchFamily="34" charset="0"/>
              </a:rPr>
              <a:t>The Holy Spirit glorifies Jesus</a:t>
            </a:r>
          </a:p>
          <a:p>
            <a:pPr marL="514350" indent="-514350">
              <a:lnSpc>
                <a:spcPct val="150000"/>
              </a:lnSpc>
              <a:buFont typeface="+mj-lt"/>
              <a:buAutoNum type="arabicPeriod" startAt="2"/>
            </a:pPr>
            <a:r>
              <a:rPr lang="en-US" sz="2800" dirty="0">
                <a:latin typeface="Arial" panose="020B0604020202020204" pitchFamily="34" charset="0"/>
                <a:cs typeface="Arial" panose="020B0604020202020204" pitchFamily="34" charset="0"/>
              </a:rPr>
              <a:t>The Holy Spirit bears witness to Jesus</a:t>
            </a:r>
          </a:p>
          <a:p>
            <a:pPr marL="514350" indent="-514350">
              <a:lnSpc>
                <a:spcPct val="150000"/>
              </a:lnSpc>
              <a:buFont typeface="+mj-lt"/>
              <a:buAutoNum type="arabicPeriod" startAt="4"/>
            </a:pPr>
            <a:r>
              <a:rPr lang="en-US" dirty="0">
                <a:latin typeface="Arial" panose="020B0604020202020204" pitchFamily="34" charset="0"/>
                <a:cs typeface="Arial" panose="020B0604020202020204" pitchFamily="34" charset="0"/>
              </a:rPr>
              <a:t>The Holy Spirit also makes his own actions and words known.</a:t>
            </a:r>
          </a:p>
          <a:p>
            <a:pPr marL="514350" indent="-514350">
              <a:lnSpc>
                <a:spcPct val="150000"/>
              </a:lnSpc>
              <a:buFont typeface="+mj-lt"/>
              <a:buAutoNum type="arabicPeriod" startAt="5"/>
            </a:pPr>
            <a:r>
              <a:rPr lang="en-US" dirty="0">
                <a:latin typeface="Arial" panose="020B0604020202020204" pitchFamily="34" charset="0"/>
                <a:cs typeface="Arial" panose="020B0604020202020204" pitchFamily="34" charset="0"/>
              </a:rPr>
              <a:t>The Holy Spirit also makes his presence known in the lives of individual believers: </a:t>
            </a:r>
          </a:p>
          <a:p>
            <a:pPr marL="457200" lvl="1" indent="0">
              <a:buNone/>
            </a:pPr>
            <a:endParaRPr lang="en-US" dirty="0">
              <a:solidFill>
                <a:srgbClr val="0070C0"/>
              </a:solidFill>
              <a:latin typeface="Arial" panose="020B0604020202020204" pitchFamily="34" charset="0"/>
              <a:cs typeface="Arial" panose="020B0604020202020204" pitchFamily="34" charset="0"/>
            </a:endParaRPr>
          </a:p>
          <a:p>
            <a:pPr marL="0" indent="0">
              <a:lnSpc>
                <a:spcPct val="150000"/>
              </a:lnSpc>
              <a:buNone/>
            </a:pPr>
            <a:endParaRPr lang="en-US" dirty="0">
              <a:solidFill>
                <a:srgbClr val="0070C0"/>
              </a:solidFill>
              <a:latin typeface="Arial" panose="020B0604020202020204" pitchFamily="34" charset="0"/>
              <a:cs typeface="Arial" panose="020B0604020202020204" pitchFamily="34" charset="0"/>
            </a:endParaRPr>
          </a:p>
        </p:txBody>
      </p:sp>
      <p:sp>
        <p:nvSpPr>
          <p:cNvPr id="2" name="Rectangle 1"/>
          <p:cNvSpPr/>
          <p:nvPr/>
        </p:nvSpPr>
        <p:spPr>
          <a:xfrm>
            <a:off x="2434656" y="5909861"/>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4700949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Work of the Holy Spirit – The Holy Spirit Reveals</a:t>
            </a:r>
            <a:endParaRPr lang="en-US" sz="2800" b="1" dirty="0">
              <a:cs typeface="Arial" panose="020B0604020202020204" pitchFamily="34" charset="0"/>
            </a:endParaRPr>
          </a:p>
        </p:txBody>
      </p:sp>
      <p:sp>
        <p:nvSpPr>
          <p:cNvPr id="9" name="Content Placeholder 8"/>
          <p:cNvSpPr>
            <a:spLocks noGrp="1"/>
          </p:cNvSpPr>
          <p:nvPr>
            <p:ph idx="1"/>
          </p:nvPr>
        </p:nvSpPr>
        <p:spPr>
          <a:xfrm>
            <a:off x="196645" y="757084"/>
            <a:ext cx="11818373" cy="6100916"/>
          </a:xfrm>
          <a:solidFill>
            <a:srgbClr val="FFFFCC"/>
          </a:solidFill>
        </p:spPr>
        <p:txBody>
          <a:bodyPr>
            <a:normAutofit/>
          </a:bodyPr>
          <a:lstStyle/>
          <a:p>
            <a:pPr marL="514350" indent="-514350">
              <a:buFont typeface="+mj-lt"/>
              <a:buAutoNum type="arabicPeriod" startAt="6"/>
            </a:pPr>
            <a:r>
              <a:rPr lang="en-US" dirty="0">
                <a:solidFill>
                  <a:srgbClr val="0070C0"/>
                </a:solidFill>
                <a:latin typeface="Arial" panose="020B0604020202020204" pitchFamily="34" charset="0"/>
                <a:cs typeface="Arial" panose="020B0604020202020204" pitchFamily="34" charset="0"/>
              </a:rPr>
              <a:t>The </a:t>
            </a:r>
            <a:r>
              <a:rPr lang="en-US" sz="2800" dirty="0">
                <a:solidFill>
                  <a:srgbClr val="0070C0"/>
                </a:solidFill>
                <a:latin typeface="Arial" panose="020B0604020202020204" pitchFamily="34" charset="0"/>
                <a:cs typeface="Arial" panose="020B0604020202020204" pitchFamily="34" charset="0"/>
              </a:rPr>
              <a:t>Holy Spirit Guides and Directs God’s People</a:t>
            </a:r>
          </a:p>
          <a:p>
            <a:pPr marL="0" indent="0">
              <a:lnSpc>
                <a:spcPct val="150000"/>
              </a:lnSpc>
              <a:buNone/>
            </a:pPr>
            <a:r>
              <a:rPr lang="en-US" dirty="0"/>
              <a:t>"Ah, stubborn children," declares the LORD, "who carry out a plan, but not mine, and who make an alliance, but not of my Spirit, that they may add sin to sin; who set out to go down to Egypt, without asking for my direction, to take refuge in the protection of Pharaoh and to seek shelter in the shadow of Egypt! (Isaiah 30:1 -2)</a:t>
            </a:r>
          </a:p>
          <a:p>
            <a:pPr marL="0" indent="0">
              <a:lnSpc>
                <a:spcPct val="150000"/>
              </a:lnSpc>
              <a:buNone/>
            </a:pPr>
            <a:endParaRPr lang="en-US" dirty="0"/>
          </a:p>
          <a:p>
            <a:pPr marL="457200" lvl="1" indent="0">
              <a:lnSpc>
                <a:spcPct val="150000"/>
              </a:lnSpc>
              <a:buNone/>
            </a:pPr>
            <a:endParaRPr lang="en-US" sz="2800" dirty="0">
              <a:solidFill>
                <a:srgbClr val="FF0000"/>
              </a:solidFill>
            </a:endParaRPr>
          </a:p>
        </p:txBody>
      </p:sp>
    </p:spTree>
    <p:extLst>
      <p:ext uri="{BB962C8B-B14F-4D97-AF65-F5344CB8AC3E}">
        <p14:creationId xmlns:p14="http://schemas.microsoft.com/office/powerpoint/2010/main" val="24210977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Work of the Holy Spirit – The Holy Spirit Reveals</a:t>
            </a:r>
            <a:endParaRPr lang="en-US" sz="2800" b="1" dirty="0">
              <a:cs typeface="Arial" panose="020B0604020202020204" pitchFamily="34" charset="0"/>
            </a:endParaRPr>
          </a:p>
        </p:txBody>
      </p:sp>
      <p:sp>
        <p:nvSpPr>
          <p:cNvPr id="9" name="Content Placeholder 8"/>
          <p:cNvSpPr>
            <a:spLocks noGrp="1"/>
          </p:cNvSpPr>
          <p:nvPr>
            <p:ph idx="1"/>
          </p:nvPr>
        </p:nvSpPr>
        <p:spPr>
          <a:xfrm>
            <a:off x="196645" y="757084"/>
            <a:ext cx="11818373" cy="6100916"/>
          </a:xfrm>
          <a:solidFill>
            <a:srgbClr val="FFFFCC"/>
          </a:solidFill>
        </p:spPr>
        <p:txBody>
          <a:bodyPr>
            <a:normAutofit/>
          </a:bodyPr>
          <a:lstStyle/>
          <a:p>
            <a:pPr marL="514350" indent="-514350">
              <a:buFont typeface="+mj-lt"/>
              <a:buAutoNum type="arabicPeriod" startAt="6"/>
            </a:pPr>
            <a:r>
              <a:rPr lang="en-US" dirty="0">
                <a:solidFill>
                  <a:srgbClr val="0070C0"/>
                </a:solidFill>
                <a:latin typeface="Arial" panose="020B0604020202020204" pitchFamily="34" charset="0"/>
                <a:cs typeface="Arial" panose="020B0604020202020204" pitchFamily="34" charset="0"/>
              </a:rPr>
              <a:t>The Holy Spirit Guides and Directs God’s People</a:t>
            </a:r>
          </a:p>
          <a:p>
            <a:pPr marL="0" indent="0">
              <a:lnSpc>
                <a:spcPct val="150000"/>
              </a:lnSpc>
              <a:buNone/>
            </a:pPr>
            <a:r>
              <a:rPr lang="en-US" dirty="0"/>
              <a:t>And when he came up out of the water, immediately he saw the heavens being torn open and the Spirit descending on him like a dove. And a voice came from heaven, "You are my beloved Son; with you I am well pleased." The Spirit immediately drove him out into the wilderness. And he was in the wilderness forty days, being tempted by Satan. And he was with the wild animals, and the angels were ministering to him. (Mark 1:10-13)</a:t>
            </a:r>
          </a:p>
          <a:p>
            <a:pPr marL="0" indent="0">
              <a:lnSpc>
                <a:spcPct val="150000"/>
              </a:lnSpc>
              <a:buNone/>
            </a:pPr>
            <a:endParaRPr lang="en-US" dirty="0"/>
          </a:p>
          <a:p>
            <a:pPr marL="457200" lvl="1" indent="0">
              <a:lnSpc>
                <a:spcPct val="150000"/>
              </a:lnSpc>
              <a:buNone/>
            </a:pPr>
            <a:endParaRPr lang="en-US" sz="2800" dirty="0">
              <a:solidFill>
                <a:srgbClr val="FF0000"/>
              </a:solidFill>
            </a:endParaRPr>
          </a:p>
        </p:txBody>
      </p:sp>
    </p:spTree>
    <p:extLst>
      <p:ext uri="{BB962C8B-B14F-4D97-AF65-F5344CB8AC3E}">
        <p14:creationId xmlns:p14="http://schemas.microsoft.com/office/powerpoint/2010/main" val="22805272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Work of the Holy Spirit – The Holy Spirit Reveals</a:t>
            </a:r>
            <a:endParaRPr lang="en-US" sz="2800" b="1" dirty="0">
              <a:cs typeface="Arial" panose="020B0604020202020204" pitchFamily="34" charset="0"/>
            </a:endParaRPr>
          </a:p>
        </p:txBody>
      </p:sp>
      <p:sp>
        <p:nvSpPr>
          <p:cNvPr id="9" name="Content Placeholder 8"/>
          <p:cNvSpPr>
            <a:spLocks noGrp="1"/>
          </p:cNvSpPr>
          <p:nvPr>
            <p:ph idx="1"/>
          </p:nvPr>
        </p:nvSpPr>
        <p:spPr>
          <a:xfrm>
            <a:off x="196645" y="757084"/>
            <a:ext cx="11818373" cy="6100916"/>
          </a:xfrm>
          <a:solidFill>
            <a:srgbClr val="FFFFCC"/>
          </a:solidFill>
        </p:spPr>
        <p:txBody>
          <a:bodyPr>
            <a:normAutofit lnSpcReduction="10000"/>
          </a:bodyPr>
          <a:lstStyle/>
          <a:p>
            <a:pPr marL="514350" indent="-514350">
              <a:buFont typeface="+mj-lt"/>
              <a:buAutoNum type="arabicPeriod" startAt="6"/>
            </a:pPr>
            <a:r>
              <a:rPr lang="en-US" dirty="0">
                <a:solidFill>
                  <a:srgbClr val="0070C0"/>
                </a:solidFill>
                <a:latin typeface="Arial" panose="020B0604020202020204" pitchFamily="34" charset="0"/>
                <a:cs typeface="Arial" panose="020B0604020202020204" pitchFamily="34" charset="0"/>
              </a:rPr>
              <a:t>The Holy Spirit Guides and Directs God’s People</a:t>
            </a:r>
          </a:p>
          <a:p>
            <a:pPr marL="0" indent="0">
              <a:lnSpc>
                <a:spcPct val="150000"/>
              </a:lnSpc>
              <a:buNone/>
            </a:pPr>
            <a:r>
              <a:rPr lang="en-US" dirty="0"/>
              <a:t> And the Spirit said to Philip, "Go over and join this chariot." (Acts 8:29)</a:t>
            </a:r>
          </a:p>
          <a:p>
            <a:pPr marL="0" indent="0">
              <a:lnSpc>
                <a:spcPct val="150000"/>
              </a:lnSpc>
              <a:buNone/>
            </a:pPr>
            <a:r>
              <a:rPr lang="en-US" dirty="0"/>
              <a:t>And while Peter was pondering the vision, the Spirit said to him, "Behold, three men are looking for you.  Rise and go down and accompany them without hesitation, for I have sent them." (Acts 10:19 -20)</a:t>
            </a:r>
          </a:p>
          <a:p>
            <a:pPr marL="0" indent="0">
              <a:lnSpc>
                <a:spcPct val="150000"/>
              </a:lnSpc>
              <a:buNone/>
            </a:pPr>
            <a:r>
              <a:rPr lang="en-US" dirty="0"/>
              <a:t>And the Spirit told me to go with them, making no distinction. These six brothers also accompanied me, and we entered the man's house. (Acts 11:12)</a:t>
            </a:r>
          </a:p>
          <a:p>
            <a:pPr marL="0" indent="0">
              <a:lnSpc>
                <a:spcPct val="150000"/>
              </a:lnSpc>
              <a:buNone/>
            </a:pPr>
            <a:r>
              <a:rPr lang="en-US" dirty="0"/>
              <a:t>While they were worshiping the Lord and fasting, the Holy Spirit said, "Set apart for me Barnabas and Saul for the work to which I have called them." (Acts 13:2)</a:t>
            </a:r>
          </a:p>
          <a:p>
            <a:pPr marL="0" indent="0">
              <a:lnSpc>
                <a:spcPct val="150000"/>
              </a:lnSpc>
              <a:buNone/>
            </a:pPr>
            <a:endParaRPr lang="en-US" dirty="0"/>
          </a:p>
          <a:p>
            <a:pPr marL="0" indent="0">
              <a:lnSpc>
                <a:spcPct val="150000"/>
              </a:lnSpc>
              <a:buNone/>
            </a:pPr>
            <a:endParaRPr lang="en-US" dirty="0"/>
          </a:p>
          <a:p>
            <a:pPr marL="457200" lvl="1" indent="0">
              <a:lnSpc>
                <a:spcPct val="150000"/>
              </a:lnSpc>
              <a:buNone/>
            </a:pPr>
            <a:endParaRPr lang="en-US" sz="2800" dirty="0">
              <a:solidFill>
                <a:srgbClr val="FF0000"/>
              </a:solidFill>
            </a:endParaRPr>
          </a:p>
        </p:txBody>
      </p:sp>
    </p:spTree>
    <p:extLst>
      <p:ext uri="{BB962C8B-B14F-4D97-AF65-F5344CB8AC3E}">
        <p14:creationId xmlns:p14="http://schemas.microsoft.com/office/powerpoint/2010/main" val="1751344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Work of the Holy Spirit – The Holy Spirit Reveals</a:t>
            </a:r>
            <a:endParaRPr lang="en-US" sz="2800" b="1" dirty="0">
              <a:cs typeface="Arial" panose="020B0604020202020204" pitchFamily="34" charset="0"/>
            </a:endParaRPr>
          </a:p>
        </p:txBody>
      </p:sp>
      <p:sp>
        <p:nvSpPr>
          <p:cNvPr id="9" name="Content Placeholder 8"/>
          <p:cNvSpPr>
            <a:spLocks noGrp="1"/>
          </p:cNvSpPr>
          <p:nvPr>
            <p:ph idx="1"/>
          </p:nvPr>
        </p:nvSpPr>
        <p:spPr>
          <a:xfrm>
            <a:off x="196645" y="757084"/>
            <a:ext cx="11818373" cy="6100916"/>
          </a:xfrm>
          <a:solidFill>
            <a:srgbClr val="FFFFCC"/>
          </a:solidFill>
        </p:spPr>
        <p:txBody>
          <a:bodyPr>
            <a:normAutofit/>
          </a:bodyPr>
          <a:lstStyle/>
          <a:p>
            <a:pPr marL="514350" indent="-514350">
              <a:buFont typeface="+mj-lt"/>
              <a:buAutoNum type="arabicPeriod" startAt="7"/>
            </a:pPr>
            <a:r>
              <a:rPr lang="en-US" dirty="0">
                <a:solidFill>
                  <a:srgbClr val="0070C0"/>
                </a:solidFill>
                <a:latin typeface="Arial" panose="020B0604020202020204" pitchFamily="34" charset="0"/>
                <a:cs typeface="Arial" panose="020B0604020202020204" pitchFamily="34" charset="0"/>
              </a:rPr>
              <a:t>The </a:t>
            </a:r>
            <a:r>
              <a:rPr lang="en-US" sz="2800" dirty="0">
                <a:solidFill>
                  <a:srgbClr val="0070C0"/>
                </a:solidFill>
                <a:latin typeface="Arial" panose="020B0604020202020204" pitchFamily="34" charset="0"/>
                <a:cs typeface="Arial" panose="020B0604020202020204" pitchFamily="34" charset="0"/>
              </a:rPr>
              <a:t>Holy Spirit sometimes physically moves God’s People!</a:t>
            </a:r>
          </a:p>
          <a:p>
            <a:pPr marL="0" indent="0">
              <a:lnSpc>
                <a:spcPct val="150000"/>
              </a:lnSpc>
              <a:buNone/>
            </a:pPr>
            <a:r>
              <a:rPr lang="en-US" dirty="0"/>
              <a:t>And as soon as I have gone from you, the Spirit of the LORD will carry you I know not where. And so, when I come and tell Ahab and he cannot find you, he will kill me, although I your servant have feared the LORD from my youth. (1 Kings 18:12)</a:t>
            </a:r>
          </a:p>
          <a:p>
            <a:pPr marL="0" indent="0">
              <a:lnSpc>
                <a:spcPct val="150000"/>
              </a:lnSpc>
              <a:buNone/>
            </a:pPr>
            <a:r>
              <a:rPr lang="en-US" dirty="0"/>
              <a:t>And they said to him, "Behold now, there are with your servants fifty strong men. Please let them go and seek your master. It may be that the Spirit of the LORD has caught him up and cast him upon some mountain or into some valley." And he said, "You shall not send.“ (2 Kings 2:16)</a:t>
            </a:r>
          </a:p>
          <a:p>
            <a:pPr marL="457200" lvl="1" indent="0">
              <a:lnSpc>
                <a:spcPct val="150000"/>
              </a:lnSpc>
              <a:buNone/>
            </a:pPr>
            <a:endParaRPr lang="en-US" sz="2800" dirty="0">
              <a:solidFill>
                <a:srgbClr val="FF0000"/>
              </a:solidFill>
            </a:endParaRPr>
          </a:p>
        </p:txBody>
      </p:sp>
    </p:spTree>
    <p:extLst>
      <p:ext uri="{BB962C8B-B14F-4D97-AF65-F5344CB8AC3E}">
        <p14:creationId xmlns:p14="http://schemas.microsoft.com/office/powerpoint/2010/main" val="1039732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Work of the Holy Spirit – The Holy Spirit Reveals</a:t>
            </a:r>
            <a:endParaRPr lang="en-US" sz="2800" b="1" dirty="0">
              <a:cs typeface="Arial" panose="020B0604020202020204" pitchFamily="34" charset="0"/>
            </a:endParaRPr>
          </a:p>
        </p:txBody>
      </p:sp>
      <p:sp>
        <p:nvSpPr>
          <p:cNvPr id="9" name="Content Placeholder 8"/>
          <p:cNvSpPr>
            <a:spLocks noGrp="1"/>
          </p:cNvSpPr>
          <p:nvPr>
            <p:ph idx="1"/>
          </p:nvPr>
        </p:nvSpPr>
        <p:spPr>
          <a:xfrm>
            <a:off x="196645" y="757084"/>
            <a:ext cx="11818373" cy="6100916"/>
          </a:xfrm>
          <a:solidFill>
            <a:srgbClr val="FFFFCC"/>
          </a:solidFill>
        </p:spPr>
        <p:txBody>
          <a:bodyPr>
            <a:normAutofit/>
          </a:bodyPr>
          <a:lstStyle/>
          <a:p>
            <a:pPr marL="514350" indent="-514350">
              <a:buFont typeface="+mj-lt"/>
              <a:buAutoNum type="arabicPeriod" startAt="7"/>
            </a:pPr>
            <a:r>
              <a:rPr lang="en-US" dirty="0">
                <a:solidFill>
                  <a:srgbClr val="0070C0"/>
                </a:solidFill>
                <a:latin typeface="Arial" panose="020B0604020202020204" pitchFamily="34" charset="0"/>
                <a:cs typeface="Arial" panose="020B0604020202020204" pitchFamily="34" charset="0"/>
              </a:rPr>
              <a:t>The Holy Spirit sometimes physically moves God’s People!</a:t>
            </a:r>
          </a:p>
          <a:p>
            <a:pPr marL="0" indent="0">
              <a:lnSpc>
                <a:spcPct val="150000"/>
              </a:lnSpc>
              <a:buNone/>
            </a:pPr>
            <a:r>
              <a:rPr lang="en-US" dirty="0"/>
              <a:t> The Spirit lifted me up and brought me to the east gate of the house of the LORD, which faces east. (Ezekiel 11:1)</a:t>
            </a:r>
          </a:p>
          <a:p>
            <a:pPr marL="0" indent="0">
              <a:lnSpc>
                <a:spcPct val="150000"/>
              </a:lnSpc>
              <a:buNone/>
            </a:pPr>
            <a:r>
              <a:rPr lang="en-US" dirty="0"/>
              <a:t>The hand of the LORD was upon me, and he brought me out in the Spirit of the LORD and set me down in the middle of the valley; it was full of bones. (Ezekiel 37:1)</a:t>
            </a:r>
          </a:p>
          <a:p>
            <a:pPr marL="0" indent="0">
              <a:lnSpc>
                <a:spcPct val="150000"/>
              </a:lnSpc>
              <a:buNone/>
            </a:pPr>
            <a:r>
              <a:rPr lang="en-US" dirty="0"/>
              <a:t>As the glory of the LORD entered the temple by the gate facing east, the Spirit lifted me up and brought me into the inner court; and behold, the glory of the LORD filled the temple. (Ezekiel 43:4 -5)</a:t>
            </a:r>
          </a:p>
          <a:p>
            <a:pPr marL="0" indent="0">
              <a:lnSpc>
                <a:spcPct val="150000"/>
              </a:lnSpc>
              <a:buNone/>
            </a:pPr>
            <a:endParaRPr lang="en-US" sz="3200" dirty="0">
              <a:solidFill>
                <a:srgbClr val="FF0000"/>
              </a:solidFill>
            </a:endParaRPr>
          </a:p>
        </p:txBody>
      </p:sp>
    </p:spTree>
    <p:extLst>
      <p:ext uri="{BB962C8B-B14F-4D97-AF65-F5344CB8AC3E}">
        <p14:creationId xmlns:p14="http://schemas.microsoft.com/office/powerpoint/2010/main" val="23391174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Work of the Holy Spirit – The Holy Spirit Reveals</a:t>
            </a:r>
            <a:endParaRPr lang="en-US" sz="2800" b="1" dirty="0">
              <a:cs typeface="Arial" panose="020B0604020202020204" pitchFamily="34" charset="0"/>
            </a:endParaRPr>
          </a:p>
        </p:txBody>
      </p:sp>
      <p:sp>
        <p:nvSpPr>
          <p:cNvPr id="9" name="Content Placeholder 8"/>
          <p:cNvSpPr>
            <a:spLocks noGrp="1"/>
          </p:cNvSpPr>
          <p:nvPr>
            <p:ph idx="1"/>
          </p:nvPr>
        </p:nvSpPr>
        <p:spPr>
          <a:xfrm>
            <a:off x="196645" y="757084"/>
            <a:ext cx="11818373" cy="6100916"/>
          </a:xfrm>
          <a:solidFill>
            <a:srgbClr val="FFFFCC"/>
          </a:solidFill>
        </p:spPr>
        <p:txBody>
          <a:bodyPr>
            <a:normAutofit lnSpcReduction="10000"/>
          </a:bodyPr>
          <a:lstStyle/>
          <a:p>
            <a:pPr marL="514350" indent="-514350">
              <a:buFont typeface="+mj-lt"/>
              <a:buAutoNum type="arabicPeriod" startAt="7"/>
            </a:pPr>
            <a:r>
              <a:rPr lang="en-US" dirty="0">
                <a:solidFill>
                  <a:srgbClr val="0070C0"/>
                </a:solidFill>
                <a:latin typeface="Arial" panose="020B0604020202020204" pitchFamily="34" charset="0"/>
                <a:cs typeface="Arial" panose="020B0604020202020204" pitchFamily="34" charset="0"/>
              </a:rPr>
              <a:t>The Holy Spirit sometimes physically moves God’s People!</a:t>
            </a:r>
          </a:p>
          <a:p>
            <a:pPr marL="0" indent="0">
              <a:lnSpc>
                <a:spcPct val="150000"/>
              </a:lnSpc>
              <a:buNone/>
            </a:pPr>
            <a:r>
              <a:rPr lang="en-US" dirty="0"/>
              <a:t>And when they came up out of the water, the Spirit of the Lord carried Philip away, and the eunuch saw him no more, and went on his way rejoicing.  But Philip found himself at </a:t>
            </a:r>
            <a:r>
              <a:rPr lang="en-US" dirty="0" err="1"/>
              <a:t>Azotus</a:t>
            </a:r>
            <a:r>
              <a:rPr lang="en-US" dirty="0"/>
              <a:t>, and as he passed through he preached the gospel to all the towns until he came to Caesarea. (Acts 8:39 – 40)</a:t>
            </a:r>
          </a:p>
          <a:p>
            <a:pPr marL="0" indent="0">
              <a:lnSpc>
                <a:spcPct val="150000"/>
              </a:lnSpc>
              <a:buNone/>
            </a:pPr>
            <a:r>
              <a:rPr lang="en-US" dirty="0"/>
              <a:t>Then came one of the seven angels who had the seven bowls full of the seven last plagues and spoke to me, saying, "Come, I will show you the Bride, the wife of the Lamb."  And he carried me away in the Spirit to a great, high mountain, and showed me the holy city Jerusalem coming down out of heaven from God, (Revelation 21:9 – 10)</a:t>
            </a:r>
          </a:p>
          <a:p>
            <a:pPr marL="0" indent="0">
              <a:lnSpc>
                <a:spcPct val="150000"/>
              </a:lnSpc>
              <a:buNone/>
            </a:pPr>
            <a:endParaRPr lang="en-US" dirty="0"/>
          </a:p>
          <a:p>
            <a:pPr marL="0" indent="0">
              <a:lnSpc>
                <a:spcPct val="150000"/>
              </a:lnSpc>
              <a:buNone/>
            </a:pPr>
            <a:endParaRPr lang="en-US" dirty="0"/>
          </a:p>
          <a:p>
            <a:pPr marL="457200" lvl="1" indent="0">
              <a:lnSpc>
                <a:spcPct val="150000"/>
              </a:lnSpc>
              <a:buNone/>
            </a:pPr>
            <a:endParaRPr lang="en-US" sz="2800" dirty="0">
              <a:solidFill>
                <a:srgbClr val="FF0000"/>
              </a:solidFill>
            </a:endParaRPr>
          </a:p>
        </p:txBody>
      </p:sp>
    </p:spTree>
    <p:extLst>
      <p:ext uri="{BB962C8B-B14F-4D97-AF65-F5344CB8AC3E}">
        <p14:creationId xmlns:p14="http://schemas.microsoft.com/office/powerpoint/2010/main" val="17758979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821</Words>
  <Application>Microsoft Office PowerPoint</Application>
  <PresentationFormat>Widescreen</PresentationFormat>
  <Paragraphs>139</Paragraphs>
  <Slides>26</Slides>
  <Notes>26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Arial</vt:lpstr>
      <vt:lpstr>Calibri</vt:lpstr>
      <vt:lpstr>Calibri Light</vt:lpstr>
      <vt:lpstr>Office Theme</vt:lpstr>
      <vt:lpstr>Discipleship:  An  Introduction to  Systematic Theology and  Apologetics</vt:lpstr>
      <vt:lpstr>The Work of the Holy Spirit (Review)</vt:lpstr>
      <vt:lpstr>The Work of the Holy Spirit – The Holy Spirit Reveals (Review)</vt:lpstr>
      <vt:lpstr>The Work of the Holy Spirit – The Holy Spirit Reveals</vt:lpstr>
      <vt:lpstr>The Work of the Holy Spirit – The Holy Spirit Reveals</vt:lpstr>
      <vt:lpstr>The Work of the Holy Spirit – The Holy Spirit Reveals</vt:lpstr>
      <vt:lpstr>The Work of the Holy Spirit – The Holy Spirit Reveals</vt:lpstr>
      <vt:lpstr>The Work of the Holy Spirit – The Holy Spirit Reveals</vt:lpstr>
      <vt:lpstr>The Work of the Holy Spirit – The Holy Spirit Reveals</vt:lpstr>
      <vt:lpstr>The Work of the Holy Spirit – The Holy Spirit Reveals</vt:lpstr>
      <vt:lpstr>The Work of the Holy Spirit – The Holy Spirit Reveals</vt:lpstr>
      <vt:lpstr>The Work of the Holy Spirit – The Holy Spirit Reveals</vt:lpstr>
      <vt:lpstr>The Work of the Holy Spirit – The Holy Spirit Reveals</vt:lpstr>
      <vt:lpstr>The Work of the Holy Spirit – The Holy Spirit Reveals</vt:lpstr>
      <vt:lpstr>The Work of the Holy Spirit – The Holy Spirit Reveals</vt:lpstr>
      <vt:lpstr>The Work of the Holy Spirit – The Holy Spirit Reveals</vt:lpstr>
      <vt:lpstr>The Work of the Holy Spirit – The Holy Spirit Reveals</vt:lpstr>
      <vt:lpstr>The Work of the Holy Spirit – The Holy Spirit Reveals</vt:lpstr>
      <vt:lpstr>The Work of the Holy Spirit – The Holy Spirit Reveals</vt:lpstr>
      <vt:lpstr>The Work of the Holy Spirit – The Holy Spirit Reveals</vt:lpstr>
      <vt:lpstr>The Work of the Holy Spirit – The Holy Spirit Reveals</vt:lpstr>
      <vt:lpstr>The Work of the Holy Spirit – The Holy Spirit Reveals</vt:lpstr>
      <vt:lpstr>The Work of the Holy Spirit – The Holy Spirit Reveals</vt:lpstr>
      <vt:lpstr>The Work of the Holy Spirit – The Holy Spirit Reveals</vt:lpstr>
      <vt:lpstr>The Work of the Holy Spirit – The Holy Spirit Reveals</vt:lpstr>
      <vt:lpstr>The Work of the Holy Spirit – The Holy Spirit Reveals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Carl Schmuland</dc:creator>
  <cp:lastModifiedBy>Carl Schmuland</cp:lastModifiedBy>
  <cp:revision>2</cp:revision>
  <dcterms:created xsi:type="dcterms:W3CDTF">2019-06-23T21:28:10Z</dcterms:created>
  <dcterms:modified xsi:type="dcterms:W3CDTF">2019-06-23T21:32:23Z</dcterms:modified>
</cp:coreProperties>
</file>