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DAB312-D5BF-4017-BE88-9FDA673CFF84}" type="datetimeFigureOut">
              <a:rPr lang="en-US" smtClean="0"/>
              <a:t>3/26/2018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46A0C-7A01-47AD-9E70-F36A5C37BA02}" type="slidenum">
              <a:rPr lang="en-US" smtClean="0"/>
              <a:t>‹#›</a:t>
            </a:fld>
            <a:endParaRPr lang="en-US"/>
          </a:p>
        </p:txBody>
      </p:sp>
    </p:spTree>
    <p:extLst>
      <p:ext uri="{BB962C8B-B14F-4D97-AF65-F5344CB8AC3E}">
        <p14:creationId xmlns:p14="http://schemas.microsoft.com/office/powerpoint/2010/main" val="1192229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16609252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2161785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126674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13</a:t>
            </a:fld>
            <a:endParaRPr lang="en-US" dirty="0"/>
          </a:p>
        </p:txBody>
      </p:sp>
    </p:spTree>
    <p:extLst>
      <p:ext uri="{BB962C8B-B14F-4D97-AF65-F5344CB8AC3E}">
        <p14:creationId xmlns:p14="http://schemas.microsoft.com/office/powerpoint/2010/main" val="666430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14</a:t>
            </a:fld>
            <a:endParaRPr lang="en-US" dirty="0"/>
          </a:p>
        </p:txBody>
      </p:sp>
    </p:spTree>
    <p:extLst>
      <p:ext uri="{BB962C8B-B14F-4D97-AF65-F5344CB8AC3E}">
        <p14:creationId xmlns:p14="http://schemas.microsoft.com/office/powerpoint/2010/main" val="1255244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2510240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2423528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655016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2151965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2285304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189955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2520375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3894980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0B39F-8969-41AC-B424-669303DB57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16621B-1DAD-4B37-A5F1-DBBCC322D0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97C524-CB47-4B9E-A429-1DD4950723F8}"/>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5" name="Footer Placeholder 4">
            <a:extLst>
              <a:ext uri="{FF2B5EF4-FFF2-40B4-BE49-F238E27FC236}">
                <a16:creationId xmlns:a16="http://schemas.microsoft.com/office/drawing/2014/main" id="{9C172808-21C8-4CD7-8000-358C18AD01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5FAE84-8D67-4E3E-9E34-43B9B03D4E57}"/>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3099001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6704-04BB-479C-BE17-EABC6384AB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8C2716-7DC4-431B-99DE-609FC8E829F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8C6A0D-D34D-43F9-A9B3-AB3AFED06C42}"/>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5" name="Footer Placeholder 4">
            <a:extLst>
              <a:ext uri="{FF2B5EF4-FFF2-40B4-BE49-F238E27FC236}">
                <a16:creationId xmlns:a16="http://schemas.microsoft.com/office/drawing/2014/main" id="{8364D558-7FC6-4921-9F18-755C13093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4BAE0D-0BF6-4917-8404-DFB15B1214D7}"/>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1605823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D6C1F-0B97-4702-93C6-0E456BEAC7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9A0CDF-7EEA-4DE8-931D-267F01BF4A5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2D618B-7F65-41F9-9F42-313E1FFFF438}"/>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5" name="Footer Placeholder 4">
            <a:extLst>
              <a:ext uri="{FF2B5EF4-FFF2-40B4-BE49-F238E27FC236}">
                <a16:creationId xmlns:a16="http://schemas.microsoft.com/office/drawing/2014/main" id="{F8CBF81C-E997-4B8C-A2FC-51349AED69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F72382-7BFA-4F9B-819D-5B4E0DBDD3F6}"/>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129175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5483-26D2-4341-B071-1682393454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85086-12FD-4BF9-8323-FCC5CD3A71A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320626-F6A9-4AE7-A169-6F6E0779B7F9}"/>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5" name="Footer Placeholder 4">
            <a:extLst>
              <a:ext uri="{FF2B5EF4-FFF2-40B4-BE49-F238E27FC236}">
                <a16:creationId xmlns:a16="http://schemas.microsoft.com/office/drawing/2014/main" id="{16EEA964-8435-4F49-9186-AE0F9AA515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01F48-B875-4E1E-AEE7-73CEAA679A82}"/>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595896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15D09-27F1-410E-94FF-62CABF145B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45F0EB-FE69-4D12-BBBA-190A351A5B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172520-525B-4F09-B345-E51932486C2C}"/>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5" name="Footer Placeholder 4">
            <a:extLst>
              <a:ext uri="{FF2B5EF4-FFF2-40B4-BE49-F238E27FC236}">
                <a16:creationId xmlns:a16="http://schemas.microsoft.com/office/drawing/2014/main" id="{F83A36E1-1C62-4DFF-91DB-EF4376F98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24BA28-E19E-43D8-87E4-E0ACD17E81FD}"/>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57491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F2628-3A70-4DDD-A238-C2C9BBE8A5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2DA751-9E70-4A05-AA09-27808642C3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E3866F-B357-4150-A91E-0C2C8B1000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36DA9F-DB27-43B3-B6E4-D818ACA156FB}"/>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6" name="Footer Placeholder 5">
            <a:extLst>
              <a:ext uri="{FF2B5EF4-FFF2-40B4-BE49-F238E27FC236}">
                <a16:creationId xmlns:a16="http://schemas.microsoft.com/office/drawing/2014/main" id="{647EE116-A689-4E25-9728-7435AE378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F1E657-7409-4364-8BA7-8B7F5761D31A}"/>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1183902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73DA8-2359-4548-BBB8-1244DAD635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541924-B1F9-4287-8728-C371E613E1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7B18ED-F2FE-40A2-8C32-5E605C5B2AE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CE64D1-8C99-497A-9E29-D1FB134677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63CEEC5-BA7F-477E-BD4C-F337FAD086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63B613-3F2D-4970-AC51-D89AA9C3E8E4}"/>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8" name="Footer Placeholder 7">
            <a:extLst>
              <a:ext uri="{FF2B5EF4-FFF2-40B4-BE49-F238E27FC236}">
                <a16:creationId xmlns:a16="http://schemas.microsoft.com/office/drawing/2014/main" id="{A2ED10EE-498C-4E2C-9FFD-95B9CCC3D6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7454D9-392B-435B-BA23-2EE2B17760EF}"/>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18773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86A97-A5F6-4081-9455-83F44F7A4F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5CBBFD-0F17-4ECD-9B5F-BD4671B96DCE}"/>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4" name="Footer Placeholder 3">
            <a:extLst>
              <a:ext uri="{FF2B5EF4-FFF2-40B4-BE49-F238E27FC236}">
                <a16:creationId xmlns:a16="http://schemas.microsoft.com/office/drawing/2014/main" id="{A11C7290-812A-486C-9CE0-1D2B555122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F523DE-0AA9-43FF-B87A-AA46C8F2F2BC}"/>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930436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FC322E-7EE3-4DF4-B310-2BBD07204B41}"/>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3" name="Footer Placeholder 2">
            <a:extLst>
              <a:ext uri="{FF2B5EF4-FFF2-40B4-BE49-F238E27FC236}">
                <a16:creationId xmlns:a16="http://schemas.microsoft.com/office/drawing/2014/main" id="{983C746D-B232-48B3-AE16-0E3707EC4B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6DD992-6F8C-46C8-BA60-8B2E98CDA8BB}"/>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242139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55512-16AE-4695-8B43-AD94780B62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4CC84B-7964-4AF8-B5D2-64CF42B953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BC54CA-4F53-4452-8ADD-BCCE9E6EE1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9A6A13-6A9F-4A6D-B010-1A52EA51764A}"/>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6" name="Footer Placeholder 5">
            <a:extLst>
              <a:ext uri="{FF2B5EF4-FFF2-40B4-BE49-F238E27FC236}">
                <a16:creationId xmlns:a16="http://schemas.microsoft.com/office/drawing/2014/main" id="{07034F9C-FB0B-4659-89BA-4852A42AE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7D308E-02B9-43D7-946F-4F51B4DAB514}"/>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280529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27417-71B5-4AEF-A743-F073B902D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ACE40F-71B8-43DB-8716-3562A859D8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7405F69-23A7-4735-95E0-B7B10D7FAF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309453-458B-4A83-8FFA-210FDAE9FC99}"/>
              </a:ext>
            </a:extLst>
          </p:cNvPr>
          <p:cNvSpPr>
            <a:spLocks noGrp="1"/>
          </p:cNvSpPr>
          <p:nvPr>
            <p:ph type="dt" sz="half" idx="10"/>
          </p:nvPr>
        </p:nvSpPr>
        <p:spPr/>
        <p:txBody>
          <a:bodyPr/>
          <a:lstStyle/>
          <a:p>
            <a:fld id="{DA479EB1-3C59-4225-B1D4-6651BBB61AE5}" type="datetimeFigureOut">
              <a:rPr lang="en-US" smtClean="0"/>
              <a:t>3/26/2018</a:t>
            </a:fld>
            <a:endParaRPr lang="en-US"/>
          </a:p>
        </p:txBody>
      </p:sp>
      <p:sp>
        <p:nvSpPr>
          <p:cNvPr id="6" name="Footer Placeholder 5">
            <a:extLst>
              <a:ext uri="{FF2B5EF4-FFF2-40B4-BE49-F238E27FC236}">
                <a16:creationId xmlns:a16="http://schemas.microsoft.com/office/drawing/2014/main" id="{7B1C1052-3731-45C7-9F04-D67BC3E5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5B8C49-3CF1-4FFD-9DDB-174FCCB90A54}"/>
              </a:ext>
            </a:extLst>
          </p:cNvPr>
          <p:cNvSpPr>
            <a:spLocks noGrp="1"/>
          </p:cNvSpPr>
          <p:nvPr>
            <p:ph type="sldNum" sz="quarter" idx="12"/>
          </p:nvPr>
        </p:nvSpPr>
        <p:spPr/>
        <p:txBody>
          <a:bodyPr/>
          <a:lstStyle/>
          <a:p>
            <a:fld id="{AA89CFD9-6864-4758-81BA-7E4294289074}" type="slidenum">
              <a:rPr lang="en-US" smtClean="0"/>
              <a:t>‹#›</a:t>
            </a:fld>
            <a:endParaRPr lang="en-US"/>
          </a:p>
        </p:txBody>
      </p:sp>
    </p:spTree>
    <p:extLst>
      <p:ext uri="{BB962C8B-B14F-4D97-AF65-F5344CB8AC3E}">
        <p14:creationId xmlns:p14="http://schemas.microsoft.com/office/powerpoint/2010/main" val="301076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D26ED3-8788-45E1-AB4B-41547BC69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119593-5CB6-4373-996B-FB93A29964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88606E-C301-4564-93B3-93C9CFA16B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479EB1-3C59-4225-B1D4-6651BBB61AE5}" type="datetimeFigureOut">
              <a:rPr lang="en-US" smtClean="0"/>
              <a:t>3/26/2018</a:t>
            </a:fld>
            <a:endParaRPr lang="en-US"/>
          </a:p>
        </p:txBody>
      </p:sp>
      <p:sp>
        <p:nvSpPr>
          <p:cNvPr id="5" name="Footer Placeholder 4">
            <a:extLst>
              <a:ext uri="{FF2B5EF4-FFF2-40B4-BE49-F238E27FC236}">
                <a16:creationId xmlns:a16="http://schemas.microsoft.com/office/drawing/2014/main" id="{6C0B61CC-B2BD-4749-AF92-ACEFABE1D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0240C5-BF0F-49D5-831B-8F805194A6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9CFD9-6864-4758-81BA-7E4294289074}" type="slidenum">
              <a:rPr lang="en-US" smtClean="0"/>
              <a:t>‹#›</a:t>
            </a:fld>
            <a:endParaRPr lang="en-US"/>
          </a:p>
        </p:txBody>
      </p:sp>
    </p:spTree>
    <p:extLst>
      <p:ext uri="{BB962C8B-B14F-4D97-AF65-F5344CB8AC3E}">
        <p14:creationId xmlns:p14="http://schemas.microsoft.com/office/powerpoint/2010/main" val="48596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Passover</a:t>
            </a:r>
            <a:endParaRPr lang="en-US" sz="2800" dirty="0"/>
          </a:p>
          <a:p>
            <a:r>
              <a:rPr lang="en-US" b="1" dirty="0">
                <a:solidFill>
                  <a:srgbClr val="0070C0"/>
                </a:solidFill>
              </a:rPr>
              <a:t>The Heights Church March 25, 2018</a:t>
            </a:r>
          </a:p>
        </p:txBody>
      </p:sp>
    </p:spTree>
    <p:extLst>
      <p:ext uri="{BB962C8B-B14F-4D97-AF65-F5344CB8AC3E}">
        <p14:creationId xmlns:p14="http://schemas.microsoft.com/office/powerpoint/2010/main" val="888093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Second Temple Spring Jewish Holidays - </a:t>
            </a:r>
            <a:r>
              <a:rPr lang="en-US" altLang="en-US" sz="2800" b="1" dirty="0">
                <a:latin typeface="proxima-nova"/>
              </a:rPr>
              <a:t>The Seder Celebration </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normAutofit fontScale="92500" lnSpcReduction="10000"/>
          </a:bodyPr>
          <a:lstStyle/>
          <a:p>
            <a:pPr eaLnBrk="0" fontAlgn="base" hangingPunct="0">
              <a:lnSpc>
                <a:spcPct val="100000"/>
              </a:lnSpc>
              <a:spcBef>
                <a:spcPct val="0"/>
              </a:spcBef>
              <a:spcAft>
                <a:spcPct val="0"/>
              </a:spcAft>
            </a:pPr>
            <a:r>
              <a:rPr lang="en-US" b="1" dirty="0">
                <a:solidFill>
                  <a:srgbClr val="0070C0"/>
                </a:solidFill>
                <a:latin typeface="proxima-nova"/>
              </a:rPr>
              <a:t>Traditional questions asked by the youngest son:</a:t>
            </a:r>
          </a:p>
          <a:p>
            <a:pPr lvl="1" eaLnBrk="0" fontAlgn="base" hangingPunct="0">
              <a:lnSpc>
                <a:spcPct val="100000"/>
              </a:lnSpc>
              <a:spcBef>
                <a:spcPct val="0"/>
              </a:spcBef>
              <a:spcAft>
                <a:spcPct val="0"/>
              </a:spcAft>
            </a:pPr>
            <a:r>
              <a:rPr lang="en-US" sz="2600" dirty="0">
                <a:latin typeface="Arial" panose="020B0604020202020204" pitchFamily="34" charset="0"/>
                <a:cs typeface="Arial" panose="020B0604020202020204" pitchFamily="34" charset="0"/>
              </a:rPr>
              <a:t>On all other nights we eat all kinds of herbs, but this night only bitter herbs. Why do we dip the herbs twice? </a:t>
            </a:r>
            <a:r>
              <a:rPr lang="en-US" sz="2600" dirty="0">
                <a:solidFill>
                  <a:srgbClr val="FF0000"/>
                </a:solidFill>
                <a:latin typeface="Arial" panose="020B0604020202020204" pitchFamily="34" charset="0"/>
                <a:cs typeface="Arial" panose="020B0604020202020204" pitchFamily="34" charset="0"/>
              </a:rPr>
              <a:t>Commemorate the dipping of the hyssop in blood, and the second dipping referred to the bitter herbs that were eaten with the paschal lamb at the conclusion of the meal. </a:t>
            </a:r>
          </a:p>
          <a:p>
            <a:pPr lvl="1" eaLnBrk="0" fontAlgn="base" hangingPunct="0">
              <a:lnSpc>
                <a:spcPct val="100000"/>
              </a:lnSpc>
              <a:spcBef>
                <a:spcPct val="0"/>
              </a:spcBef>
              <a:spcAft>
                <a:spcPct val="0"/>
              </a:spcAft>
            </a:pPr>
            <a:r>
              <a:rPr lang="en-US" sz="2600" dirty="0">
                <a:latin typeface="Arial" panose="020B0604020202020204" pitchFamily="34" charset="0"/>
                <a:cs typeface="Arial" panose="020B0604020202020204" pitchFamily="34" charset="0"/>
              </a:rPr>
              <a:t>Why is this night different from all other nights? On all other nights we eat leavened or unleavened bread but on this night only unleavened bread. </a:t>
            </a:r>
            <a:r>
              <a:rPr lang="en-US" sz="2600" dirty="0">
                <a:solidFill>
                  <a:srgbClr val="FF0000"/>
                </a:solidFill>
                <a:latin typeface="Arial" panose="020B0604020202020204" pitchFamily="34" charset="0"/>
                <a:cs typeface="Arial" panose="020B0604020202020204" pitchFamily="34" charset="0"/>
              </a:rPr>
              <a:t>No traditional answer – dependent on understanding of the child.</a:t>
            </a:r>
            <a:endParaRPr lang="en-US" sz="2600" dirty="0">
              <a:latin typeface="Arial" panose="020B0604020202020204" pitchFamily="34" charset="0"/>
              <a:cs typeface="Arial" panose="020B0604020202020204" pitchFamily="34" charset="0"/>
            </a:endParaRPr>
          </a:p>
          <a:p>
            <a:pPr lvl="1" eaLnBrk="0" fontAlgn="base" hangingPunct="0">
              <a:lnSpc>
                <a:spcPct val="100000"/>
              </a:lnSpc>
              <a:spcBef>
                <a:spcPct val="0"/>
              </a:spcBef>
              <a:spcAft>
                <a:spcPct val="0"/>
              </a:spcAft>
            </a:pPr>
            <a:r>
              <a:rPr lang="en-US" sz="2600" dirty="0">
                <a:latin typeface="Arial" panose="020B0604020202020204" pitchFamily="34" charset="0"/>
                <a:cs typeface="Arial" panose="020B0604020202020204" pitchFamily="34" charset="0"/>
              </a:rPr>
              <a:t>On all other nights we eat meat roasted, stewed or boiled, but on this night why only roasted meat? </a:t>
            </a:r>
            <a:r>
              <a:rPr lang="en-US" sz="2600" dirty="0">
                <a:solidFill>
                  <a:srgbClr val="FF0000"/>
                </a:solidFill>
                <a:latin typeface="Arial" panose="020B0604020202020204" pitchFamily="34" charset="0"/>
                <a:cs typeface="Arial" panose="020B0604020202020204" pitchFamily="34" charset="0"/>
              </a:rPr>
              <a:t>No traditional answer – dependent on understanding of the child. </a:t>
            </a:r>
          </a:p>
          <a:p>
            <a:pPr eaLnBrk="0" fontAlgn="base" hangingPunct="0">
              <a:lnSpc>
                <a:spcPct val="100000"/>
              </a:lnSpc>
              <a:spcBef>
                <a:spcPct val="0"/>
              </a:spcBef>
              <a:spcAft>
                <a:spcPct val="0"/>
              </a:spcAft>
            </a:pPr>
            <a:r>
              <a:rPr lang="en-US" b="1" dirty="0">
                <a:solidFill>
                  <a:srgbClr val="0070C0"/>
                </a:solidFill>
              </a:rPr>
              <a:t>Father gives a lesson on the history of Israel. (Call of Abraham to the deliverance from Egypt and giving of the Law.)</a:t>
            </a:r>
          </a:p>
          <a:p>
            <a:r>
              <a:rPr lang="en-US" b="1" dirty="0">
                <a:solidFill>
                  <a:srgbClr val="0070C0"/>
                </a:solidFill>
              </a:rPr>
              <a:t>Food is brought back and the father answers the questions.</a:t>
            </a:r>
          </a:p>
          <a:p>
            <a:r>
              <a:rPr lang="en-US" b="1" dirty="0">
                <a:solidFill>
                  <a:srgbClr val="0070C0"/>
                </a:solidFill>
              </a:rPr>
              <a:t>Sing first part of the </a:t>
            </a:r>
            <a:r>
              <a:rPr lang="en-US" b="1" dirty="0" err="1">
                <a:solidFill>
                  <a:srgbClr val="0070C0"/>
                </a:solidFill>
              </a:rPr>
              <a:t>Hallel</a:t>
            </a:r>
            <a:r>
              <a:rPr lang="en-US" b="1" dirty="0">
                <a:solidFill>
                  <a:srgbClr val="0070C0"/>
                </a:solidFill>
              </a:rPr>
              <a:t> (Psalms 113 and 114). </a:t>
            </a:r>
            <a:r>
              <a:rPr lang="en-US" altLang="en-US" dirty="0">
                <a:solidFill>
                  <a:srgbClr val="0070C0"/>
                </a:solidFill>
                <a:latin typeface="proxima-nova"/>
              </a:rPr>
              <a:t> (</a:t>
            </a:r>
            <a:r>
              <a:rPr lang="en-US" altLang="en-US" i="1" dirty="0" err="1">
                <a:solidFill>
                  <a:srgbClr val="0070C0"/>
                </a:solidFill>
                <a:latin typeface="proxima-nova"/>
              </a:rPr>
              <a:t>hallel</a:t>
            </a:r>
            <a:r>
              <a:rPr lang="en-US" altLang="en-US" i="1" dirty="0">
                <a:solidFill>
                  <a:srgbClr val="0070C0"/>
                </a:solidFill>
                <a:latin typeface="proxima-nova"/>
              </a:rPr>
              <a:t> </a:t>
            </a:r>
            <a:r>
              <a:rPr lang="en-US" altLang="en-US" dirty="0">
                <a:solidFill>
                  <a:srgbClr val="0070C0"/>
                </a:solidFill>
                <a:latin typeface="proxima-nova"/>
              </a:rPr>
              <a:t>means praise)</a:t>
            </a:r>
          </a:p>
          <a:p>
            <a:endParaRPr lang="en-US" b="1" dirty="0">
              <a:solidFill>
                <a:srgbClr val="0070C0"/>
              </a:solidFill>
            </a:endParaRPr>
          </a:p>
        </p:txBody>
      </p:sp>
    </p:spTree>
    <p:extLst>
      <p:ext uri="{BB962C8B-B14F-4D97-AF65-F5344CB8AC3E}">
        <p14:creationId xmlns:p14="http://schemas.microsoft.com/office/powerpoint/2010/main" val="2810017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r>
              <a:rPr lang="en-US" sz="2800" b="1" dirty="0">
                <a:latin typeface="+mn-lt"/>
                <a:cs typeface="Arial" panose="020B0604020202020204" pitchFamily="34" charset="0"/>
              </a:rPr>
              <a:t>Second Temple Spring Jewish Holidays - </a:t>
            </a:r>
            <a:r>
              <a:rPr lang="en-US" altLang="en-US" sz="2800" b="1" dirty="0">
                <a:latin typeface="proxima-nova"/>
              </a:rPr>
              <a:t>The Seder Celebration </a:t>
            </a:r>
            <a:endParaRPr lang="en-US" sz="2800" dirty="0">
              <a:latin typeface="+mn-lt"/>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5"/>
            <a:ext cx="11679265" cy="5974039"/>
          </a:xfrm>
          <a:solidFill>
            <a:srgbClr val="FFFFCC"/>
          </a:solidFill>
        </p:spPr>
        <p:txBody>
          <a:bodyPr>
            <a:normAutofit lnSpcReduction="10000"/>
          </a:bodyPr>
          <a:lstStyle/>
          <a:p>
            <a:r>
              <a:rPr lang="en-US" b="1" dirty="0">
                <a:solidFill>
                  <a:srgbClr val="0070C0"/>
                </a:solidFill>
              </a:rPr>
              <a:t>Drink second cup of wine</a:t>
            </a:r>
          </a:p>
          <a:p>
            <a:r>
              <a:rPr lang="en-US" b="1" dirty="0">
                <a:solidFill>
                  <a:srgbClr val="0070C0"/>
                </a:solidFill>
              </a:rPr>
              <a:t>Second washing of hands</a:t>
            </a:r>
            <a:r>
              <a:rPr lang="en-US" b="1" dirty="0"/>
              <a:t> </a:t>
            </a:r>
            <a:r>
              <a:rPr lang="en-US" b="1" dirty="0">
                <a:solidFill>
                  <a:srgbClr val="0070C0"/>
                </a:solidFill>
              </a:rPr>
              <a:t>(act of respect for the bread they were about to eat.)</a:t>
            </a:r>
          </a:p>
          <a:p>
            <a:r>
              <a:rPr lang="en-US" b="1" dirty="0">
                <a:solidFill>
                  <a:srgbClr val="0070C0"/>
                </a:solidFill>
              </a:rPr>
              <a:t>Host broke one wafer and then thanked God for the bread and for the commandment to eat unleavened bread.</a:t>
            </a:r>
          </a:p>
          <a:p>
            <a:r>
              <a:rPr lang="en-US" b="1" dirty="0">
                <a:solidFill>
                  <a:srgbClr val="0070C0"/>
                </a:solidFill>
              </a:rPr>
              <a:t>Piece of bread dipped in bitter herbs and </a:t>
            </a:r>
            <a:r>
              <a:rPr lang="en-US" b="1" dirty="0" err="1">
                <a:solidFill>
                  <a:srgbClr val="0070C0"/>
                </a:solidFill>
              </a:rPr>
              <a:t>Charoseth</a:t>
            </a:r>
            <a:r>
              <a:rPr lang="en-US" b="1" dirty="0">
                <a:solidFill>
                  <a:srgbClr val="0070C0"/>
                </a:solidFill>
              </a:rPr>
              <a:t> (sweet mixture of apples and nuts) and given to each person.</a:t>
            </a:r>
          </a:p>
          <a:p>
            <a:pPr lvl="1"/>
            <a:r>
              <a:rPr lang="en-US" sz="3000" dirty="0"/>
              <a:t>Jesus answered, "It is he to whom I will give this morsel of bread when I have dipped it." So when he had dipped the morsel, he gave it to Judas, the son of Simon Iscariot. (John 13:26)</a:t>
            </a:r>
          </a:p>
          <a:p>
            <a:r>
              <a:rPr lang="en-US" b="1" dirty="0">
                <a:solidFill>
                  <a:srgbClr val="0070C0"/>
                </a:solidFill>
              </a:rPr>
              <a:t>The lamb is eaten.</a:t>
            </a:r>
          </a:p>
          <a:p>
            <a:pPr lvl="1"/>
            <a:r>
              <a:rPr lang="en-US" sz="2600" b="1" dirty="0" err="1">
                <a:solidFill>
                  <a:srgbClr val="FF0000"/>
                </a:solidFill>
              </a:rPr>
              <a:t>Aphikomen</a:t>
            </a:r>
            <a:r>
              <a:rPr lang="en-US" sz="2600" b="1" dirty="0">
                <a:solidFill>
                  <a:srgbClr val="FF0000"/>
                </a:solidFill>
              </a:rPr>
              <a:t> (after dish)</a:t>
            </a:r>
            <a:r>
              <a:rPr lang="en-US" sz="2600" dirty="0"/>
              <a:t> For I received from the Lord what I also delivered to you, that the Lord Jesus on the night when he was betrayed took bread,  and when he had given thanks, he broke it, and said, "This is my body which is for you. Do this in remembrance of me." (1 Corinthians 11:23-24)</a:t>
            </a:r>
            <a:endParaRPr lang="en-US" b="1" dirty="0">
              <a:solidFill>
                <a:srgbClr val="FF0000"/>
              </a:solidFill>
            </a:endParaRPr>
          </a:p>
        </p:txBody>
      </p:sp>
    </p:spTree>
    <p:extLst>
      <p:ext uri="{BB962C8B-B14F-4D97-AF65-F5344CB8AC3E}">
        <p14:creationId xmlns:p14="http://schemas.microsoft.com/office/powerpoint/2010/main" val="553809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r>
              <a:rPr lang="en-US" sz="2800" b="1" dirty="0">
                <a:latin typeface="+mn-lt"/>
                <a:cs typeface="Arial" panose="020B0604020202020204" pitchFamily="34" charset="0"/>
              </a:rPr>
              <a:t>Second Temple Spring Jewish Holidays - </a:t>
            </a:r>
            <a:r>
              <a:rPr lang="en-US" altLang="en-US" sz="2800" b="1" dirty="0">
                <a:latin typeface="proxima-nova"/>
              </a:rPr>
              <a:t>The Seder Celebration </a:t>
            </a:r>
            <a:endParaRPr lang="en-US" sz="2800" dirty="0">
              <a:latin typeface="+mn-lt"/>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normAutofit/>
          </a:bodyPr>
          <a:lstStyle/>
          <a:p>
            <a:pPr eaLnBrk="0" fontAlgn="base" hangingPunct="0">
              <a:lnSpc>
                <a:spcPct val="100000"/>
              </a:lnSpc>
              <a:spcBef>
                <a:spcPct val="0"/>
              </a:spcBef>
              <a:spcAft>
                <a:spcPct val="0"/>
              </a:spcAft>
            </a:pPr>
            <a:r>
              <a:rPr lang="en-US" altLang="en-US" b="1" dirty="0">
                <a:solidFill>
                  <a:srgbClr val="0070C0"/>
                </a:solidFill>
                <a:latin typeface="proxima-nova"/>
              </a:rPr>
              <a:t>Third washing of hands.</a:t>
            </a:r>
          </a:p>
          <a:p>
            <a:pPr eaLnBrk="0" fontAlgn="base" hangingPunct="0">
              <a:lnSpc>
                <a:spcPct val="100000"/>
              </a:lnSpc>
              <a:spcBef>
                <a:spcPct val="0"/>
              </a:spcBef>
              <a:spcAft>
                <a:spcPct val="0"/>
              </a:spcAft>
            </a:pPr>
            <a:r>
              <a:rPr lang="en-US" altLang="en-US" b="1" dirty="0">
                <a:solidFill>
                  <a:srgbClr val="0070C0"/>
                </a:solidFill>
                <a:latin typeface="proxima-nova"/>
              </a:rPr>
              <a:t>Third cup of wine (represented the blood of the lamb)</a:t>
            </a:r>
          </a:p>
          <a:p>
            <a:pPr lvl="1"/>
            <a:r>
              <a:rPr lang="en-US" sz="2800" dirty="0"/>
              <a:t>And he took a cup, and when he had given thanks he gave it to them, saying, "Drink of it, all of you, for this is my blood of the covenant, which is poured out for many for the forgiveness of sins. (Matthew 26:27-28)</a:t>
            </a:r>
          </a:p>
          <a:p>
            <a:pPr lvl="1"/>
            <a:r>
              <a:rPr lang="en-US" sz="2800" dirty="0"/>
              <a:t>In the same way also he took the cup, after supper, saying, "This cup is the new covenant in my blood. Do this, as often as you drink it, in remembrance of me." For as often as you eat this bread and drink the cup, you proclaim the Lord's death until he comes. (1 Corinthians 11:25 - 26)</a:t>
            </a:r>
          </a:p>
          <a:p>
            <a:r>
              <a:rPr lang="en-US" b="1" dirty="0">
                <a:solidFill>
                  <a:srgbClr val="0070C0"/>
                </a:solidFill>
              </a:rPr>
              <a:t>Second part of the </a:t>
            </a:r>
            <a:r>
              <a:rPr lang="en-US" b="1" dirty="0" err="1">
                <a:solidFill>
                  <a:srgbClr val="0070C0"/>
                </a:solidFill>
              </a:rPr>
              <a:t>Hallel</a:t>
            </a:r>
            <a:r>
              <a:rPr lang="en-US" b="1" dirty="0">
                <a:solidFill>
                  <a:srgbClr val="0070C0"/>
                </a:solidFill>
              </a:rPr>
              <a:t> (Psalms 115 – 118)</a:t>
            </a:r>
          </a:p>
          <a:p>
            <a:pPr lvl="1"/>
            <a:endParaRPr lang="en-US" dirty="0"/>
          </a:p>
          <a:p>
            <a:pPr lvl="1" eaLnBrk="0" fontAlgn="base" hangingPunct="0">
              <a:lnSpc>
                <a:spcPct val="100000"/>
              </a:lnSpc>
              <a:spcBef>
                <a:spcPct val="0"/>
              </a:spcBef>
              <a:spcAft>
                <a:spcPct val="0"/>
              </a:spcAft>
            </a:pPr>
            <a:endParaRPr lang="en-US" altLang="en-US" dirty="0">
              <a:latin typeface="proxima-nova"/>
            </a:endParaRPr>
          </a:p>
        </p:txBody>
      </p:sp>
    </p:spTree>
    <p:extLst>
      <p:ext uri="{BB962C8B-B14F-4D97-AF65-F5344CB8AC3E}">
        <p14:creationId xmlns:p14="http://schemas.microsoft.com/office/powerpoint/2010/main" val="2588887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r>
              <a:rPr lang="en-US" sz="2800" b="1" dirty="0">
                <a:latin typeface="+mn-lt"/>
                <a:cs typeface="Arial" panose="020B0604020202020204" pitchFamily="34" charset="0"/>
              </a:rPr>
              <a:t>Second Temple Spring Jewish Holidays - </a:t>
            </a:r>
            <a:r>
              <a:rPr lang="en-US" altLang="en-US" sz="2800" b="1" dirty="0">
                <a:latin typeface="proxima-nova"/>
              </a:rPr>
              <a:t>The Seder Celebration </a:t>
            </a:r>
            <a:endParaRPr lang="en-US" sz="2800" dirty="0">
              <a:latin typeface="+mn-lt"/>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normAutofit/>
          </a:bodyPr>
          <a:lstStyle/>
          <a:p>
            <a:pPr eaLnBrk="0" fontAlgn="base" hangingPunct="0">
              <a:lnSpc>
                <a:spcPct val="100000"/>
              </a:lnSpc>
              <a:spcBef>
                <a:spcPct val="0"/>
              </a:spcBef>
              <a:spcAft>
                <a:spcPct val="0"/>
              </a:spcAft>
            </a:pPr>
            <a:r>
              <a:rPr lang="en-US" altLang="en-US" b="1" dirty="0">
                <a:solidFill>
                  <a:srgbClr val="0070C0"/>
                </a:solidFill>
                <a:latin typeface="proxima-nova"/>
              </a:rPr>
              <a:t>Fourth cup of wine </a:t>
            </a:r>
          </a:p>
          <a:p>
            <a:pPr eaLnBrk="0" fontAlgn="base" hangingPunct="0">
              <a:lnSpc>
                <a:spcPct val="100000"/>
              </a:lnSpc>
              <a:spcBef>
                <a:spcPct val="0"/>
              </a:spcBef>
              <a:spcAft>
                <a:spcPct val="0"/>
              </a:spcAft>
            </a:pPr>
            <a:r>
              <a:rPr lang="en-US" altLang="en-US" b="1" dirty="0">
                <a:solidFill>
                  <a:srgbClr val="0070C0"/>
                </a:solidFill>
                <a:latin typeface="proxima-nova"/>
              </a:rPr>
              <a:t>Closing hymn</a:t>
            </a:r>
          </a:p>
          <a:p>
            <a:pPr marL="0" indent="0" eaLnBrk="0" fontAlgn="base" hangingPunct="0">
              <a:lnSpc>
                <a:spcPct val="100000"/>
              </a:lnSpc>
              <a:spcBef>
                <a:spcPct val="0"/>
              </a:spcBef>
              <a:spcAft>
                <a:spcPct val="0"/>
              </a:spcAft>
              <a:buNone/>
            </a:pPr>
            <a:r>
              <a:rPr lang="en-US" altLang="en-US" dirty="0">
                <a:latin typeface="proxima-nova"/>
              </a:rPr>
              <a:t>All thy works shall praise Thee Jehovah, our God from everlasting to ever lasting thou art God and beside thee we have no King, Redeemer or Savior.</a:t>
            </a:r>
          </a:p>
          <a:p>
            <a:pPr lvl="1"/>
            <a:endParaRPr lang="en-US" dirty="0"/>
          </a:p>
          <a:p>
            <a:pPr lvl="1" eaLnBrk="0" fontAlgn="base" hangingPunct="0">
              <a:lnSpc>
                <a:spcPct val="100000"/>
              </a:lnSpc>
              <a:spcBef>
                <a:spcPct val="0"/>
              </a:spcBef>
              <a:spcAft>
                <a:spcPct val="0"/>
              </a:spcAft>
            </a:pPr>
            <a:r>
              <a:rPr lang="en-US" sz="2800" dirty="0"/>
              <a:t>And when they had sung a hymn, they went out to the Mount of Olives. (Matthew 26:30)</a:t>
            </a:r>
          </a:p>
          <a:p>
            <a:pPr eaLnBrk="0" fontAlgn="base" hangingPunct="0">
              <a:lnSpc>
                <a:spcPct val="100000"/>
              </a:lnSpc>
              <a:spcBef>
                <a:spcPct val="0"/>
              </a:spcBef>
              <a:spcAft>
                <a:spcPct val="0"/>
              </a:spcAft>
            </a:pPr>
            <a:endParaRPr lang="en-US" dirty="0"/>
          </a:p>
          <a:p>
            <a:pPr eaLnBrk="0" fontAlgn="base" hangingPunct="0">
              <a:lnSpc>
                <a:spcPct val="100000"/>
              </a:lnSpc>
              <a:spcBef>
                <a:spcPct val="0"/>
              </a:spcBef>
              <a:spcAft>
                <a:spcPct val="0"/>
              </a:spcAft>
            </a:pPr>
            <a:r>
              <a:rPr lang="en-US" b="1" dirty="0">
                <a:solidFill>
                  <a:srgbClr val="0070C0"/>
                </a:solidFill>
              </a:rPr>
              <a:t>The </a:t>
            </a:r>
            <a:r>
              <a:rPr lang="en-US" b="1" i="1" dirty="0" err="1">
                <a:solidFill>
                  <a:srgbClr val="0070C0"/>
                </a:solidFill>
              </a:rPr>
              <a:t>aphikomen</a:t>
            </a:r>
            <a:r>
              <a:rPr lang="en-US" b="1" i="1" dirty="0">
                <a:solidFill>
                  <a:srgbClr val="0070C0"/>
                </a:solidFill>
              </a:rPr>
              <a:t> </a:t>
            </a:r>
            <a:r>
              <a:rPr lang="en-US" b="1" dirty="0">
                <a:solidFill>
                  <a:srgbClr val="0070C0"/>
                </a:solidFill>
              </a:rPr>
              <a:t>would be become part of the </a:t>
            </a:r>
            <a:r>
              <a:rPr lang="en-US" b="1" dirty="0" err="1">
                <a:solidFill>
                  <a:srgbClr val="0070C0"/>
                </a:solidFill>
              </a:rPr>
              <a:t>seder</a:t>
            </a:r>
            <a:r>
              <a:rPr lang="en-US" b="1" dirty="0">
                <a:solidFill>
                  <a:srgbClr val="0070C0"/>
                </a:solidFill>
              </a:rPr>
              <a:t> after the destruction of the Temple in 70 A.D.</a:t>
            </a:r>
          </a:p>
          <a:p>
            <a:pPr eaLnBrk="0" fontAlgn="base" hangingPunct="0">
              <a:lnSpc>
                <a:spcPct val="100000"/>
              </a:lnSpc>
              <a:spcBef>
                <a:spcPct val="0"/>
              </a:spcBef>
              <a:spcAft>
                <a:spcPct val="0"/>
              </a:spcAft>
            </a:pPr>
            <a:r>
              <a:rPr lang="en-US" b="1" dirty="0">
                <a:solidFill>
                  <a:srgbClr val="0070C0"/>
                </a:solidFill>
              </a:rPr>
              <a:t>From the Christian perspective Jesus fulfills both the prophetic symbolism of the unleavened bread and the Passover lamb.</a:t>
            </a:r>
          </a:p>
          <a:p>
            <a:pPr lvl="1" eaLnBrk="0" fontAlgn="base" hangingPunct="0">
              <a:lnSpc>
                <a:spcPct val="100000"/>
              </a:lnSpc>
              <a:spcBef>
                <a:spcPct val="0"/>
              </a:spcBef>
              <a:spcAft>
                <a:spcPct val="0"/>
              </a:spcAft>
            </a:pPr>
            <a:endParaRPr lang="en-US" altLang="en-US" dirty="0">
              <a:latin typeface="proxima-nova"/>
            </a:endParaRPr>
          </a:p>
        </p:txBody>
      </p:sp>
    </p:spTree>
    <p:extLst>
      <p:ext uri="{BB962C8B-B14F-4D97-AF65-F5344CB8AC3E}">
        <p14:creationId xmlns:p14="http://schemas.microsoft.com/office/powerpoint/2010/main" val="1830147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r>
              <a:rPr lang="en-US" sz="2800" b="1" dirty="0">
                <a:latin typeface="+mn-lt"/>
                <a:cs typeface="Arial" panose="020B0604020202020204" pitchFamily="34" charset="0"/>
              </a:rPr>
              <a:t>Second Temple Spring Jewish Holidays – </a:t>
            </a:r>
            <a:r>
              <a:rPr lang="en-US" altLang="en-US" sz="2800" b="1" dirty="0">
                <a:latin typeface="proxima-nova"/>
              </a:rPr>
              <a:t>When is Easter?</a:t>
            </a:r>
            <a:endParaRPr lang="en-US" sz="2800" dirty="0">
              <a:latin typeface="+mn-lt"/>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normAutofit fontScale="92500" lnSpcReduction="10000"/>
          </a:bodyPr>
          <a:lstStyle/>
          <a:p>
            <a:pPr marL="457200" lvl="1" indent="0" eaLnBrk="0" fontAlgn="base" hangingPunct="0">
              <a:lnSpc>
                <a:spcPct val="100000"/>
              </a:lnSpc>
              <a:spcBef>
                <a:spcPct val="0"/>
              </a:spcBef>
              <a:spcAft>
                <a:spcPct val="0"/>
              </a:spcAft>
              <a:buNone/>
            </a:pPr>
            <a:r>
              <a:rPr lang="en-US" sz="2800" b="1" dirty="0">
                <a:solidFill>
                  <a:srgbClr val="0070C0"/>
                </a:solidFill>
              </a:rPr>
              <a:t>Easter is observed on the first Sunday following the full moon that comes on or after the vernal equinox This full moon is normally the full moon which takes place on the 14</a:t>
            </a:r>
            <a:r>
              <a:rPr lang="en-US" sz="2800" b="1" baseline="30000" dirty="0">
                <a:solidFill>
                  <a:srgbClr val="0070C0"/>
                </a:solidFill>
              </a:rPr>
              <a:t>th</a:t>
            </a:r>
            <a:r>
              <a:rPr lang="en-US" sz="2800" b="1" dirty="0">
                <a:solidFill>
                  <a:srgbClr val="0070C0"/>
                </a:solidFill>
              </a:rPr>
              <a:t> or 15</a:t>
            </a:r>
            <a:r>
              <a:rPr lang="en-US" sz="2800" b="1" baseline="30000" dirty="0">
                <a:solidFill>
                  <a:srgbClr val="0070C0"/>
                </a:solidFill>
              </a:rPr>
              <a:t>th</a:t>
            </a:r>
            <a:r>
              <a:rPr lang="en-US" sz="2800" b="1" dirty="0">
                <a:solidFill>
                  <a:srgbClr val="0070C0"/>
                </a:solidFill>
              </a:rPr>
              <a:t> day of Nisan. Thus in most years Easter is celebrated on the Sunday following Passover.</a:t>
            </a:r>
          </a:p>
          <a:p>
            <a:r>
              <a:rPr lang="en-US" dirty="0"/>
              <a:t>The early church was faced with the following conflict in dates: Jesus rose on a Sunday, but Passover can fall on any day of the week. So the early church saw two options:</a:t>
            </a:r>
          </a:p>
          <a:p>
            <a:pPr marL="914400" lvl="1" indent="-457200">
              <a:buFont typeface="+mj-lt"/>
              <a:buAutoNum type="arabicPeriod"/>
            </a:pPr>
            <a:r>
              <a:rPr lang="en-US" sz="2800" dirty="0"/>
              <a:t>Celebrate Easter in strict relation to the 14th of Nisan without regard for the day of the week, or</a:t>
            </a:r>
          </a:p>
          <a:p>
            <a:pPr marL="914400" lvl="1" indent="-457200">
              <a:buFont typeface="+mj-lt"/>
              <a:buAutoNum type="arabicPeriod"/>
            </a:pPr>
            <a:r>
              <a:rPr lang="en-US" sz="2800" dirty="0"/>
              <a:t>Determine a system whereby Easter could always be celebrated on a Sunday.</a:t>
            </a:r>
          </a:p>
          <a:p>
            <a:r>
              <a:rPr lang="en-US" dirty="0"/>
              <a:t> The Council of </a:t>
            </a:r>
            <a:r>
              <a:rPr lang="en-US" dirty="0" err="1"/>
              <a:t>Nicea</a:t>
            </a:r>
            <a:r>
              <a:rPr lang="en-US" dirty="0"/>
              <a:t> in 325 A.D. eventually adopted the current system of celebrating Easter on the Sunday following the full moon after the vernal equinox.</a:t>
            </a:r>
          </a:p>
          <a:p>
            <a:pPr eaLnBrk="0" fontAlgn="base" hangingPunct="0">
              <a:lnSpc>
                <a:spcPct val="100000"/>
              </a:lnSpc>
              <a:spcBef>
                <a:spcPct val="0"/>
              </a:spcBef>
              <a:spcAft>
                <a:spcPct val="0"/>
              </a:spcAft>
            </a:pPr>
            <a:r>
              <a:rPr lang="en-US" dirty="0"/>
              <a:t>Since the Second Vatican Council Roman Catholics have discussed fixing the date of Easter on a set Sunday such as the first or second Sunday in April. However, no progress has been made thus far towards such a change.</a:t>
            </a:r>
          </a:p>
          <a:p>
            <a:pPr lvl="1" eaLnBrk="0" fontAlgn="base" hangingPunct="0">
              <a:lnSpc>
                <a:spcPct val="100000"/>
              </a:lnSpc>
              <a:spcBef>
                <a:spcPct val="0"/>
              </a:spcBef>
              <a:spcAft>
                <a:spcPct val="0"/>
              </a:spcAft>
            </a:pPr>
            <a:endParaRPr lang="en-US" altLang="en-US" dirty="0">
              <a:latin typeface="proxima-nova"/>
            </a:endParaRPr>
          </a:p>
        </p:txBody>
      </p:sp>
    </p:spTree>
    <p:extLst>
      <p:ext uri="{BB962C8B-B14F-4D97-AF65-F5344CB8AC3E}">
        <p14:creationId xmlns:p14="http://schemas.microsoft.com/office/powerpoint/2010/main" val="2313967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6367" y="0"/>
            <a:ext cx="11679265" cy="656493"/>
          </a:xfrm>
          <a:solidFill>
            <a:srgbClr val="FFFFCC"/>
          </a:solidFill>
        </p:spPr>
        <p:txBody>
          <a:bodyPr>
            <a:noAutofit/>
          </a:bodyPr>
          <a:lstStyle/>
          <a:p>
            <a:r>
              <a:rPr lang="en-US" sz="2800" b="1" dirty="0">
                <a:latin typeface="+mn-lt"/>
                <a:cs typeface="Arial" panose="020B0604020202020204" pitchFamily="34" charset="0"/>
              </a:rPr>
              <a:t>Second Temple Spring Jewish Holidays – Passover (March </a:t>
            </a:r>
            <a:r>
              <a:rPr lang="en-US" sz="2800" b="1">
                <a:latin typeface="+mn-lt"/>
                <a:cs typeface="Arial" panose="020B0604020202020204" pitchFamily="34" charset="0"/>
              </a:rPr>
              <a:t>30 – April 6 2018)</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TextBox 5">
            <a:extLst>
              <a:ext uri="{FF2B5EF4-FFF2-40B4-BE49-F238E27FC236}">
                <a16:creationId xmlns:a16="http://schemas.microsoft.com/office/drawing/2014/main" id="{A684448C-38E1-4CFF-83F7-D2424F83642A}"/>
              </a:ext>
            </a:extLst>
          </p:cNvPr>
          <p:cNvSpPr txBox="1"/>
          <p:nvPr/>
        </p:nvSpPr>
        <p:spPr>
          <a:xfrm>
            <a:off x="700667" y="758251"/>
            <a:ext cx="1763486" cy="892552"/>
          </a:xfrm>
          <a:prstGeom prst="rect">
            <a:avLst/>
          </a:prstGeom>
          <a:solidFill>
            <a:srgbClr val="FFFFCC"/>
          </a:solidFill>
        </p:spPr>
        <p:txBody>
          <a:bodyPr wrap="square" rtlCol="0">
            <a:spAutoFit/>
          </a:bodyPr>
          <a:lstStyle/>
          <a:p>
            <a:r>
              <a:rPr lang="en-US" sz="2800" b="1" dirty="0">
                <a:solidFill>
                  <a:srgbClr val="FF0000"/>
                </a:solidFill>
              </a:rPr>
              <a:t>Passover</a:t>
            </a:r>
          </a:p>
          <a:p>
            <a:r>
              <a:rPr lang="en-US" sz="2400" dirty="0"/>
              <a:t>Nisan 14 -15</a:t>
            </a:r>
          </a:p>
        </p:txBody>
      </p:sp>
      <p:sp>
        <p:nvSpPr>
          <p:cNvPr id="9" name="TextBox 8">
            <a:extLst>
              <a:ext uri="{FF2B5EF4-FFF2-40B4-BE49-F238E27FC236}">
                <a16:creationId xmlns:a16="http://schemas.microsoft.com/office/drawing/2014/main" id="{476F9AB4-F400-450F-81CF-CD0A5C20CEC7}"/>
              </a:ext>
            </a:extLst>
          </p:cNvPr>
          <p:cNvSpPr txBox="1"/>
          <p:nvPr/>
        </p:nvSpPr>
        <p:spPr>
          <a:xfrm>
            <a:off x="2741195" y="758251"/>
            <a:ext cx="1922106" cy="892552"/>
          </a:xfrm>
          <a:prstGeom prst="rect">
            <a:avLst/>
          </a:prstGeom>
          <a:solidFill>
            <a:srgbClr val="00B050"/>
          </a:solidFill>
        </p:spPr>
        <p:txBody>
          <a:bodyPr wrap="square" rtlCol="0">
            <a:spAutoFit/>
          </a:bodyPr>
          <a:lstStyle/>
          <a:p>
            <a:r>
              <a:rPr lang="en-US" sz="2800" b="1" dirty="0">
                <a:solidFill>
                  <a:schemeClr val="bg1"/>
                </a:solidFill>
              </a:rPr>
              <a:t>First Fruits</a:t>
            </a:r>
          </a:p>
          <a:p>
            <a:r>
              <a:rPr lang="en-US" sz="2400" dirty="0"/>
              <a:t>Nisan 16 -17</a:t>
            </a:r>
          </a:p>
        </p:txBody>
      </p:sp>
      <p:sp>
        <p:nvSpPr>
          <p:cNvPr id="11" name="TextBox 10">
            <a:extLst>
              <a:ext uri="{FF2B5EF4-FFF2-40B4-BE49-F238E27FC236}">
                <a16:creationId xmlns:a16="http://schemas.microsoft.com/office/drawing/2014/main" id="{AF5D7649-6718-4B48-9E82-A73E9F0F5B5C}"/>
              </a:ext>
            </a:extLst>
          </p:cNvPr>
          <p:cNvSpPr txBox="1"/>
          <p:nvPr/>
        </p:nvSpPr>
        <p:spPr>
          <a:xfrm flipH="1">
            <a:off x="1978868" y="1752561"/>
            <a:ext cx="2907764" cy="892552"/>
          </a:xfrm>
          <a:prstGeom prst="rect">
            <a:avLst/>
          </a:prstGeom>
          <a:solidFill>
            <a:srgbClr val="00B0F0"/>
          </a:solidFill>
        </p:spPr>
        <p:txBody>
          <a:bodyPr wrap="square" rtlCol="0">
            <a:spAutoFit/>
          </a:bodyPr>
          <a:lstStyle/>
          <a:p>
            <a:r>
              <a:rPr lang="en-US" sz="2800" b="1" dirty="0">
                <a:solidFill>
                  <a:srgbClr val="FFFF00"/>
                </a:solidFill>
              </a:rPr>
              <a:t>Unleavened Bread</a:t>
            </a:r>
          </a:p>
          <a:p>
            <a:r>
              <a:rPr lang="en-US" sz="2400" dirty="0"/>
              <a:t>Nisan 15 - 22</a:t>
            </a:r>
          </a:p>
        </p:txBody>
      </p:sp>
      <p:sp>
        <p:nvSpPr>
          <p:cNvPr id="10" name="Content Placeholder 2">
            <a:extLst>
              <a:ext uri="{FF2B5EF4-FFF2-40B4-BE49-F238E27FC236}">
                <a16:creationId xmlns:a16="http://schemas.microsoft.com/office/drawing/2014/main" id="{FB26DDBD-517E-4249-A2D1-C264D278D3D4}"/>
              </a:ext>
            </a:extLst>
          </p:cNvPr>
          <p:cNvSpPr>
            <a:spLocks noGrp="1"/>
          </p:cNvSpPr>
          <p:nvPr>
            <p:ph idx="1"/>
          </p:nvPr>
        </p:nvSpPr>
        <p:spPr>
          <a:xfrm>
            <a:off x="266928" y="2933541"/>
            <a:ext cx="11679265" cy="3247762"/>
          </a:xfrm>
          <a:solidFill>
            <a:srgbClr val="FFFFCC"/>
          </a:solidFill>
        </p:spPr>
        <p:txBody>
          <a:bodyPr>
            <a:normAutofit lnSpcReduction="10000"/>
          </a:bodyPr>
          <a:lstStyle/>
          <a:p>
            <a:pPr fontAlgn="base"/>
            <a:r>
              <a:rPr lang="en-US" dirty="0"/>
              <a:t>The Feast of Unleavened Bread is often confused with Passover but has its own particular spiritual significance. (By Second Temple times, Passover, First Fruits and Unleavened bread had been combined into one holiday. To this day Jews consider the eight days as Passover.)</a:t>
            </a:r>
          </a:p>
          <a:p>
            <a:pPr fontAlgn="base"/>
            <a:r>
              <a:rPr lang="en-US" dirty="0"/>
              <a:t>Whereas Passover speaks of the Festival of Redemption, the Feast of Unleavened Bread reminds mankind of the need to live a life without sin and First Fruits is a time of thanksgiving for the barley harvest and the promise of future harvests. </a:t>
            </a:r>
          </a:p>
        </p:txBody>
      </p:sp>
    </p:spTree>
    <p:extLst>
      <p:ext uri="{BB962C8B-B14F-4D97-AF65-F5344CB8AC3E}">
        <p14:creationId xmlns:p14="http://schemas.microsoft.com/office/powerpoint/2010/main" val="3670570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6367" y="0"/>
            <a:ext cx="11679265" cy="656493"/>
          </a:xfrm>
          <a:solidFill>
            <a:srgbClr val="FFFFCC"/>
          </a:solidFill>
        </p:spPr>
        <p:txBody>
          <a:bodyPr>
            <a:noAutofit/>
          </a:bodyPr>
          <a:lstStyle/>
          <a:p>
            <a:r>
              <a:rPr lang="en-US" sz="2800" b="1" dirty="0">
                <a:latin typeface="+mn-lt"/>
                <a:cs typeface="Arial" panose="020B0604020202020204" pitchFamily="34" charset="0"/>
              </a:rPr>
              <a:t>Second Temple Spring Jewish Holidays – Passover </a:t>
            </a:r>
            <a:r>
              <a:rPr lang="en-US" sz="2800" b="1" i="1" dirty="0"/>
              <a:t>Nisan 14-15 </a:t>
            </a:r>
            <a:endParaRPr lang="en-US" sz="2800" b="1" i="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normAutofit/>
          </a:bodyPr>
          <a:lstStyle/>
          <a:p>
            <a:pPr lvl="1"/>
            <a:r>
              <a:rPr lang="en-US" sz="2800" b="1" dirty="0">
                <a:solidFill>
                  <a:srgbClr val="0070C0"/>
                </a:solidFill>
              </a:rPr>
              <a:t>Season: </a:t>
            </a:r>
            <a:r>
              <a:rPr lang="en-US" sz="2800" dirty="0"/>
              <a:t>Spring</a:t>
            </a:r>
            <a:r>
              <a:rPr lang="en-US" sz="2800" b="1" dirty="0"/>
              <a:t> </a:t>
            </a:r>
            <a:r>
              <a:rPr lang="en-US" sz="2800" dirty="0"/>
              <a:t>(new beginning)</a:t>
            </a:r>
          </a:p>
          <a:p>
            <a:pPr lvl="1"/>
            <a:r>
              <a:rPr lang="en-US" sz="2800" b="1" dirty="0">
                <a:solidFill>
                  <a:srgbClr val="0070C0"/>
                </a:solidFill>
              </a:rPr>
              <a:t>Temporal significance for Israel under the Law: </a:t>
            </a:r>
            <a:r>
              <a:rPr lang="en-US" sz="2800" dirty="0"/>
              <a:t>Redemption from bondage in Egypt</a:t>
            </a:r>
          </a:p>
          <a:p>
            <a:pPr lvl="1"/>
            <a:r>
              <a:rPr lang="en-US" sz="2800" b="1" dirty="0">
                <a:solidFill>
                  <a:srgbClr val="0070C0"/>
                </a:solidFill>
              </a:rPr>
              <a:t>Future significance for all God’s people under grace: </a:t>
            </a:r>
            <a:r>
              <a:rPr lang="en-US" sz="2800" dirty="0"/>
              <a:t>Believers in Christ are redeemed from bondage of sin.</a:t>
            </a:r>
            <a:endParaRPr lang="en-US" sz="2800" b="1" dirty="0">
              <a:solidFill>
                <a:srgbClr val="0070C0"/>
              </a:solidFill>
            </a:endParaRPr>
          </a:p>
          <a:p>
            <a:pPr lvl="1"/>
            <a:r>
              <a:rPr lang="en-US" sz="2800" b="1" dirty="0">
                <a:solidFill>
                  <a:srgbClr val="0070C0"/>
                </a:solidFill>
              </a:rPr>
              <a:t>NT event: </a:t>
            </a:r>
            <a:r>
              <a:rPr lang="en-US" sz="2800" dirty="0"/>
              <a:t>The Crucifixion</a:t>
            </a:r>
            <a:endParaRPr lang="en-US" sz="2800" b="1" dirty="0"/>
          </a:p>
          <a:p>
            <a:pPr lvl="1"/>
            <a:r>
              <a:rPr lang="en-US" sz="2800" b="1" dirty="0">
                <a:solidFill>
                  <a:srgbClr val="0070C0"/>
                </a:solidFill>
              </a:rPr>
              <a:t>Scripture reference:</a:t>
            </a:r>
            <a:r>
              <a:rPr lang="en-US" sz="2800" dirty="0"/>
              <a:t> knowing that you were ransomed from the futile ways inherited from your forefathers, not with perishable things such as silver or gold, but with the precious blood of Christ, like that of a lamb without blemish or spot. (1 Peter 1:18-19)</a:t>
            </a:r>
            <a:endParaRPr lang="en-US" sz="2800" b="1" dirty="0">
              <a:solidFill>
                <a:srgbClr val="0070C0"/>
              </a:solidFill>
            </a:endParaRPr>
          </a:p>
          <a:p>
            <a:pPr lvl="1"/>
            <a:endParaRPr lang="en-US" b="1" dirty="0">
              <a:solidFill>
                <a:srgbClr val="0070C0"/>
              </a:solidFill>
            </a:endParaRPr>
          </a:p>
        </p:txBody>
      </p:sp>
    </p:spTree>
    <p:extLst>
      <p:ext uri="{BB962C8B-B14F-4D97-AF65-F5344CB8AC3E}">
        <p14:creationId xmlns:p14="http://schemas.microsoft.com/office/powerpoint/2010/main" val="1508806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817685"/>
          </a:xfrm>
          <a:solidFill>
            <a:srgbClr val="FFFFCC"/>
          </a:solidFill>
        </p:spPr>
        <p:txBody>
          <a:bodyPr>
            <a:noAutofit/>
          </a:bodyPr>
          <a:lstStyle/>
          <a:p>
            <a:br>
              <a:rPr lang="en-US" sz="2800" b="1" dirty="0">
                <a:cs typeface="Arial" panose="020B0604020202020204" pitchFamily="34" charset="0"/>
              </a:rPr>
            </a:br>
            <a:r>
              <a:rPr lang="en-US" sz="2800" dirty="0">
                <a:cs typeface="Arial" panose="020B0604020202020204" pitchFamily="34" charset="0"/>
              </a:rPr>
              <a:t>Second Temple Spring Jewish Holidays </a:t>
            </a:r>
            <a:r>
              <a:rPr lang="en-US" sz="2800" b="1" dirty="0">
                <a:cs typeface="Arial" panose="020B0604020202020204" pitchFamily="34" charset="0"/>
              </a:rPr>
              <a:t>– </a:t>
            </a:r>
            <a:r>
              <a:rPr lang="en-US" sz="2800" b="1" dirty="0">
                <a:latin typeface="+mn-lt"/>
                <a:cs typeface="Arial" panose="020B0604020202020204" pitchFamily="34" charset="0"/>
              </a:rPr>
              <a:t>First fruits </a:t>
            </a:r>
            <a:r>
              <a:rPr lang="en-US" sz="2800" b="1" dirty="0">
                <a:latin typeface="+mn-lt"/>
              </a:rPr>
              <a:t>Nisan 16-17</a:t>
            </a:r>
            <a:r>
              <a:rPr lang="en-US" sz="2800" b="1" dirty="0"/>
              <a:t> </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1037492"/>
            <a:ext cx="11523321" cy="5820508"/>
          </a:xfrm>
          <a:solidFill>
            <a:srgbClr val="FFFFCC"/>
          </a:solidFill>
        </p:spPr>
        <p:txBody>
          <a:bodyPr>
            <a:normAutofit/>
          </a:bodyPr>
          <a:lstStyle/>
          <a:p>
            <a:pPr lvl="1"/>
            <a:r>
              <a:rPr lang="en-US" sz="2800" b="1" dirty="0">
                <a:solidFill>
                  <a:srgbClr val="0070C0"/>
                </a:solidFill>
              </a:rPr>
              <a:t>Season: </a:t>
            </a:r>
            <a:r>
              <a:rPr lang="en-US" sz="2800" dirty="0"/>
              <a:t>Spring</a:t>
            </a:r>
            <a:r>
              <a:rPr lang="en-US" sz="2800" b="1" dirty="0"/>
              <a:t> </a:t>
            </a:r>
            <a:r>
              <a:rPr lang="en-US" sz="2800" dirty="0"/>
              <a:t>(first grain harvest)</a:t>
            </a:r>
          </a:p>
          <a:p>
            <a:pPr lvl="1"/>
            <a:r>
              <a:rPr lang="en-US" sz="2800" b="1" dirty="0">
                <a:solidFill>
                  <a:srgbClr val="0070C0"/>
                </a:solidFill>
              </a:rPr>
              <a:t>Temporal significance for Israel under the Law: </a:t>
            </a:r>
            <a:r>
              <a:rPr lang="en-US" sz="2800" dirty="0"/>
              <a:t>Thanksgiving for and presentation to God of the first fruits of the grain harvest; and the promise of the harvest to come.</a:t>
            </a:r>
          </a:p>
          <a:p>
            <a:pPr lvl="1"/>
            <a:r>
              <a:rPr lang="en-US" sz="2800" b="1" dirty="0">
                <a:solidFill>
                  <a:srgbClr val="0070C0"/>
                </a:solidFill>
              </a:rPr>
              <a:t>Future significance for all God’s people under grace: </a:t>
            </a:r>
            <a:r>
              <a:rPr lang="en-US" sz="2800" dirty="0"/>
              <a:t>Christ is the first to rise from the dead and the promise of the resurrection and eternal life for all who truly believe in him.</a:t>
            </a:r>
          </a:p>
          <a:p>
            <a:pPr lvl="1"/>
            <a:r>
              <a:rPr lang="en-US" sz="2800" b="1" dirty="0">
                <a:solidFill>
                  <a:srgbClr val="0070C0"/>
                </a:solidFill>
              </a:rPr>
              <a:t>NT event: </a:t>
            </a:r>
            <a:r>
              <a:rPr lang="en-US" sz="2800" dirty="0"/>
              <a:t>The resurrection of Christ</a:t>
            </a:r>
          </a:p>
          <a:p>
            <a:pPr lvl="1"/>
            <a:r>
              <a:rPr lang="en-US" sz="2800" b="1" dirty="0">
                <a:solidFill>
                  <a:srgbClr val="0070C0"/>
                </a:solidFill>
              </a:rPr>
              <a:t>Scripture reference:</a:t>
            </a:r>
          </a:p>
          <a:p>
            <a:pPr marL="457200" lvl="1" indent="0">
              <a:buNone/>
            </a:pPr>
            <a:r>
              <a:rPr lang="en-US" sz="2800" dirty="0"/>
              <a:t>But in fact Christ has been raised from the dead, the first fruits of those who have fallen asleep. For as by a man came death, by a man has come also the resurrection of the dead. For as in Adam all die, so also in Christ shall all be made alive. (1 Corinthians 15:20-22)</a:t>
            </a:r>
            <a:endParaRPr lang="en-US" sz="2800" b="1" dirty="0">
              <a:solidFill>
                <a:srgbClr val="0070C0"/>
              </a:solidFill>
            </a:endParaRPr>
          </a:p>
        </p:txBody>
      </p:sp>
    </p:spTree>
    <p:extLst>
      <p:ext uri="{BB962C8B-B14F-4D97-AF65-F5344CB8AC3E}">
        <p14:creationId xmlns:p14="http://schemas.microsoft.com/office/powerpoint/2010/main" val="3700429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81454"/>
          </a:xfrm>
          <a:solidFill>
            <a:srgbClr val="FFFFCC"/>
          </a:solidFill>
        </p:spPr>
        <p:txBody>
          <a:bodyPr>
            <a:noAutofit/>
          </a:bodyPr>
          <a:lstStyle/>
          <a:p>
            <a:r>
              <a:rPr lang="en-US" sz="2800" dirty="0">
                <a:latin typeface="+mn-lt"/>
                <a:cs typeface="Arial" panose="020B0604020202020204" pitchFamily="34" charset="0"/>
              </a:rPr>
              <a:t>Second Temple Spring Jewish Holidays </a:t>
            </a:r>
            <a:r>
              <a:rPr lang="en-US" sz="2800" b="1" dirty="0">
                <a:latin typeface="+mn-lt"/>
                <a:cs typeface="Arial" panose="020B0604020202020204" pitchFamily="34" charset="0"/>
              </a:rPr>
              <a:t>– First fruits </a:t>
            </a:r>
            <a:r>
              <a:rPr lang="en-US" sz="2800" b="1" dirty="0">
                <a:latin typeface="+mn-lt"/>
              </a:rPr>
              <a:t>Nisan 16-17</a:t>
            </a:r>
            <a:endParaRPr lang="en-US" sz="2800" dirty="0">
              <a:latin typeface="+mn-lt"/>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1266092"/>
            <a:ext cx="11679265" cy="5591908"/>
          </a:xfrm>
          <a:solidFill>
            <a:srgbClr val="FFFFCC"/>
          </a:solidFill>
        </p:spPr>
        <p:txBody>
          <a:bodyPr>
            <a:normAutofit/>
          </a:bodyPr>
          <a:lstStyle/>
          <a:p>
            <a:pPr lvl="1"/>
            <a:r>
              <a:rPr lang="en-US" dirty="0"/>
              <a:t> </a:t>
            </a:r>
            <a:r>
              <a:rPr lang="en-US" sz="2800" dirty="0"/>
              <a:t>There are three “first fruits” holidays mentioned in the Bible.</a:t>
            </a:r>
          </a:p>
          <a:p>
            <a:pPr lvl="1"/>
            <a:r>
              <a:rPr lang="en-US" sz="2800" baseline="30000" dirty="0"/>
              <a:t> </a:t>
            </a:r>
            <a:r>
              <a:rPr lang="en-US" sz="2800" dirty="0"/>
              <a:t> All three required all men of Israel to come to the sanctuary in Jerusalem. They would offer the “first fruits” of the different harvests that took place during the year.</a:t>
            </a:r>
            <a:endParaRPr lang="en-US" sz="2800" baseline="30000" dirty="0"/>
          </a:p>
          <a:p>
            <a:pPr lvl="1"/>
            <a:r>
              <a:rPr lang="en-US" sz="2800" dirty="0"/>
              <a:t>Passover week fell early in the spring and marked the barley harvest. </a:t>
            </a:r>
          </a:p>
          <a:p>
            <a:pPr lvl="1"/>
            <a:r>
              <a:rPr lang="en-US" sz="2800" dirty="0"/>
              <a:t>In the later spring, wheat ripened and was harvested at Pentecost. </a:t>
            </a:r>
          </a:p>
          <a:p>
            <a:pPr lvl="1"/>
            <a:r>
              <a:rPr lang="en-US" sz="2800" dirty="0"/>
              <a:t>Tabernacles took place in the fall when the final harvest of the year was brought in, which included olives and grapes.</a:t>
            </a:r>
            <a:endParaRPr lang="en-US" sz="2800" b="1" dirty="0">
              <a:solidFill>
                <a:srgbClr val="0070C0"/>
              </a:solidFill>
            </a:endParaRPr>
          </a:p>
        </p:txBody>
      </p:sp>
    </p:spTree>
    <p:extLst>
      <p:ext uri="{BB962C8B-B14F-4D97-AF65-F5344CB8AC3E}">
        <p14:creationId xmlns:p14="http://schemas.microsoft.com/office/powerpoint/2010/main" val="1349745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105508"/>
            <a:ext cx="11679265" cy="656493"/>
          </a:xfrm>
          <a:solidFill>
            <a:srgbClr val="FFFFCC"/>
          </a:solidFill>
        </p:spPr>
        <p:txBody>
          <a:bodyPr>
            <a:noAutofit/>
          </a:bodyPr>
          <a:lstStyle/>
          <a:p>
            <a:br>
              <a:rPr lang="en-US" sz="2800" b="1" dirty="0">
                <a:cs typeface="Arial" panose="020B0604020202020204" pitchFamily="34" charset="0"/>
              </a:rPr>
            </a:br>
            <a:r>
              <a:rPr lang="en-US" sz="2800" dirty="0">
                <a:cs typeface="Arial" panose="020B0604020202020204" pitchFamily="34" charset="0"/>
              </a:rPr>
              <a:t>Second Temple Spring Jewish Holidays</a:t>
            </a:r>
            <a:r>
              <a:rPr lang="en-US" sz="2800" dirty="0">
                <a:latin typeface="+mn-lt"/>
                <a:cs typeface="Arial" panose="020B0604020202020204" pitchFamily="34" charset="0"/>
              </a:rPr>
              <a:t> - </a:t>
            </a:r>
            <a:r>
              <a:rPr lang="en-US" sz="2800" b="1" dirty="0">
                <a:latin typeface="+mn-lt"/>
                <a:cs typeface="Arial" panose="020B0604020202020204" pitchFamily="34" charset="0"/>
              </a:rPr>
              <a:t>Unleavened Bread Nisan 15 -22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1068599"/>
            <a:ext cx="11679265" cy="5560801"/>
          </a:xfrm>
          <a:solidFill>
            <a:srgbClr val="FFFFCC"/>
          </a:solidFill>
        </p:spPr>
        <p:txBody>
          <a:bodyPr>
            <a:normAutofit/>
          </a:bodyPr>
          <a:lstStyle/>
          <a:p>
            <a:pPr lvl="1"/>
            <a:r>
              <a:rPr lang="en-US" sz="2800" b="1" dirty="0">
                <a:solidFill>
                  <a:srgbClr val="0070C0"/>
                </a:solidFill>
              </a:rPr>
              <a:t>Season: </a:t>
            </a:r>
            <a:r>
              <a:rPr lang="en-US" sz="2800" dirty="0"/>
              <a:t>Spring</a:t>
            </a:r>
            <a:r>
              <a:rPr lang="en-US" sz="2800" b="1" dirty="0"/>
              <a:t> </a:t>
            </a:r>
            <a:r>
              <a:rPr lang="en-US" sz="2800" dirty="0"/>
              <a:t>(new life)</a:t>
            </a:r>
          </a:p>
          <a:p>
            <a:pPr lvl="1"/>
            <a:r>
              <a:rPr lang="en-US" sz="2800" b="1" dirty="0">
                <a:solidFill>
                  <a:srgbClr val="0070C0"/>
                </a:solidFill>
              </a:rPr>
              <a:t>Temporal significance for Israel under the Law: </a:t>
            </a:r>
            <a:r>
              <a:rPr lang="en-US" sz="2800" dirty="0"/>
              <a:t>Purging of all leaven (symbolic of sin) from the homes</a:t>
            </a:r>
          </a:p>
          <a:p>
            <a:pPr lvl="1"/>
            <a:r>
              <a:rPr lang="en-US" sz="2800" b="1" dirty="0">
                <a:solidFill>
                  <a:srgbClr val="0070C0"/>
                </a:solidFill>
              </a:rPr>
              <a:t>Future significance for all God’s people under grace: </a:t>
            </a:r>
            <a:r>
              <a:rPr lang="en-US" sz="2800" dirty="0"/>
              <a:t>Christ, the first to rise from the dead is the promise of resurrection and eternal life for all who truly believe in Him.</a:t>
            </a:r>
          </a:p>
          <a:p>
            <a:pPr lvl="1"/>
            <a:r>
              <a:rPr lang="en-US" sz="2800" b="1" dirty="0">
                <a:solidFill>
                  <a:srgbClr val="0070C0"/>
                </a:solidFill>
              </a:rPr>
              <a:t>NT event: </a:t>
            </a:r>
            <a:r>
              <a:rPr lang="en-US" sz="2800" dirty="0"/>
              <a:t>(1) sanctification;  (2) justification</a:t>
            </a:r>
          </a:p>
          <a:p>
            <a:pPr lvl="1"/>
            <a:r>
              <a:rPr lang="en-US" sz="2800" b="1" dirty="0">
                <a:solidFill>
                  <a:srgbClr val="0070C0"/>
                </a:solidFill>
              </a:rPr>
              <a:t>Scripture reference:</a:t>
            </a:r>
          </a:p>
          <a:p>
            <a:pPr marL="914400" lvl="1" indent="-457200">
              <a:buAutoNum type="arabicParenBoth"/>
            </a:pPr>
            <a:r>
              <a:rPr lang="en-US" sz="2800" dirty="0"/>
              <a:t>Cleanse out the old leaven that you may be a new lump, as you really are unleavened. For Christ, our Passover lamb, has been sacrificed. (1 Corinthians 5:7)</a:t>
            </a:r>
          </a:p>
          <a:p>
            <a:pPr marL="914400" lvl="1" indent="-457200">
              <a:buAutoNum type="arabicParenBoth"/>
            </a:pPr>
            <a:r>
              <a:rPr lang="en-US" sz="2800" dirty="0"/>
              <a:t>For our sake he made him to be sin who knew no sin, so that in him we might become the righteousness of God. (2 Corinthians 5:21)</a:t>
            </a:r>
            <a:endParaRPr lang="en-US" sz="2800" b="1" dirty="0">
              <a:solidFill>
                <a:srgbClr val="0070C0"/>
              </a:solidFill>
            </a:endParaRPr>
          </a:p>
        </p:txBody>
      </p:sp>
    </p:spTree>
    <p:extLst>
      <p:ext uri="{BB962C8B-B14F-4D97-AF65-F5344CB8AC3E}">
        <p14:creationId xmlns:p14="http://schemas.microsoft.com/office/powerpoint/2010/main" val="400451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105508"/>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mn-lt"/>
                <a:cs typeface="Arial" panose="020B0604020202020204" pitchFamily="34" charset="0"/>
              </a:rPr>
              <a:t>(Unleavened Bread </a:t>
            </a:r>
            <a:r>
              <a:rPr lang="en-US" sz="2800" dirty="0"/>
              <a:t>Nisan 15-22</a:t>
            </a:r>
            <a:r>
              <a:rPr lang="en-US" sz="2800" dirty="0">
                <a:latin typeface="+mn-lt"/>
                <a:cs typeface="Arial" panose="020B0604020202020204" pitchFamily="34" charset="0"/>
              </a:rPr>
              <a:t>)</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1068599"/>
            <a:ext cx="11679265" cy="5560801"/>
          </a:xfrm>
          <a:solidFill>
            <a:srgbClr val="FFFFCC"/>
          </a:solidFill>
        </p:spPr>
        <p:txBody>
          <a:bodyPr>
            <a:normAutofit fontScale="70000" lnSpcReduction="20000"/>
          </a:bodyPr>
          <a:lstStyle/>
          <a:p>
            <a:pPr fontAlgn="base"/>
            <a:r>
              <a:rPr lang="en-US" sz="4000" dirty="0"/>
              <a:t>Adam, sinned and infected all who would come after him with human nature or sin.</a:t>
            </a:r>
          </a:p>
          <a:p>
            <a:pPr fontAlgn="base"/>
            <a:r>
              <a:rPr lang="en-US" sz="4000" dirty="0"/>
              <a:t>Every person has inherited his human nature. The word </a:t>
            </a:r>
            <a:r>
              <a:rPr lang="en-US" sz="4000" i="1" dirty="0">
                <a:solidFill>
                  <a:srgbClr val="FF0000"/>
                </a:solidFill>
              </a:rPr>
              <a:t>chametz</a:t>
            </a:r>
            <a:r>
              <a:rPr lang="en-US" sz="4000" dirty="0"/>
              <a:t> not only means leavening, but it means bitter or sour. </a:t>
            </a:r>
          </a:p>
          <a:p>
            <a:pPr fontAlgn="base"/>
            <a:r>
              <a:rPr lang="en-US" sz="4000" dirty="0"/>
              <a:t>When sin entered the human race, it was the cause of bitterness among people. </a:t>
            </a:r>
          </a:p>
          <a:p>
            <a:pPr fontAlgn="base"/>
            <a:r>
              <a:rPr lang="en-US" sz="4000" dirty="0"/>
              <a:t>Leaven typifies sin. Just as </a:t>
            </a:r>
            <a:r>
              <a:rPr lang="en-US" sz="4000" i="1" dirty="0">
                <a:solidFill>
                  <a:srgbClr val="FF0000"/>
                </a:solidFill>
              </a:rPr>
              <a:t>chametz</a:t>
            </a:r>
            <a:r>
              <a:rPr lang="en-US" sz="4000" dirty="0"/>
              <a:t> causes the bread to be puffed up, so sin causes a person to have an inflated ego. </a:t>
            </a:r>
          </a:p>
          <a:p>
            <a:pPr fontAlgn="base"/>
            <a:r>
              <a:rPr lang="en-US" sz="4000" dirty="0"/>
              <a:t>The message of the Feast of Unleavened Bread is that the cycle of sin can be broken. People can be free from the guilt, the penalty, and the power of sin. </a:t>
            </a:r>
          </a:p>
          <a:p>
            <a:pPr fontAlgn="base"/>
            <a:r>
              <a:rPr lang="en-US" sz="4000" dirty="0"/>
              <a:t>Bitterness caused by sin can be extracted from the life that has been redeemed, and the redeemed person can have a new beginning, a new birth—as it is called in the New Testament. </a:t>
            </a:r>
          </a:p>
          <a:p>
            <a:pPr fontAlgn="base"/>
            <a:r>
              <a:rPr lang="en-US" sz="4000" dirty="0"/>
              <a:t>The Feast of Unleavened Bread is God’s message that people can be free from sin.</a:t>
            </a:r>
          </a:p>
          <a:p>
            <a:pPr marL="457200" lvl="1" indent="0">
              <a:buNone/>
            </a:pPr>
            <a:endParaRPr lang="en-US" b="1" dirty="0">
              <a:solidFill>
                <a:srgbClr val="0070C0"/>
              </a:solidFill>
            </a:endParaRPr>
          </a:p>
        </p:txBody>
      </p:sp>
    </p:spTree>
    <p:extLst>
      <p:ext uri="{BB962C8B-B14F-4D97-AF65-F5344CB8AC3E}">
        <p14:creationId xmlns:p14="http://schemas.microsoft.com/office/powerpoint/2010/main" val="66683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Second Temple Spring Jewish Holidays - </a:t>
            </a:r>
            <a:r>
              <a:rPr lang="en-US" altLang="en-US" sz="2800" b="1" dirty="0">
                <a:latin typeface="proxima-nova"/>
              </a:rPr>
              <a:t>The Seder Celebration </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normAutofit/>
          </a:bodyPr>
          <a:lstStyle/>
          <a:p>
            <a:pPr eaLnBrk="0" fontAlgn="base" hangingPunct="0">
              <a:lnSpc>
                <a:spcPct val="100000"/>
              </a:lnSpc>
              <a:spcBef>
                <a:spcPct val="0"/>
              </a:spcBef>
              <a:spcAft>
                <a:spcPct val="0"/>
              </a:spcAft>
            </a:pPr>
            <a:r>
              <a:rPr lang="en-US" altLang="en-US" b="1" dirty="0">
                <a:solidFill>
                  <a:srgbClr val="0070C0"/>
                </a:solidFill>
                <a:latin typeface="proxima-nova"/>
              </a:rPr>
              <a:t>On the 10</a:t>
            </a:r>
            <a:r>
              <a:rPr lang="en-US" altLang="en-US" b="1" baseline="30000" dirty="0">
                <a:solidFill>
                  <a:srgbClr val="0070C0"/>
                </a:solidFill>
                <a:latin typeface="proxima-nova"/>
              </a:rPr>
              <a:t>th</a:t>
            </a:r>
            <a:r>
              <a:rPr lang="en-US" altLang="en-US" b="1" dirty="0">
                <a:solidFill>
                  <a:srgbClr val="0070C0"/>
                </a:solidFill>
                <a:latin typeface="proxima-nova"/>
              </a:rPr>
              <a:t> of Nisan each family selected a blemish free lamb and took it home.</a:t>
            </a:r>
          </a:p>
          <a:p>
            <a:pPr eaLnBrk="0" fontAlgn="base" hangingPunct="0">
              <a:lnSpc>
                <a:spcPct val="100000"/>
              </a:lnSpc>
              <a:spcBef>
                <a:spcPct val="0"/>
              </a:spcBef>
              <a:spcAft>
                <a:spcPct val="0"/>
              </a:spcAft>
            </a:pPr>
            <a:r>
              <a:rPr lang="en-US" altLang="en-US" b="1" dirty="0">
                <a:solidFill>
                  <a:srgbClr val="0070C0"/>
                </a:solidFill>
                <a:latin typeface="proxima-nova"/>
              </a:rPr>
              <a:t>On the 14</a:t>
            </a:r>
            <a:r>
              <a:rPr lang="en-US" altLang="en-US" b="1" baseline="30000" dirty="0">
                <a:solidFill>
                  <a:srgbClr val="0070C0"/>
                </a:solidFill>
                <a:latin typeface="proxima-nova"/>
              </a:rPr>
              <a:t>th</a:t>
            </a:r>
            <a:r>
              <a:rPr lang="en-US" altLang="en-US" b="1" dirty="0">
                <a:solidFill>
                  <a:srgbClr val="0070C0"/>
                </a:solidFill>
                <a:latin typeface="proxima-nova"/>
              </a:rPr>
              <a:t> of Nisan the lamb was killed and roasted in preparation for the Passover meal (Seder)</a:t>
            </a:r>
          </a:p>
          <a:p>
            <a:pPr eaLnBrk="0" fontAlgn="base" hangingPunct="0">
              <a:lnSpc>
                <a:spcPct val="100000"/>
              </a:lnSpc>
              <a:spcBef>
                <a:spcPct val="0"/>
              </a:spcBef>
              <a:spcAft>
                <a:spcPct val="0"/>
              </a:spcAft>
            </a:pPr>
            <a:r>
              <a:rPr lang="en-US" altLang="en-US" b="1" dirty="0">
                <a:solidFill>
                  <a:srgbClr val="0070C0"/>
                </a:solidFill>
                <a:latin typeface="proxima-nova"/>
              </a:rPr>
              <a:t>The Seder began with the </a:t>
            </a:r>
            <a:r>
              <a:rPr lang="en-US" altLang="en-US" b="1" dirty="0">
                <a:solidFill>
                  <a:srgbClr val="FF0000"/>
                </a:solidFill>
                <a:latin typeface="proxima-nova"/>
              </a:rPr>
              <a:t>Kiddush </a:t>
            </a:r>
            <a:r>
              <a:rPr lang="en-US" altLang="en-US" b="1" dirty="0">
                <a:solidFill>
                  <a:srgbClr val="0070C0"/>
                </a:solidFill>
                <a:latin typeface="proxima-nova"/>
              </a:rPr>
              <a:t>(means sanctification)  consecrated the occasion and the meal to God over the first cup of wine. </a:t>
            </a:r>
          </a:p>
          <a:p>
            <a:pPr lvl="1"/>
            <a:r>
              <a:rPr lang="en-US" sz="2800" b="1" dirty="0">
                <a:solidFill>
                  <a:srgbClr val="FF0000"/>
                </a:solidFill>
              </a:rPr>
              <a:t>“Blessed are you, O Lord our God, who has created the fruit of the vine. Blessed are you O Lord our God, who has sustained us and enabled us to reach this season.”</a:t>
            </a:r>
          </a:p>
          <a:p>
            <a:pPr marL="457200" lvl="1" indent="0">
              <a:buNone/>
            </a:pPr>
            <a:r>
              <a:rPr lang="en-US" sz="2800" dirty="0"/>
              <a:t>And he took a cup, and when he had given thanks he said, "Take this, and divide it among yourselves.  For I tell you that from now on I will not drink of the fruit of the vine until the kingdom of God comes.“ (Luke 22:17-18)</a:t>
            </a:r>
          </a:p>
          <a:p>
            <a:pPr lvl="1"/>
            <a:endParaRPr lang="en-US" sz="2800" dirty="0">
              <a:solidFill>
                <a:srgbClr val="FF0000"/>
              </a:solidFill>
            </a:endParaRPr>
          </a:p>
          <a:p>
            <a:pPr lvl="1"/>
            <a:endParaRPr lang="en-US" b="1" dirty="0">
              <a:solidFill>
                <a:srgbClr val="0070C0"/>
              </a:solidFill>
            </a:endParaRPr>
          </a:p>
        </p:txBody>
      </p:sp>
    </p:spTree>
    <p:extLst>
      <p:ext uri="{BB962C8B-B14F-4D97-AF65-F5344CB8AC3E}">
        <p14:creationId xmlns:p14="http://schemas.microsoft.com/office/powerpoint/2010/main" val="3371042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Second Temple Spring Jewish Holidays - </a:t>
            </a:r>
            <a:r>
              <a:rPr lang="en-US" altLang="en-US" sz="2800" b="1" dirty="0">
                <a:latin typeface="proxima-nova"/>
              </a:rPr>
              <a:t>The Seder Celebration </a:t>
            </a:r>
            <a:br>
              <a:rPr lang="en-US" sz="2800" dirty="0">
                <a:cs typeface="Arial" panose="020B0604020202020204" pitchFamily="34" charset="0"/>
              </a:rPr>
            </a:b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normAutofit/>
          </a:bodyPr>
          <a:lstStyle/>
          <a:p>
            <a:r>
              <a:rPr lang="en-US" b="1" dirty="0">
                <a:solidFill>
                  <a:srgbClr val="0070C0"/>
                </a:solidFill>
              </a:rPr>
              <a:t>Washing of the hosts hands.</a:t>
            </a:r>
          </a:p>
          <a:p>
            <a:pPr lvl="1"/>
            <a:r>
              <a:rPr lang="en-US" sz="2800" dirty="0"/>
              <a:t>Jesus, knowing that the Father had given all things into his hands, and that he had come from God and was going back to God,  rose from supper. He laid aside his outer garments, and taking a towel, tied it around his waist. Then he poured water into a basin and began to wash the disciples' feet and to wipe them with the towel that was wrapped around him. (John 13:3-5)</a:t>
            </a:r>
          </a:p>
          <a:p>
            <a:r>
              <a:rPr lang="en-US" b="1" dirty="0">
                <a:solidFill>
                  <a:srgbClr val="0070C0"/>
                </a:solidFill>
              </a:rPr>
              <a:t>Food brought in on a portable table:</a:t>
            </a:r>
          </a:p>
          <a:p>
            <a:pPr lvl="1"/>
            <a:r>
              <a:rPr lang="en-US" sz="2800" dirty="0"/>
              <a:t>Lettuce (bitter herb) dipped in salt water or vinegar and given to each person.</a:t>
            </a:r>
          </a:p>
          <a:p>
            <a:pPr eaLnBrk="0" fontAlgn="base" hangingPunct="0">
              <a:lnSpc>
                <a:spcPct val="100000"/>
              </a:lnSpc>
              <a:spcBef>
                <a:spcPct val="0"/>
              </a:spcBef>
              <a:spcAft>
                <a:spcPct val="0"/>
              </a:spcAft>
            </a:pPr>
            <a:r>
              <a:rPr lang="en-US" altLang="en-US" b="1" dirty="0">
                <a:solidFill>
                  <a:srgbClr val="0070C0"/>
                </a:solidFill>
                <a:latin typeface="proxima-nova"/>
              </a:rPr>
              <a:t>Food removed to raise curiosity.</a:t>
            </a:r>
          </a:p>
          <a:p>
            <a:pPr eaLnBrk="0" fontAlgn="base" hangingPunct="0">
              <a:lnSpc>
                <a:spcPct val="100000"/>
              </a:lnSpc>
              <a:spcBef>
                <a:spcPct val="0"/>
              </a:spcBef>
              <a:spcAft>
                <a:spcPct val="0"/>
              </a:spcAft>
            </a:pPr>
            <a:r>
              <a:rPr lang="en-US" altLang="en-US" b="1" dirty="0">
                <a:solidFill>
                  <a:srgbClr val="0070C0"/>
                </a:solidFill>
                <a:latin typeface="proxima-nova"/>
              </a:rPr>
              <a:t>Pouring of the second cup of wine.</a:t>
            </a:r>
          </a:p>
          <a:p>
            <a:pPr marL="457200" lvl="1" indent="0">
              <a:buNone/>
            </a:pPr>
            <a:endParaRPr lang="en-US" sz="2800" dirty="0"/>
          </a:p>
          <a:p>
            <a:pPr lvl="1"/>
            <a:endParaRPr lang="en-US" b="1" dirty="0">
              <a:solidFill>
                <a:srgbClr val="0070C0"/>
              </a:solidFill>
            </a:endParaRPr>
          </a:p>
        </p:txBody>
      </p:sp>
    </p:spTree>
    <p:extLst>
      <p:ext uri="{BB962C8B-B14F-4D97-AF65-F5344CB8AC3E}">
        <p14:creationId xmlns:p14="http://schemas.microsoft.com/office/powerpoint/2010/main" val="3470944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1207</Words>
  <Application>Microsoft Office PowerPoint</Application>
  <PresentationFormat>Widescreen</PresentationFormat>
  <Paragraphs>111</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proxima-nova</vt:lpstr>
      <vt:lpstr>Office Theme</vt:lpstr>
      <vt:lpstr>Discipleship:  An  Introduction to  Systematic Theology and  Apologetics</vt:lpstr>
      <vt:lpstr>Second Temple Spring Jewish Holidays – Passover (March 30 – April 6 2018)</vt:lpstr>
      <vt:lpstr>Second Temple Spring Jewish Holidays – Passover Nisan 14-15 </vt:lpstr>
      <vt:lpstr> Second Temple Spring Jewish Holidays – First fruits Nisan 16-17  </vt:lpstr>
      <vt:lpstr>Second Temple Spring Jewish Holidays – First fruits Nisan 16-17</vt:lpstr>
      <vt:lpstr> Second Temple Spring Jewish Holidays - Unleavened Bread Nisan 15 -22 </vt:lpstr>
      <vt:lpstr> The Old Testament Sacrificial System – Major Jewish Holidays (Unleavened Bread Nisan 15-22) </vt:lpstr>
      <vt:lpstr> Second Temple Spring Jewish Holidays - The Seder Celebration  </vt:lpstr>
      <vt:lpstr> Second Temple Spring Jewish Holidays - The Seder Celebration  </vt:lpstr>
      <vt:lpstr> Second Temple Spring Jewish Holidays - The Seder Celebration  </vt:lpstr>
      <vt:lpstr>Second Temple Spring Jewish Holidays - The Seder Celebration </vt:lpstr>
      <vt:lpstr>Second Temple Spring Jewish Holidays - The Seder Celebration </vt:lpstr>
      <vt:lpstr>Second Temple Spring Jewish Holidays - The Seder Celebration </vt:lpstr>
      <vt:lpstr>Second Temple Spring Jewish Holidays – When is Easter?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2018-03-26T12:33:49Z</dcterms:created>
  <dcterms:modified xsi:type="dcterms:W3CDTF">2018-03-26T12:35:57Z</dcterms:modified>
</cp:coreProperties>
</file>