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5085-AB86-4021-9682-F93B3722A689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149DD-31EA-4FCB-A4BF-2EA71DEBC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6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Origen#cite_note-Orthodoxy:_An_Ironic_Side_Note_on_Heresy.2C_and_the_Trinity-5" TargetMode="External"/><Relationship Id="rId3" Type="http://schemas.openxmlformats.org/officeDocument/2006/relationships/hyperlink" Target="https://en.wikipedia.org/wiki/Pre-existence" TargetMode="External"/><Relationship Id="rId7" Type="http://schemas.openxmlformats.org/officeDocument/2006/relationships/hyperlink" Target="https://en.wikipedia.org/wiki/Origen#cite_note-4" TargetMode="External"/><Relationship Id="rId12" Type="http://schemas.openxmlformats.org/officeDocument/2006/relationships/hyperlink" Target="https://en.wikipedia.org/wiki/God_the_Father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en.wikipedia.org/wiki/Apocatastasis" TargetMode="External"/><Relationship Id="rId11" Type="http://schemas.openxmlformats.org/officeDocument/2006/relationships/hyperlink" Target="https://en.wikipedia.org/wiki/Subordinationism" TargetMode="External"/><Relationship Id="rId5" Type="http://schemas.openxmlformats.org/officeDocument/2006/relationships/hyperlink" Target="https://en.wikipedia.org/wiki/Devil_in_Christianity" TargetMode="External"/><Relationship Id="rId10" Type="http://schemas.openxmlformats.org/officeDocument/2006/relationships/hyperlink" Target="https://en.wikipedia.org/wiki/God_the_Son" TargetMode="External"/><Relationship Id="rId4" Type="http://schemas.openxmlformats.org/officeDocument/2006/relationships/hyperlink" Target="https://en.wikipedia.org/wiki/Soul#Christianity" TargetMode="External"/><Relationship Id="rId9" Type="http://schemas.openxmlformats.org/officeDocument/2006/relationships/hyperlink" Target="https://en.wikipedia.org/wiki/Origen#cite_note-Origen.27s_Anti-Subordinationism_and_Its_Heritage_in_the_Nicene_and_Cappadocian_Line-6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Pre-existence"/>
              </a:rPr>
              <a:t>pre-existence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of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Soul"/>
              </a:rPr>
              <a:t>souls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the final reconciliation of all creatures, including perhaps even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Devil in Christianity"/>
              </a:rPr>
              <a:t>the devil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(the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Apocatastasis"/>
              </a:rPr>
              <a:t>apokatastasis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/>
              </a:rPr>
              <a:t>[4]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and his possible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/>
              </a:rPr>
              <a:t>[5]</a:t>
            </a:r>
            <a:r>
              <a:rPr lang="en-US" sz="1200" b="0" i="0" u="none" strike="noStrike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9"/>
              </a:rPr>
              <a:t>[6]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belief that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0" tooltip="God the Son"/>
              </a:rPr>
              <a:t>God the Son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was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1" tooltip="Subordinationism"/>
              </a:rPr>
              <a:t>subordinate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 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12" tooltip="God the Father"/>
              </a:rPr>
              <a:t>God the Father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not a saint Origen; speculative theology,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Acquinas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said only literal interpretation for doctrine , logos sent to earth to work out sin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8229F-A45F-4BB0-B624-C5F7839D9C7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37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Then it should be over, </a:t>
            </a:r>
            <a:r>
              <a:rPr lang="en-US" sz="1200" dirty="0">
                <a:solidFill>
                  <a:srgbClr val="FF0000"/>
                </a:solidFill>
              </a:rPr>
              <a:t>Rome is still not reformed it is not a long past schism like with the East; Doctrine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8229F-A45F-4BB0-B624-C5F7839D9C7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91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C69DD-CBDB-4F1A-9364-000A1A450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25601A-4356-4E11-9E86-F85ACD84AD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078FF-8220-4F4D-BA9C-71886CBD5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1E26BE-9FF3-4D22-8DF2-835294188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3092E-53E7-47B8-8DBD-5851D118B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824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BB52B-6F0D-4E90-B746-104F2564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3C2B85-14DF-4A1B-9FBD-C130ED3EF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8DEC0-5D30-4EF4-93C9-2D5CA1E2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4FFB03-DCF9-4A95-ACA5-4ABBB037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A634A2-E44F-4CA3-8EAF-5D41745AE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05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CED830-EEFE-43C3-AADD-889162F0D0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D7169F-6FA9-47C9-816B-4A25130899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1FF9F-5CAF-4CBC-8AB2-203DF85EB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5C504-2BE3-4982-AC10-BD1DFBE3C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E891DB-3E6A-4F26-BFDF-2E75AE66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6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36B0B-5470-40FC-8777-6E27C3AE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71A52-19B7-45C8-8A47-1CB25800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2D4E68-BE1E-488D-8DB4-812FA9821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478FB1-8D7B-4CE1-8760-6904559FC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B70B41-3A97-4A07-89EA-8C00BF99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2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279B3-7D70-4065-8B06-F5E13D3F3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E7A4F-4C21-4847-99E1-B55B468BE2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0F54FE-713A-4BE1-9FC5-9B483AB6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386BA-E78E-4E2B-A1D0-A691C7E50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29983-14BC-4FA8-A70E-921EE68AC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6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7D42C-97EA-43D9-8503-25CB6464D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4F03E-9731-44D1-A99E-7225CBE51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585C83-8B0F-474B-B31F-E85F66574E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06A5C5-D854-4266-850F-425DFF3F8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86D090-CAEB-4989-9F95-4780123A2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B7524-559B-44E6-955B-2B5D5F59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2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CF2C-D8EA-41C3-8DD3-621C70BA0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CA534-9AC4-4526-B3D6-30795EACB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825E9-7613-471A-B214-D62FDFD80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C82018-F7F0-4E0F-9357-A3AF8DA40F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19C8FB-AC95-4CA9-969D-62F69D592D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5B89CB-0AFC-4449-8825-0D417E3BE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F39BAF-77A6-410D-A4A5-A064D3EDA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BD32C9-8BE5-4150-BBC1-3F9830667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1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4A0A2-5A13-4685-A5F1-6987F2C6F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1A81C7-6534-408D-B75F-E7DEF84CB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667D0-0BE4-4F93-9980-522723C3E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DE080-9AAD-4C4A-B43B-6D5C369FB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46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4E2FE1-9B38-4F6D-A27E-A9783EE78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AB4A2-09CC-4F77-970E-77894B9E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023E7-E4BF-450A-9F90-9B7D9B4FE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45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4FE8-9087-41E8-AC8E-000AEA53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AEEE5-F5B7-4901-8595-C7AAE9294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88F21-C1DF-4810-A9D3-A89847C4A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5A6B40-C61A-49E9-ABE5-B94DE3AC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C326FE-C1FF-4066-A38A-4D4555E3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9B3E62-458A-4E51-AE27-63BD34C03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62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E829E-E512-4EBC-BE63-CEE94D01F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6A0914-01FA-4E57-8553-B6603405E8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0D6677-FBCA-4744-80CC-DAE353124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E7B273-D88C-4A22-9C33-735EA49C4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511C5-3F12-4CAA-83F9-961A7E2D7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218356-78E6-491C-9A7A-B6FBAD0EA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06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0691A-41C5-4629-B9A3-8E4ED6BDD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B1121F-F31E-4DED-8EA5-0688656C97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3C0073-3A79-44B5-8289-59453103A9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80E1F-CAAB-4EE1-87D1-B2B91F1E8525}" type="datetimeFigureOut">
              <a:rPr lang="en-US" smtClean="0"/>
              <a:t>10/1/2017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2221D-8E9A-413F-A0A1-BBA070185F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DDB0F-6F01-4546-89B7-9EF896BE21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74BE1-E9BF-4839-9EA4-297AB45226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32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40124" y="179296"/>
            <a:ext cx="9711752" cy="4304780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Discipleship: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An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Introduction to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Systematic Theology and 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</a:rPr>
              <a:t>Apologetics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40124" y="4956276"/>
            <a:ext cx="9711752" cy="1655762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sz="3600" dirty="0"/>
              <a:t>The Doctrines of Redemption: The Reformation</a:t>
            </a:r>
            <a:endParaRPr lang="en-US" sz="2800" dirty="0"/>
          </a:p>
          <a:p>
            <a:r>
              <a:rPr lang="en-US" b="1" dirty="0">
                <a:solidFill>
                  <a:srgbClr val="0070C0"/>
                </a:solidFill>
              </a:rPr>
              <a:t>The Heights Church October 1, 2017</a:t>
            </a:r>
          </a:p>
        </p:txBody>
      </p:sp>
    </p:spTree>
    <p:extLst>
      <p:ext uri="{BB962C8B-B14F-4D97-AF65-F5344CB8AC3E}">
        <p14:creationId xmlns:p14="http://schemas.microsoft.com/office/powerpoint/2010/main" val="382553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  <a:solidFill>
            <a:srgbClr val="FFFFCC"/>
          </a:solidFill>
        </p:spPr>
        <p:txBody>
          <a:bodyPr>
            <a:noAutofit/>
          </a:bodyPr>
          <a:lstStyle/>
          <a:p>
            <a:r>
              <a:rPr lang="en-US" sz="3600" b="1" dirty="0">
                <a:cs typeface="Arial" panose="020B0604020202020204" pitchFamily="34" charset="0"/>
              </a:rPr>
              <a:t>Doctrines of Redemption – The Reformation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131277"/>
            <a:ext cx="10515600" cy="5726723"/>
          </a:xfrm>
          <a:solidFill>
            <a:srgbClr val="FFFFCC"/>
          </a:solidFill>
        </p:spPr>
        <p:txBody>
          <a:bodyPr>
            <a:normAutofit/>
          </a:bodyPr>
          <a:lstStyle/>
          <a:p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Pre-Reformation Roman Catholicism </a:t>
            </a:r>
          </a:p>
          <a:p>
            <a:r>
              <a:rPr lang="en-US" b="1" dirty="0">
                <a:solidFill>
                  <a:srgbClr val="0070C0"/>
                </a:solidFill>
              </a:rPr>
              <a:t>Protestant Reformation Theology</a:t>
            </a:r>
          </a:p>
          <a:p>
            <a:r>
              <a:rPr lang="en-US" b="1" dirty="0">
                <a:solidFill>
                  <a:srgbClr val="0070C0"/>
                </a:solidFill>
              </a:rPr>
              <a:t>Post Reformation Doctrinal Debates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76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32692"/>
            <a:ext cx="10515600" cy="5974837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Pre-Reformation Roman Catholicism </a:t>
            </a:r>
          </a:p>
          <a:p>
            <a:pPr lvl="1"/>
            <a:r>
              <a:rPr lang="en-US" sz="2800" b="1" dirty="0"/>
              <a:t>“Church Fathers” preserve Christianity</a:t>
            </a:r>
          </a:p>
          <a:p>
            <a:pPr lvl="1"/>
            <a:r>
              <a:rPr lang="en-US" sz="2800" b="1" dirty="0"/>
              <a:t>Constantine to Charlemagne</a:t>
            </a:r>
          </a:p>
          <a:p>
            <a:pPr lvl="1"/>
            <a:r>
              <a:rPr lang="en-US" sz="2800" b="1" dirty="0"/>
              <a:t>11</a:t>
            </a:r>
            <a:r>
              <a:rPr lang="en-US" sz="2800" b="1" baseline="30000" dirty="0"/>
              <a:t>th</a:t>
            </a:r>
            <a:r>
              <a:rPr lang="en-US" sz="2800" b="1" dirty="0"/>
              <a:t> and 12</a:t>
            </a:r>
            <a:r>
              <a:rPr lang="en-US" sz="2800" b="1" baseline="30000" dirty="0"/>
              <a:t>th</a:t>
            </a:r>
            <a:r>
              <a:rPr lang="en-US" sz="2800" b="1" dirty="0"/>
              <a:t>  Century theologians</a:t>
            </a:r>
          </a:p>
          <a:p>
            <a:pPr lvl="1"/>
            <a:r>
              <a:rPr lang="en-US" sz="2800" b="1" dirty="0"/>
              <a:t>13</a:t>
            </a:r>
            <a:r>
              <a:rPr lang="en-US" sz="2800" b="1" baseline="30000" dirty="0"/>
              <a:t>th</a:t>
            </a:r>
            <a:r>
              <a:rPr lang="en-US" sz="2800" b="1" dirty="0"/>
              <a:t> Century (</a:t>
            </a:r>
            <a:r>
              <a:rPr lang="en-US" sz="2800" b="1" i="1" dirty="0"/>
              <a:t>The Wondrous Century</a:t>
            </a:r>
            <a:r>
              <a:rPr lang="en-US" sz="2800" b="1" dirty="0"/>
              <a:t>)</a:t>
            </a:r>
          </a:p>
          <a:p>
            <a:pPr lvl="1"/>
            <a:r>
              <a:rPr lang="en-US" sz="2800" b="1" dirty="0"/>
              <a:t>14</a:t>
            </a:r>
            <a:r>
              <a:rPr lang="en-US" sz="2800" b="1" baseline="30000" dirty="0"/>
              <a:t>th</a:t>
            </a:r>
            <a:r>
              <a:rPr lang="en-US" sz="2800" b="1" dirty="0"/>
              <a:t> and 15</a:t>
            </a:r>
            <a:r>
              <a:rPr lang="en-US" sz="2800" b="1" baseline="30000" dirty="0"/>
              <a:t>th</a:t>
            </a:r>
            <a:r>
              <a:rPr lang="en-US" sz="2800" b="1" dirty="0"/>
              <a:t> Century</a:t>
            </a:r>
          </a:p>
          <a:p>
            <a:pPr lvl="1"/>
            <a:r>
              <a:rPr lang="en-US" sz="2800" b="1" dirty="0"/>
              <a:t>16</a:t>
            </a:r>
            <a:r>
              <a:rPr lang="en-US" sz="2800" b="1" baseline="30000" dirty="0"/>
              <a:t>th</a:t>
            </a:r>
            <a:r>
              <a:rPr lang="en-US" sz="2800" b="1" dirty="0"/>
              <a:t> century through the Council of Trent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022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32692"/>
            <a:ext cx="10515600" cy="5974837"/>
          </a:xfrm>
          <a:solidFill>
            <a:srgbClr val="FFFFCC"/>
          </a:solidFill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rgbClr val="0070C0"/>
                </a:solidFill>
              </a:rPr>
              <a:t>When studying church history we need to be mindful of the following: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There were real events in church history. There are facts about what happened but they are not always entirely known and may be disputed.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There are different interpretations of what happened.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We must not be led astray by two dominant secular views of history.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sz="2600" b="1" dirty="0">
                <a:solidFill>
                  <a:srgbClr val="0070C0"/>
                </a:solidFill>
              </a:rPr>
              <a:t>History is endless, meaningless and repeatable.  “Those who fail to learn the lessons of history are doomed to re-live them.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sz="2600" b="1" dirty="0">
                <a:solidFill>
                  <a:srgbClr val="0070C0"/>
                </a:solidFill>
              </a:rPr>
              <a:t>History is a meaningless succession of events without a goal or purpose.</a:t>
            </a:r>
          </a:p>
          <a:p>
            <a:pPr marL="457200" lvl="1" indent="0">
              <a:buNone/>
            </a:pP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163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solidFill>
            <a:srgbClr val="FFFFCC"/>
          </a:solidFill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3100" dirty="0"/>
              <a:t>The Reformation – Setting the Table for October 31, 1517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/>
          <a:lstStyle/>
          <a:p>
            <a:pPr lvl="1"/>
            <a:r>
              <a:rPr lang="en-US" sz="2800" b="1" dirty="0">
                <a:solidFill>
                  <a:srgbClr val="0070C0"/>
                </a:solidFill>
              </a:rPr>
              <a:t>The Christian view of History is quite different.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God is the first cause of everything that happens.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History is a working out of God’s redemptive purposes.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God is the Lord of History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Christ is the center of history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The new age is here.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All of history is moving toward the goal of the new heaven and the new earth.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30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19556"/>
            <a:ext cx="10515600" cy="6138444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Protestant Reformation Theology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The </a:t>
            </a:r>
            <a:r>
              <a:rPr lang="en-US" dirty="0" err="1">
                <a:solidFill>
                  <a:srgbClr val="0070C0"/>
                </a:solidFill>
              </a:rPr>
              <a:t>Sola’s</a:t>
            </a:r>
            <a:r>
              <a:rPr lang="en-US" dirty="0">
                <a:solidFill>
                  <a:srgbClr val="0070C0"/>
                </a:solidFill>
              </a:rPr>
              <a:t> were intended to distinguish between Protestant and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Roman Catholic doctrine/theology.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FE8769B-694A-4493-8FD4-A6924184331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79432" y="1156638"/>
          <a:ext cx="10233135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6102">
                  <a:extLst>
                    <a:ext uri="{9D8B030D-6E8A-4147-A177-3AD203B41FA5}">
                      <a16:colId xmlns:a16="http://schemas.microsoft.com/office/drawing/2014/main" val="2169673159"/>
                    </a:ext>
                  </a:extLst>
                </a:gridCol>
                <a:gridCol w="2085590">
                  <a:extLst>
                    <a:ext uri="{9D8B030D-6E8A-4147-A177-3AD203B41FA5}">
                      <a16:colId xmlns:a16="http://schemas.microsoft.com/office/drawing/2014/main" val="2093983973"/>
                    </a:ext>
                  </a:extLst>
                </a:gridCol>
                <a:gridCol w="5561443">
                  <a:extLst>
                    <a:ext uri="{9D8B030D-6E8A-4147-A177-3AD203B41FA5}">
                      <a16:colId xmlns:a16="http://schemas.microsoft.com/office/drawing/2014/main" val="3228080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Categories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Sola’s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bg1"/>
                          </a:solidFill>
                        </a:rPr>
                        <a:t>Versus Roman Catholicism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176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Authority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Sola Scriptura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+ Church Councils, papal Bulls, Traditions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388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Salvation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2400" b="1" i="1" dirty="0"/>
                        <a:t>Soli Deo Gloria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+ Human cooperation, veneration of Saints, Mary the Mother of God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984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Sola Fide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+ Sacraments and 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9409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Sola Gratia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+ Baptism and works (human merit)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7849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i="1" dirty="0"/>
                        <a:t>Solo Christo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+Mediation of Mary, other Saints, the Church and Works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5406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/>
                        <a:t>Sacraments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/>
                        <a:t>7 vs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897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787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19556"/>
            <a:ext cx="10515600" cy="6138444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Protestant Reformation Theology</a:t>
            </a:r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 fully understand Protestant Reformation Theology/Doctrine we need to study not only the </a:t>
            </a:r>
            <a:r>
              <a:rPr lang="en-US" dirty="0" err="1">
                <a:solidFill>
                  <a:srgbClr val="0070C0"/>
                </a:solidFill>
              </a:rPr>
              <a:t>Sola’s</a:t>
            </a:r>
            <a:r>
              <a:rPr lang="en-US" dirty="0">
                <a:solidFill>
                  <a:srgbClr val="0070C0"/>
                </a:solidFill>
              </a:rPr>
              <a:t> but also the meaning of key doctrines like: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Common Grace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Regeneration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Conversion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Justification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Sanctification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Union with Christ </a:t>
            </a:r>
          </a:p>
          <a:p>
            <a:pPr lvl="1"/>
            <a:r>
              <a:rPr lang="en-US" b="1" dirty="0">
                <a:solidFill>
                  <a:srgbClr val="0070C0"/>
                </a:solidFill>
              </a:rPr>
              <a:t>Doctrines of Grace</a:t>
            </a:r>
          </a:p>
          <a:p>
            <a:r>
              <a:rPr lang="en-US" dirty="0">
                <a:solidFill>
                  <a:srgbClr val="0070C0"/>
                </a:solidFill>
              </a:rPr>
              <a:t>Calvin – if we claim to do anything then God does not get </a:t>
            </a:r>
            <a:r>
              <a:rPr lang="en-US" b="1" dirty="0">
                <a:solidFill>
                  <a:srgbClr val="0070C0"/>
                </a:solidFill>
              </a:rPr>
              <a:t>ALL the glory.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3783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32692"/>
            <a:ext cx="10515600" cy="5974837"/>
          </a:xfrm>
          <a:solidFill>
            <a:srgbClr val="FFFFCC"/>
          </a:solidFill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rgbClr val="0070C0"/>
                </a:solidFill>
              </a:rPr>
              <a:t>Is the Reformation relevant today?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What happens when I die?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Are there still sinners who need to be justified?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Was Luther just an activist change agent that shook up the status quo?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Was it a mere reaction to a situation 500 years ago? </a:t>
            </a:r>
            <a:endParaRPr lang="en-US" sz="2800" b="1" dirty="0">
              <a:solidFill>
                <a:srgbClr val="FF0000"/>
              </a:solidFill>
            </a:endParaRPr>
          </a:p>
          <a:p>
            <a:pPr lvl="1"/>
            <a:endParaRPr lang="en-US" sz="3200" b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r>
              <a:rPr lang="en-US" sz="2800" b="1" dirty="0"/>
              <a:t>“Protestants and Catholics now have the opportunity to mend a critical moment of our history by moving beyond controversies and disagreements that have often prevented us from understanding one another.”  </a:t>
            </a:r>
            <a:r>
              <a:rPr lang="en-US" dirty="0">
                <a:solidFill>
                  <a:srgbClr val="0070C0"/>
                </a:solidFill>
              </a:rPr>
              <a:t>Pope Francis October 31, 2016 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55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56493"/>
          </a:xfrm>
          <a:solidFill>
            <a:srgbClr val="FFFFCC"/>
          </a:solidFill>
        </p:spPr>
        <p:txBody>
          <a:bodyPr>
            <a:noAutofit/>
          </a:bodyPr>
          <a:lstStyle/>
          <a:p>
            <a:br>
              <a:rPr lang="en-US" sz="2800" b="1" dirty="0">
                <a:cs typeface="Arial" panose="020B0604020202020204" pitchFamily="34" charset="0"/>
              </a:rPr>
            </a:br>
            <a:r>
              <a:rPr lang="en-US" sz="2800" b="1" dirty="0">
                <a:cs typeface="Arial" panose="020B0604020202020204" pitchFamily="34" charset="0"/>
              </a:rPr>
              <a:t>The Reformation – Setting the Table for October 31, 1517</a:t>
            </a:r>
            <a:br>
              <a:rPr lang="en-US" sz="2800" b="1" dirty="0">
                <a:cs typeface="Arial" panose="020B0604020202020204" pitchFamily="34" charset="0"/>
              </a:rPr>
            </a:br>
            <a:endParaRPr lang="en-US" sz="2800" b="1" dirty="0"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732692"/>
            <a:ext cx="10515600" cy="5974837"/>
          </a:xfrm>
          <a:solidFill>
            <a:srgbClr val="FFFFCC"/>
          </a:solidFill>
        </p:spPr>
        <p:txBody>
          <a:bodyPr>
            <a:normAutofit fontScale="92500" lnSpcReduction="10000"/>
          </a:bodyPr>
          <a:lstStyle/>
          <a:p>
            <a:pPr lvl="1"/>
            <a:r>
              <a:rPr lang="en-US" sz="2800" b="1" dirty="0">
                <a:solidFill>
                  <a:srgbClr val="0070C0"/>
                </a:solidFill>
              </a:rPr>
              <a:t>From the perspective of 21</a:t>
            </a:r>
            <a:r>
              <a:rPr lang="en-US" sz="2800" b="1" baseline="30000" dirty="0">
                <a:solidFill>
                  <a:srgbClr val="0070C0"/>
                </a:solidFill>
              </a:rPr>
              <a:t>st</a:t>
            </a:r>
            <a:r>
              <a:rPr lang="en-US" sz="2800" b="1" dirty="0">
                <a:solidFill>
                  <a:srgbClr val="0070C0"/>
                </a:solidFill>
              </a:rPr>
              <a:t> Century Evangelical Protestants the Reformation appears to be all about doctrine.</a:t>
            </a:r>
          </a:p>
          <a:p>
            <a:pPr lvl="1"/>
            <a:r>
              <a:rPr lang="en-US" sz="2800" b="1" dirty="0">
                <a:solidFill>
                  <a:srgbClr val="0070C0"/>
                </a:solidFill>
              </a:rPr>
              <a:t>While the end result of the Reformation is mainly doctrinal that defined Roman Catholicism and Protestantism,  October 31, 1517 and the subsequent Reformation is the culmination of a perfect storm of: 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God raising up the right leaders at the right time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History of Roman Catholicism: theologians, popes, monasticism, and corruption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Politics: who actually rules Western Europe and the Church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European Wars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Islam: theology and military conquest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The Great Schism of 1054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Pre-reformers: Wycliffe and Hus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Technology: the printing press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And other factors?</a:t>
            </a:r>
          </a:p>
          <a:p>
            <a:pPr marL="457200" lvl="1" indent="0">
              <a:buNone/>
            </a:pPr>
            <a:endParaRPr lang="en-US" sz="28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464153" y="5919693"/>
            <a:ext cx="79913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9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595</Words>
  <Application>Microsoft Office PowerPoint</Application>
  <PresentationFormat>Widescreen</PresentationFormat>
  <Paragraphs>96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Discipleship:  An  Introduction to  Systematic Theology and  Apologetics</vt:lpstr>
      <vt:lpstr>Doctrines of Redemption – The Reformation </vt:lpstr>
      <vt:lpstr> The Reformation – Setting the Table for October 31, 1517 </vt:lpstr>
      <vt:lpstr> The Reformation – Setting the Table for October 31, 1517 </vt:lpstr>
      <vt:lpstr> The Reformation – Setting the Table for October 31, 1517 </vt:lpstr>
      <vt:lpstr> The Reformation – Setting the Table for October 31, 1517 </vt:lpstr>
      <vt:lpstr> The Reformation – Setting the Table for October 31, 1517 </vt:lpstr>
      <vt:lpstr> The Reformation – Setting the Table for October 31, 1517 </vt:lpstr>
      <vt:lpstr> The Reformation – Setting the Table for October 31, 1517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Discipleship:  An  Introduction to  Systematic Theology and  Apologetics</dc:title>
  <dc:creator>Carl Schmuland</dc:creator>
  <cp:lastModifiedBy>Carl Schmuland</cp:lastModifiedBy>
  <cp:revision>1</cp:revision>
  <dcterms:created xsi:type="dcterms:W3CDTF">2017-10-01T19:29:38Z</dcterms:created>
  <dcterms:modified xsi:type="dcterms:W3CDTF">2017-10-01T19:30:59Z</dcterms:modified>
</cp:coreProperties>
</file>