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71" r:id="rId3"/>
    <p:sldId id="258" r:id="rId4"/>
    <p:sldId id="259" r:id="rId5"/>
    <p:sldId id="260" r:id="rId6"/>
    <p:sldId id="261" r:id="rId7"/>
    <p:sldId id="262" r:id="rId8"/>
    <p:sldId id="263" r:id="rId9"/>
    <p:sldId id="264" r:id="rId10"/>
    <p:sldId id="265" r:id="rId11"/>
    <p:sldId id="268" r:id="rId12"/>
    <p:sldId id="269" r:id="rId13"/>
    <p:sldId id="27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3" d="100"/>
          <a:sy n="73" d="100"/>
        </p:scale>
        <p:origin x="-120" y="-112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717F21-C02D-43E0-A0F9-0B184E034B27}" type="datetimeFigureOut">
              <a:rPr lang="en-US" smtClean="0"/>
              <a:t>12/11/17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2C2D75-2045-4FF1-AE2A-FA82FC92A67B}" type="slidenum">
              <a:rPr lang="en-US" smtClean="0"/>
              <a:t>‹#›</a:t>
            </a:fld>
            <a:endParaRPr lang="en-US"/>
          </a:p>
        </p:txBody>
      </p:sp>
    </p:spTree>
    <p:extLst>
      <p:ext uri="{BB962C8B-B14F-4D97-AF65-F5344CB8AC3E}">
        <p14:creationId xmlns:p14="http://schemas.microsoft.com/office/powerpoint/2010/main" val="29331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3</a:t>
            </a:fld>
            <a:endParaRPr lang="en-US" dirty="0"/>
          </a:p>
        </p:txBody>
      </p:sp>
    </p:spTree>
    <p:extLst>
      <p:ext uri="{BB962C8B-B14F-4D97-AF65-F5344CB8AC3E}">
        <p14:creationId xmlns:p14="http://schemas.microsoft.com/office/powerpoint/2010/main" val="36988087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12</a:t>
            </a:fld>
            <a:endParaRPr lang="en-US" dirty="0"/>
          </a:p>
        </p:txBody>
      </p:sp>
    </p:spTree>
    <p:extLst>
      <p:ext uri="{BB962C8B-B14F-4D97-AF65-F5344CB8AC3E}">
        <p14:creationId xmlns:p14="http://schemas.microsoft.com/office/powerpoint/2010/main" val="8627257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13</a:t>
            </a:fld>
            <a:endParaRPr lang="en-US" dirty="0"/>
          </a:p>
        </p:txBody>
      </p:sp>
    </p:spTree>
    <p:extLst>
      <p:ext uri="{BB962C8B-B14F-4D97-AF65-F5344CB8AC3E}">
        <p14:creationId xmlns:p14="http://schemas.microsoft.com/office/powerpoint/2010/main" val="3081460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4</a:t>
            </a:fld>
            <a:endParaRPr lang="en-US" dirty="0"/>
          </a:p>
        </p:txBody>
      </p:sp>
    </p:spTree>
    <p:extLst>
      <p:ext uri="{BB962C8B-B14F-4D97-AF65-F5344CB8AC3E}">
        <p14:creationId xmlns:p14="http://schemas.microsoft.com/office/powerpoint/2010/main" val="4284952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5</a:t>
            </a:fld>
            <a:endParaRPr lang="en-US" dirty="0"/>
          </a:p>
        </p:txBody>
      </p:sp>
    </p:spTree>
    <p:extLst>
      <p:ext uri="{BB962C8B-B14F-4D97-AF65-F5344CB8AC3E}">
        <p14:creationId xmlns:p14="http://schemas.microsoft.com/office/powerpoint/2010/main" val="38464452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6</a:t>
            </a:fld>
            <a:endParaRPr lang="en-US" dirty="0"/>
          </a:p>
        </p:txBody>
      </p:sp>
    </p:spTree>
    <p:extLst>
      <p:ext uri="{BB962C8B-B14F-4D97-AF65-F5344CB8AC3E}">
        <p14:creationId xmlns:p14="http://schemas.microsoft.com/office/powerpoint/2010/main" val="3548172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7</a:t>
            </a:fld>
            <a:endParaRPr lang="en-US" dirty="0"/>
          </a:p>
        </p:txBody>
      </p:sp>
    </p:spTree>
    <p:extLst>
      <p:ext uri="{BB962C8B-B14F-4D97-AF65-F5344CB8AC3E}">
        <p14:creationId xmlns:p14="http://schemas.microsoft.com/office/powerpoint/2010/main" val="1214883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8</a:t>
            </a:fld>
            <a:endParaRPr lang="en-US" dirty="0"/>
          </a:p>
        </p:txBody>
      </p:sp>
    </p:spTree>
    <p:extLst>
      <p:ext uri="{BB962C8B-B14F-4D97-AF65-F5344CB8AC3E}">
        <p14:creationId xmlns:p14="http://schemas.microsoft.com/office/powerpoint/2010/main" val="24788947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9</a:t>
            </a:fld>
            <a:endParaRPr lang="en-US" dirty="0"/>
          </a:p>
        </p:txBody>
      </p:sp>
    </p:spTree>
    <p:extLst>
      <p:ext uri="{BB962C8B-B14F-4D97-AF65-F5344CB8AC3E}">
        <p14:creationId xmlns:p14="http://schemas.microsoft.com/office/powerpoint/2010/main" val="26585098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10</a:t>
            </a:fld>
            <a:endParaRPr lang="en-US" dirty="0"/>
          </a:p>
        </p:txBody>
      </p:sp>
    </p:spTree>
    <p:extLst>
      <p:ext uri="{BB962C8B-B14F-4D97-AF65-F5344CB8AC3E}">
        <p14:creationId xmlns:p14="http://schemas.microsoft.com/office/powerpoint/2010/main" val="6714244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11</a:t>
            </a:fld>
            <a:endParaRPr lang="en-US" dirty="0"/>
          </a:p>
        </p:txBody>
      </p:sp>
    </p:spTree>
    <p:extLst>
      <p:ext uri="{BB962C8B-B14F-4D97-AF65-F5344CB8AC3E}">
        <p14:creationId xmlns:p14="http://schemas.microsoft.com/office/powerpoint/2010/main" val="2109481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A80AEE-6FEC-4EEE-B7EA-B79A8322C0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29EE7643-6312-475B-8663-20A56530B8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8B2AEAA5-51D4-4C10-90EC-F5F5CE8FC03E}"/>
              </a:ext>
            </a:extLst>
          </p:cNvPr>
          <p:cNvSpPr>
            <a:spLocks noGrp="1"/>
          </p:cNvSpPr>
          <p:nvPr>
            <p:ph type="dt" sz="half" idx="10"/>
          </p:nvPr>
        </p:nvSpPr>
        <p:spPr/>
        <p:txBody>
          <a:bodyPr/>
          <a:lstStyle/>
          <a:p>
            <a:fld id="{0E57606C-69A1-4853-82E9-49CD5D86BD0A}" type="datetimeFigureOut">
              <a:rPr lang="en-US" smtClean="0"/>
              <a:t>12/11/17</a:t>
            </a:fld>
            <a:endParaRPr lang="en-US"/>
          </a:p>
        </p:txBody>
      </p:sp>
      <p:sp>
        <p:nvSpPr>
          <p:cNvPr id="5" name="Footer Placeholder 4">
            <a:extLst>
              <a:ext uri="{FF2B5EF4-FFF2-40B4-BE49-F238E27FC236}">
                <a16:creationId xmlns:a16="http://schemas.microsoft.com/office/drawing/2014/main" xmlns="" id="{E6DC796C-E755-40F7-9150-98C0135AB1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571C584-A52A-4508-A6B1-96AF078CE558}"/>
              </a:ext>
            </a:extLst>
          </p:cNvPr>
          <p:cNvSpPr>
            <a:spLocks noGrp="1"/>
          </p:cNvSpPr>
          <p:nvPr>
            <p:ph type="sldNum" sz="quarter" idx="12"/>
          </p:nvPr>
        </p:nvSpPr>
        <p:spPr/>
        <p:txBody>
          <a:bodyPr/>
          <a:lstStyle/>
          <a:p>
            <a:fld id="{84655728-2A3F-45D3-BE1A-0B9C6F3EC47E}" type="slidenum">
              <a:rPr lang="en-US" smtClean="0"/>
              <a:t>‹#›</a:t>
            </a:fld>
            <a:endParaRPr lang="en-US"/>
          </a:p>
        </p:txBody>
      </p:sp>
    </p:spTree>
    <p:extLst>
      <p:ext uri="{BB962C8B-B14F-4D97-AF65-F5344CB8AC3E}">
        <p14:creationId xmlns:p14="http://schemas.microsoft.com/office/powerpoint/2010/main" val="17108783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B844D1-C679-4D84-B437-0641AB9DC8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2DEFB2A6-E391-441C-905D-FF6562F881B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58B6561-EC5B-4D00-B990-50335FC05CA5}"/>
              </a:ext>
            </a:extLst>
          </p:cNvPr>
          <p:cNvSpPr>
            <a:spLocks noGrp="1"/>
          </p:cNvSpPr>
          <p:nvPr>
            <p:ph type="dt" sz="half" idx="10"/>
          </p:nvPr>
        </p:nvSpPr>
        <p:spPr/>
        <p:txBody>
          <a:bodyPr/>
          <a:lstStyle/>
          <a:p>
            <a:fld id="{0E57606C-69A1-4853-82E9-49CD5D86BD0A}" type="datetimeFigureOut">
              <a:rPr lang="en-US" smtClean="0"/>
              <a:t>12/11/17</a:t>
            </a:fld>
            <a:endParaRPr lang="en-US"/>
          </a:p>
        </p:txBody>
      </p:sp>
      <p:sp>
        <p:nvSpPr>
          <p:cNvPr id="5" name="Footer Placeholder 4">
            <a:extLst>
              <a:ext uri="{FF2B5EF4-FFF2-40B4-BE49-F238E27FC236}">
                <a16:creationId xmlns:a16="http://schemas.microsoft.com/office/drawing/2014/main" xmlns="" id="{93173713-EC6B-415E-9121-851CA9BA77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42E9F96-56B7-493D-B296-F41BE4B9E1EA}"/>
              </a:ext>
            </a:extLst>
          </p:cNvPr>
          <p:cNvSpPr>
            <a:spLocks noGrp="1"/>
          </p:cNvSpPr>
          <p:nvPr>
            <p:ph type="sldNum" sz="quarter" idx="12"/>
          </p:nvPr>
        </p:nvSpPr>
        <p:spPr/>
        <p:txBody>
          <a:bodyPr/>
          <a:lstStyle/>
          <a:p>
            <a:fld id="{84655728-2A3F-45D3-BE1A-0B9C6F3EC47E}" type="slidenum">
              <a:rPr lang="en-US" smtClean="0"/>
              <a:t>‹#›</a:t>
            </a:fld>
            <a:endParaRPr lang="en-US"/>
          </a:p>
        </p:txBody>
      </p:sp>
    </p:spTree>
    <p:extLst>
      <p:ext uri="{BB962C8B-B14F-4D97-AF65-F5344CB8AC3E}">
        <p14:creationId xmlns:p14="http://schemas.microsoft.com/office/powerpoint/2010/main" val="3547731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937E8B34-35BD-4BD5-84B1-56AC9268395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4AAF3F94-9179-4FBF-919B-778E6B61D2F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9C71466-8C62-4A3B-90E4-F9B8DE6FA8D7}"/>
              </a:ext>
            </a:extLst>
          </p:cNvPr>
          <p:cNvSpPr>
            <a:spLocks noGrp="1"/>
          </p:cNvSpPr>
          <p:nvPr>
            <p:ph type="dt" sz="half" idx="10"/>
          </p:nvPr>
        </p:nvSpPr>
        <p:spPr/>
        <p:txBody>
          <a:bodyPr/>
          <a:lstStyle/>
          <a:p>
            <a:fld id="{0E57606C-69A1-4853-82E9-49CD5D86BD0A}" type="datetimeFigureOut">
              <a:rPr lang="en-US" smtClean="0"/>
              <a:t>12/11/17</a:t>
            </a:fld>
            <a:endParaRPr lang="en-US"/>
          </a:p>
        </p:txBody>
      </p:sp>
      <p:sp>
        <p:nvSpPr>
          <p:cNvPr id="5" name="Footer Placeholder 4">
            <a:extLst>
              <a:ext uri="{FF2B5EF4-FFF2-40B4-BE49-F238E27FC236}">
                <a16:creationId xmlns:a16="http://schemas.microsoft.com/office/drawing/2014/main" xmlns="" id="{49AC043B-7BBF-412A-B120-505EF3080F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80443C7-BE73-45F5-ABD8-D4EE796F44FC}"/>
              </a:ext>
            </a:extLst>
          </p:cNvPr>
          <p:cNvSpPr>
            <a:spLocks noGrp="1"/>
          </p:cNvSpPr>
          <p:nvPr>
            <p:ph type="sldNum" sz="quarter" idx="12"/>
          </p:nvPr>
        </p:nvSpPr>
        <p:spPr/>
        <p:txBody>
          <a:bodyPr/>
          <a:lstStyle/>
          <a:p>
            <a:fld id="{84655728-2A3F-45D3-BE1A-0B9C6F3EC47E}" type="slidenum">
              <a:rPr lang="en-US" smtClean="0"/>
              <a:t>‹#›</a:t>
            </a:fld>
            <a:endParaRPr lang="en-US"/>
          </a:p>
        </p:txBody>
      </p:sp>
    </p:spTree>
    <p:extLst>
      <p:ext uri="{BB962C8B-B14F-4D97-AF65-F5344CB8AC3E}">
        <p14:creationId xmlns:p14="http://schemas.microsoft.com/office/powerpoint/2010/main" val="3086372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613DF7-D6EE-4964-A0A2-AE91C78A11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D76D03E7-6BFD-46DC-8B4C-4FB66728D26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B5D8091-91D1-48AE-A52F-927C829AEF40}"/>
              </a:ext>
            </a:extLst>
          </p:cNvPr>
          <p:cNvSpPr>
            <a:spLocks noGrp="1"/>
          </p:cNvSpPr>
          <p:nvPr>
            <p:ph type="dt" sz="half" idx="10"/>
          </p:nvPr>
        </p:nvSpPr>
        <p:spPr/>
        <p:txBody>
          <a:bodyPr/>
          <a:lstStyle/>
          <a:p>
            <a:fld id="{0E57606C-69A1-4853-82E9-49CD5D86BD0A}" type="datetimeFigureOut">
              <a:rPr lang="en-US" smtClean="0"/>
              <a:t>12/11/17</a:t>
            </a:fld>
            <a:endParaRPr lang="en-US"/>
          </a:p>
        </p:txBody>
      </p:sp>
      <p:sp>
        <p:nvSpPr>
          <p:cNvPr id="5" name="Footer Placeholder 4">
            <a:extLst>
              <a:ext uri="{FF2B5EF4-FFF2-40B4-BE49-F238E27FC236}">
                <a16:creationId xmlns:a16="http://schemas.microsoft.com/office/drawing/2014/main" xmlns="" id="{0CE3FAA4-CD25-405E-87FF-C92FDB0375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3499939-52EE-4088-8FF2-06C569D7AEC6}"/>
              </a:ext>
            </a:extLst>
          </p:cNvPr>
          <p:cNvSpPr>
            <a:spLocks noGrp="1"/>
          </p:cNvSpPr>
          <p:nvPr>
            <p:ph type="sldNum" sz="quarter" idx="12"/>
          </p:nvPr>
        </p:nvSpPr>
        <p:spPr/>
        <p:txBody>
          <a:bodyPr/>
          <a:lstStyle/>
          <a:p>
            <a:fld id="{84655728-2A3F-45D3-BE1A-0B9C6F3EC47E}" type="slidenum">
              <a:rPr lang="en-US" smtClean="0"/>
              <a:t>‹#›</a:t>
            </a:fld>
            <a:endParaRPr lang="en-US"/>
          </a:p>
        </p:txBody>
      </p:sp>
    </p:spTree>
    <p:extLst>
      <p:ext uri="{BB962C8B-B14F-4D97-AF65-F5344CB8AC3E}">
        <p14:creationId xmlns:p14="http://schemas.microsoft.com/office/powerpoint/2010/main" val="826385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5CCC23-2148-4087-ABA9-8D4FC7B4C19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9F0BEFF7-51FD-4E47-AACA-CD69EB6DF4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455D7337-6A1E-4C8F-8522-38689C5AD5C2}"/>
              </a:ext>
            </a:extLst>
          </p:cNvPr>
          <p:cNvSpPr>
            <a:spLocks noGrp="1"/>
          </p:cNvSpPr>
          <p:nvPr>
            <p:ph type="dt" sz="half" idx="10"/>
          </p:nvPr>
        </p:nvSpPr>
        <p:spPr/>
        <p:txBody>
          <a:bodyPr/>
          <a:lstStyle/>
          <a:p>
            <a:fld id="{0E57606C-69A1-4853-82E9-49CD5D86BD0A}" type="datetimeFigureOut">
              <a:rPr lang="en-US" smtClean="0"/>
              <a:t>12/11/17</a:t>
            </a:fld>
            <a:endParaRPr lang="en-US"/>
          </a:p>
        </p:txBody>
      </p:sp>
      <p:sp>
        <p:nvSpPr>
          <p:cNvPr id="5" name="Footer Placeholder 4">
            <a:extLst>
              <a:ext uri="{FF2B5EF4-FFF2-40B4-BE49-F238E27FC236}">
                <a16:creationId xmlns:a16="http://schemas.microsoft.com/office/drawing/2014/main" xmlns="" id="{E0D68798-1B4D-4F6B-9624-DC92281468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172DB4F-B092-494A-9B2A-094C4BA47A69}"/>
              </a:ext>
            </a:extLst>
          </p:cNvPr>
          <p:cNvSpPr>
            <a:spLocks noGrp="1"/>
          </p:cNvSpPr>
          <p:nvPr>
            <p:ph type="sldNum" sz="quarter" idx="12"/>
          </p:nvPr>
        </p:nvSpPr>
        <p:spPr/>
        <p:txBody>
          <a:bodyPr/>
          <a:lstStyle/>
          <a:p>
            <a:fld id="{84655728-2A3F-45D3-BE1A-0B9C6F3EC47E}" type="slidenum">
              <a:rPr lang="en-US" smtClean="0"/>
              <a:t>‹#›</a:t>
            </a:fld>
            <a:endParaRPr lang="en-US"/>
          </a:p>
        </p:txBody>
      </p:sp>
    </p:spTree>
    <p:extLst>
      <p:ext uri="{BB962C8B-B14F-4D97-AF65-F5344CB8AC3E}">
        <p14:creationId xmlns:p14="http://schemas.microsoft.com/office/powerpoint/2010/main" val="2143741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A3F77B-CD3F-4E41-B19C-55272286D9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44473ABE-B643-4C45-BD45-C3FDE172075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936FB416-CA47-411E-A28E-3CAC1143AE7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7665CE97-DCF7-45DD-BA33-175B97A24899}"/>
              </a:ext>
            </a:extLst>
          </p:cNvPr>
          <p:cNvSpPr>
            <a:spLocks noGrp="1"/>
          </p:cNvSpPr>
          <p:nvPr>
            <p:ph type="dt" sz="half" idx="10"/>
          </p:nvPr>
        </p:nvSpPr>
        <p:spPr/>
        <p:txBody>
          <a:bodyPr/>
          <a:lstStyle/>
          <a:p>
            <a:fld id="{0E57606C-69A1-4853-82E9-49CD5D86BD0A}" type="datetimeFigureOut">
              <a:rPr lang="en-US" smtClean="0"/>
              <a:t>12/11/17</a:t>
            </a:fld>
            <a:endParaRPr lang="en-US"/>
          </a:p>
        </p:txBody>
      </p:sp>
      <p:sp>
        <p:nvSpPr>
          <p:cNvPr id="6" name="Footer Placeholder 5">
            <a:extLst>
              <a:ext uri="{FF2B5EF4-FFF2-40B4-BE49-F238E27FC236}">
                <a16:creationId xmlns:a16="http://schemas.microsoft.com/office/drawing/2014/main" xmlns="" id="{1352671B-EDB3-45DB-939C-A922C5BBE5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579AAB75-6137-4F12-ACCA-78D46324B768}"/>
              </a:ext>
            </a:extLst>
          </p:cNvPr>
          <p:cNvSpPr>
            <a:spLocks noGrp="1"/>
          </p:cNvSpPr>
          <p:nvPr>
            <p:ph type="sldNum" sz="quarter" idx="12"/>
          </p:nvPr>
        </p:nvSpPr>
        <p:spPr/>
        <p:txBody>
          <a:bodyPr/>
          <a:lstStyle/>
          <a:p>
            <a:fld id="{84655728-2A3F-45D3-BE1A-0B9C6F3EC47E}" type="slidenum">
              <a:rPr lang="en-US" smtClean="0"/>
              <a:t>‹#›</a:t>
            </a:fld>
            <a:endParaRPr lang="en-US"/>
          </a:p>
        </p:txBody>
      </p:sp>
    </p:spTree>
    <p:extLst>
      <p:ext uri="{BB962C8B-B14F-4D97-AF65-F5344CB8AC3E}">
        <p14:creationId xmlns:p14="http://schemas.microsoft.com/office/powerpoint/2010/main" val="396674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F61595-8B5E-4FA8-8400-E4F942A4F92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1C379218-677C-48FA-80E6-3D6FB7AF45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FE067334-2EAF-49C8-A1D4-C87171E5CE6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F74BCB8D-F06B-4638-A819-56698B1C9F9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0DC5D69D-6D17-4FA6-A2BD-3EB8F211EF2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9C26F733-675B-4DF6-9172-C4116FBC60A3}"/>
              </a:ext>
            </a:extLst>
          </p:cNvPr>
          <p:cNvSpPr>
            <a:spLocks noGrp="1"/>
          </p:cNvSpPr>
          <p:nvPr>
            <p:ph type="dt" sz="half" idx="10"/>
          </p:nvPr>
        </p:nvSpPr>
        <p:spPr/>
        <p:txBody>
          <a:bodyPr/>
          <a:lstStyle/>
          <a:p>
            <a:fld id="{0E57606C-69A1-4853-82E9-49CD5D86BD0A}" type="datetimeFigureOut">
              <a:rPr lang="en-US" smtClean="0"/>
              <a:t>12/11/17</a:t>
            </a:fld>
            <a:endParaRPr lang="en-US"/>
          </a:p>
        </p:txBody>
      </p:sp>
      <p:sp>
        <p:nvSpPr>
          <p:cNvPr id="8" name="Footer Placeholder 7">
            <a:extLst>
              <a:ext uri="{FF2B5EF4-FFF2-40B4-BE49-F238E27FC236}">
                <a16:creationId xmlns:a16="http://schemas.microsoft.com/office/drawing/2014/main" xmlns="" id="{858D8075-9668-476D-B68D-8E02FC0659E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19778092-D0EA-4772-849A-AEA2759A033B}"/>
              </a:ext>
            </a:extLst>
          </p:cNvPr>
          <p:cNvSpPr>
            <a:spLocks noGrp="1"/>
          </p:cNvSpPr>
          <p:nvPr>
            <p:ph type="sldNum" sz="quarter" idx="12"/>
          </p:nvPr>
        </p:nvSpPr>
        <p:spPr/>
        <p:txBody>
          <a:bodyPr/>
          <a:lstStyle/>
          <a:p>
            <a:fld id="{84655728-2A3F-45D3-BE1A-0B9C6F3EC47E}" type="slidenum">
              <a:rPr lang="en-US" smtClean="0"/>
              <a:t>‹#›</a:t>
            </a:fld>
            <a:endParaRPr lang="en-US"/>
          </a:p>
        </p:txBody>
      </p:sp>
    </p:spTree>
    <p:extLst>
      <p:ext uri="{BB962C8B-B14F-4D97-AF65-F5344CB8AC3E}">
        <p14:creationId xmlns:p14="http://schemas.microsoft.com/office/powerpoint/2010/main" val="205269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B0AFC6-8486-46E4-9F38-9441C02D7A3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DBC5DCBA-028E-490B-B453-655BD535BF05}"/>
              </a:ext>
            </a:extLst>
          </p:cNvPr>
          <p:cNvSpPr>
            <a:spLocks noGrp="1"/>
          </p:cNvSpPr>
          <p:nvPr>
            <p:ph type="dt" sz="half" idx="10"/>
          </p:nvPr>
        </p:nvSpPr>
        <p:spPr/>
        <p:txBody>
          <a:bodyPr/>
          <a:lstStyle/>
          <a:p>
            <a:fld id="{0E57606C-69A1-4853-82E9-49CD5D86BD0A}" type="datetimeFigureOut">
              <a:rPr lang="en-US" smtClean="0"/>
              <a:t>12/11/17</a:t>
            </a:fld>
            <a:endParaRPr lang="en-US"/>
          </a:p>
        </p:txBody>
      </p:sp>
      <p:sp>
        <p:nvSpPr>
          <p:cNvPr id="4" name="Footer Placeholder 3">
            <a:extLst>
              <a:ext uri="{FF2B5EF4-FFF2-40B4-BE49-F238E27FC236}">
                <a16:creationId xmlns:a16="http://schemas.microsoft.com/office/drawing/2014/main" xmlns="" id="{E498F5B5-BD94-495C-A154-2F4B84C617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C44FA9D1-D9B7-4812-A3AE-840322043D36}"/>
              </a:ext>
            </a:extLst>
          </p:cNvPr>
          <p:cNvSpPr>
            <a:spLocks noGrp="1"/>
          </p:cNvSpPr>
          <p:nvPr>
            <p:ph type="sldNum" sz="quarter" idx="12"/>
          </p:nvPr>
        </p:nvSpPr>
        <p:spPr/>
        <p:txBody>
          <a:bodyPr/>
          <a:lstStyle/>
          <a:p>
            <a:fld id="{84655728-2A3F-45D3-BE1A-0B9C6F3EC47E}" type="slidenum">
              <a:rPr lang="en-US" smtClean="0"/>
              <a:t>‹#›</a:t>
            </a:fld>
            <a:endParaRPr lang="en-US"/>
          </a:p>
        </p:txBody>
      </p:sp>
    </p:spTree>
    <p:extLst>
      <p:ext uri="{BB962C8B-B14F-4D97-AF65-F5344CB8AC3E}">
        <p14:creationId xmlns:p14="http://schemas.microsoft.com/office/powerpoint/2010/main" val="3333265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D255F498-A4CF-43EC-AFD2-64730ADA5590}"/>
              </a:ext>
            </a:extLst>
          </p:cNvPr>
          <p:cNvSpPr>
            <a:spLocks noGrp="1"/>
          </p:cNvSpPr>
          <p:nvPr>
            <p:ph type="dt" sz="half" idx="10"/>
          </p:nvPr>
        </p:nvSpPr>
        <p:spPr/>
        <p:txBody>
          <a:bodyPr/>
          <a:lstStyle/>
          <a:p>
            <a:fld id="{0E57606C-69A1-4853-82E9-49CD5D86BD0A}" type="datetimeFigureOut">
              <a:rPr lang="en-US" smtClean="0"/>
              <a:t>12/11/17</a:t>
            </a:fld>
            <a:endParaRPr lang="en-US"/>
          </a:p>
        </p:txBody>
      </p:sp>
      <p:sp>
        <p:nvSpPr>
          <p:cNvPr id="3" name="Footer Placeholder 2">
            <a:extLst>
              <a:ext uri="{FF2B5EF4-FFF2-40B4-BE49-F238E27FC236}">
                <a16:creationId xmlns:a16="http://schemas.microsoft.com/office/drawing/2014/main" xmlns="" id="{F4637B4F-35C4-49FD-93E7-ADF97EC1F60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949F7B9F-DE57-4ED2-879C-54DD09D9DFED}"/>
              </a:ext>
            </a:extLst>
          </p:cNvPr>
          <p:cNvSpPr>
            <a:spLocks noGrp="1"/>
          </p:cNvSpPr>
          <p:nvPr>
            <p:ph type="sldNum" sz="quarter" idx="12"/>
          </p:nvPr>
        </p:nvSpPr>
        <p:spPr/>
        <p:txBody>
          <a:bodyPr/>
          <a:lstStyle/>
          <a:p>
            <a:fld id="{84655728-2A3F-45D3-BE1A-0B9C6F3EC47E}" type="slidenum">
              <a:rPr lang="en-US" smtClean="0"/>
              <a:t>‹#›</a:t>
            </a:fld>
            <a:endParaRPr lang="en-US"/>
          </a:p>
        </p:txBody>
      </p:sp>
    </p:spTree>
    <p:extLst>
      <p:ext uri="{BB962C8B-B14F-4D97-AF65-F5344CB8AC3E}">
        <p14:creationId xmlns:p14="http://schemas.microsoft.com/office/powerpoint/2010/main" val="3023276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565443-89FC-4A4E-8BA2-EBC84B3386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C34B7D3C-2B4D-4C69-91F9-E1391CDE493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E2233463-30EC-4D2C-A95C-1CCFC370BA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7C634F7C-D24E-4D77-8EC7-DF10286965C2}"/>
              </a:ext>
            </a:extLst>
          </p:cNvPr>
          <p:cNvSpPr>
            <a:spLocks noGrp="1"/>
          </p:cNvSpPr>
          <p:nvPr>
            <p:ph type="dt" sz="half" idx="10"/>
          </p:nvPr>
        </p:nvSpPr>
        <p:spPr/>
        <p:txBody>
          <a:bodyPr/>
          <a:lstStyle/>
          <a:p>
            <a:fld id="{0E57606C-69A1-4853-82E9-49CD5D86BD0A}" type="datetimeFigureOut">
              <a:rPr lang="en-US" smtClean="0"/>
              <a:t>12/11/17</a:t>
            </a:fld>
            <a:endParaRPr lang="en-US"/>
          </a:p>
        </p:txBody>
      </p:sp>
      <p:sp>
        <p:nvSpPr>
          <p:cNvPr id="6" name="Footer Placeholder 5">
            <a:extLst>
              <a:ext uri="{FF2B5EF4-FFF2-40B4-BE49-F238E27FC236}">
                <a16:creationId xmlns:a16="http://schemas.microsoft.com/office/drawing/2014/main" xmlns="" id="{86D0C2FB-D6D8-467A-9C47-EF6F47515A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B9C027E-8A39-4505-A888-13ABC517985E}"/>
              </a:ext>
            </a:extLst>
          </p:cNvPr>
          <p:cNvSpPr>
            <a:spLocks noGrp="1"/>
          </p:cNvSpPr>
          <p:nvPr>
            <p:ph type="sldNum" sz="quarter" idx="12"/>
          </p:nvPr>
        </p:nvSpPr>
        <p:spPr/>
        <p:txBody>
          <a:bodyPr/>
          <a:lstStyle/>
          <a:p>
            <a:fld id="{84655728-2A3F-45D3-BE1A-0B9C6F3EC47E}" type="slidenum">
              <a:rPr lang="en-US" smtClean="0"/>
              <a:t>‹#›</a:t>
            </a:fld>
            <a:endParaRPr lang="en-US"/>
          </a:p>
        </p:txBody>
      </p:sp>
    </p:spTree>
    <p:extLst>
      <p:ext uri="{BB962C8B-B14F-4D97-AF65-F5344CB8AC3E}">
        <p14:creationId xmlns:p14="http://schemas.microsoft.com/office/powerpoint/2010/main" val="3008894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1DC44D-6E67-483A-BC87-FF7AB8C901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1F2D5B98-0B48-444E-84AF-74CAE66B69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924832DE-112D-4218-9CE5-4D87363E55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6F688107-ECAC-4CE7-AE32-63232928AB09}"/>
              </a:ext>
            </a:extLst>
          </p:cNvPr>
          <p:cNvSpPr>
            <a:spLocks noGrp="1"/>
          </p:cNvSpPr>
          <p:nvPr>
            <p:ph type="dt" sz="half" idx="10"/>
          </p:nvPr>
        </p:nvSpPr>
        <p:spPr/>
        <p:txBody>
          <a:bodyPr/>
          <a:lstStyle/>
          <a:p>
            <a:fld id="{0E57606C-69A1-4853-82E9-49CD5D86BD0A}" type="datetimeFigureOut">
              <a:rPr lang="en-US" smtClean="0"/>
              <a:t>12/11/17</a:t>
            </a:fld>
            <a:endParaRPr lang="en-US"/>
          </a:p>
        </p:txBody>
      </p:sp>
      <p:sp>
        <p:nvSpPr>
          <p:cNvPr id="6" name="Footer Placeholder 5">
            <a:extLst>
              <a:ext uri="{FF2B5EF4-FFF2-40B4-BE49-F238E27FC236}">
                <a16:creationId xmlns:a16="http://schemas.microsoft.com/office/drawing/2014/main" xmlns="" id="{628E3ED8-8CFD-467C-8175-DCF9A26482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71B5EA9-7D18-41E2-A479-E27F43AF9C54}"/>
              </a:ext>
            </a:extLst>
          </p:cNvPr>
          <p:cNvSpPr>
            <a:spLocks noGrp="1"/>
          </p:cNvSpPr>
          <p:nvPr>
            <p:ph type="sldNum" sz="quarter" idx="12"/>
          </p:nvPr>
        </p:nvSpPr>
        <p:spPr/>
        <p:txBody>
          <a:bodyPr/>
          <a:lstStyle/>
          <a:p>
            <a:fld id="{84655728-2A3F-45D3-BE1A-0B9C6F3EC47E}" type="slidenum">
              <a:rPr lang="en-US" smtClean="0"/>
              <a:t>‹#›</a:t>
            </a:fld>
            <a:endParaRPr lang="en-US"/>
          </a:p>
        </p:txBody>
      </p:sp>
    </p:spTree>
    <p:extLst>
      <p:ext uri="{BB962C8B-B14F-4D97-AF65-F5344CB8AC3E}">
        <p14:creationId xmlns:p14="http://schemas.microsoft.com/office/powerpoint/2010/main" val="388917995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5253331B-7A21-4E17-8DD6-500483D63C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BB2DE48E-1A19-48DB-BF35-5E61C76CDF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5437602-C81E-4FB0-A42A-40552662C1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57606C-69A1-4853-82E9-49CD5D86BD0A}" type="datetimeFigureOut">
              <a:rPr lang="en-US" smtClean="0"/>
              <a:t>12/11/17</a:t>
            </a:fld>
            <a:endParaRPr lang="en-US"/>
          </a:p>
        </p:txBody>
      </p:sp>
      <p:sp>
        <p:nvSpPr>
          <p:cNvPr id="5" name="Footer Placeholder 4">
            <a:extLst>
              <a:ext uri="{FF2B5EF4-FFF2-40B4-BE49-F238E27FC236}">
                <a16:creationId xmlns:a16="http://schemas.microsoft.com/office/drawing/2014/main" xmlns="" id="{66CA1143-8DE2-4098-878A-6C8777266E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F6353595-64A6-47AA-943F-A8D6CC751C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55728-2A3F-45D3-BE1A-0B9C6F3EC47E}" type="slidenum">
              <a:rPr lang="en-US" smtClean="0"/>
              <a:t>‹#›</a:t>
            </a:fld>
            <a:endParaRPr lang="en-US"/>
          </a:p>
        </p:txBody>
      </p:sp>
    </p:spTree>
    <p:extLst>
      <p:ext uri="{BB962C8B-B14F-4D97-AF65-F5344CB8AC3E}">
        <p14:creationId xmlns:p14="http://schemas.microsoft.com/office/powerpoint/2010/main" val="2108230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en.wiktionary.org/wiki/limbu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40124" y="179296"/>
            <a:ext cx="9711752" cy="4304780"/>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240124" y="4956276"/>
            <a:ext cx="9711752" cy="1655762"/>
          </a:xfrm>
          <a:solidFill>
            <a:srgbClr val="FFFFCC"/>
          </a:solidFill>
        </p:spPr>
        <p:txBody>
          <a:bodyPr>
            <a:normAutofit/>
          </a:bodyPr>
          <a:lstStyle/>
          <a:p>
            <a:r>
              <a:rPr lang="en-US" sz="3600" dirty="0"/>
              <a:t>The Doctrines of Redemption: The Reformation</a:t>
            </a:r>
            <a:endParaRPr lang="en-US" sz="2800" dirty="0"/>
          </a:p>
          <a:p>
            <a:r>
              <a:rPr lang="en-US" b="1" dirty="0">
                <a:solidFill>
                  <a:srgbClr val="0070C0"/>
                </a:solidFill>
              </a:rPr>
              <a:t>The Heights Church December 10, 2017</a:t>
            </a:r>
          </a:p>
        </p:txBody>
      </p:sp>
    </p:spTree>
    <p:extLst>
      <p:ext uri="{BB962C8B-B14F-4D97-AF65-F5344CB8AC3E}">
        <p14:creationId xmlns:p14="http://schemas.microsoft.com/office/powerpoint/2010/main" val="8712388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r>
              <a:rPr lang="en-US" sz="2800" b="1" dirty="0">
                <a:cs typeface="Arial" panose="020B0604020202020204" pitchFamily="34" charset="0"/>
              </a:rPr>
              <a:t/>
            </a:r>
            <a:br>
              <a:rPr lang="en-US" sz="2800" b="1" dirty="0">
                <a:cs typeface="Arial" panose="020B0604020202020204" pitchFamily="34" charset="0"/>
              </a:rPr>
            </a:br>
            <a:r>
              <a:rPr lang="en-US" sz="2800" b="1" dirty="0">
                <a:cs typeface="Arial" panose="020B0604020202020204" pitchFamily="34" charset="0"/>
              </a:rPr>
              <a:t>The Reformation (13</a:t>
            </a:r>
            <a:r>
              <a:rPr lang="en-US" sz="2800" b="1" baseline="30000" dirty="0">
                <a:cs typeface="Arial" panose="020B0604020202020204" pitchFamily="34" charset="0"/>
              </a:rPr>
              <a:t>th</a:t>
            </a:r>
            <a:r>
              <a:rPr lang="en-US" sz="2800" b="1" dirty="0">
                <a:cs typeface="Arial" panose="020B0604020202020204" pitchFamily="34" charset="0"/>
              </a:rPr>
              <a:t> century) – Thomas Aquinas (1225? – March 7, 1274)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xmlns="" id="{3722A8BD-01A8-4DD7-BA97-6821470DD510}"/>
              </a:ext>
            </a:extLst>
          </p:cNvPr>
          <p:cNvSpPr txBox="1"/>
          <p:nvPr/>
        </p:nvSpPr>
        <p:spPr>
          <a:xfrm>
            <a:off x="341831" y="733246"/>
            <a:ext cx="11636809" cy="6001643"/>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b="1" dirty="0">
                <a:solidFill>
                  <a:srgbClr val="0070C0"/>
                </a:solidFill>
              </a:rPr>
              <a:t>Limbo of the children</a:t>
            </a:r>
          </a:p>
          <a:p>
            <a:pPr marL="342900" indent="-342900">
              <a:buFont typeface="Arial" panose="020B0604020202020204" pitchFamily="34" charset="0"/>
              <a:buChar char="•"/>
            </a:pPr>
            <a:r>
              <a:rPr lang="en-US" sz="2400" dirty="0">
                <a:solidFill>
                  <a:srgbClr val="0070C0"/>
                </a:solidFill>
              </a:rPr>
              <a:t>In January 2007 the Vatican's Theological Commission issued a  41-page report titled </a:t>
            </a:r>
            <a:r>
              <a:rPr lang="en-US" sz="2400" b="1" i="1" dirty="0">
                <a:solidFill>
                  <a:srgbClr val="0070C0"/>
                </a:solidFill>
              </a:rPr>
              <a:t>The Hope of Salvation for Infants Who Die Without Being Baptized</a:t>
            </a:r>
            <a:r>
              <a:rPr lang="en-US" dirty="0">
                <a:solidFill>
                  <a:srgbClr val="0070C0"/>
                </a:solidFill>
              </a:rPr>
              <a:t> </a:t>
            </a:r>
            <a:r>
              <a:rPr lang="en-US" sz="2400" dirty="0">
                <a:solidFill>
                  <a:srgbClr val="0070C0"/>
                </a:solidFill>
              </a:rPr>
              <a:t>following a three-year study. </a:t>
            </a:r>
          </a:p>
          <a:p>
            <a:pPr lvl="1"/>
            <a:r>
              <a:rPr lang="en-US" sz="2400" dirty="0"/>
              <a:t>It said the concept was an "unduly restrictive view of salvation". However, it added that baptism was the only way to remove the stain of original sin - which according to the Catholic faith all are born with - and urged parents to continue to baptize their children.</a:t>
            </a:r>
          </a:p>
          <a:p>
            <a:pPr lvl="1"/>
            <a:r>
              <a:rPr lang="en-US" sz="2400" dirty="0"/>
              <a:t>It also said "There is greater theological awareness today that God is merciful and </a:t>
            </a:r>
            <a:r>
              <a:rPr lang="en-US" sz="2400" dirty="0">
                <a:solidFill>
                  <a:srgbClr val="FF0000"/>
                </a:solidFill>
              </a:rPr>
              <a:t>wants all human beings to be saved</a:t>
            </a:r>
            <a:r>
              <a:rPr lang="en-US" sz="2400" dirty="0"/>
              <a:t>. Grace has priority over sin, and the exclusion of innocent babies from heaven does not seem to reflect Christ's special love for the little ones.” Father Paul </a:t>
            </a:r>
            <a:r>
              <a:rPr lang="en-US" sz="2400" dirty="0" err="1"/>
              <a:t>McPartlan</a:t>
            </a:r>
            <a:r>
              <a:rPr lang="en-US" sz="2400" dirty="0"/>
              <a:t>, a British priest and a member of the commission, said: "We cannot say we know with certainty what will happen to unbaptized children but we have good grounds to hope that God in his mercy and love looks after these children and brings them to salvation."</a:t>
            </a:r>
          </a:p>
          <a:p>
            <a:pPr marL="342900" indent="-342900">
              <a:buFont typeface="Arial" panose="020B0604020202020204" pitchFamily="34" charset="0"/>
              <a:buChar char="•"/>
            </a:pPr>
            <a:r>
              <a:rPr lang="en-US" sz="2400" b="1" dirty="0">
                <a:solidFill>
                  <a:srgbClr val="0070C0"/>
                </a:solidFill>
              </a:rPr>
              <a:t>On April 23, 2007 Pope Benedict XVI abolished the concept of Limbo of the Children from Roman Catholic teaching. </a:t>
            </a:r>
          </a:p>
        </p:txBody>
      </p:sp>
    </p:spTree>
    <p:extLst>
      <p:ext uri="{BB962C8B-B14F-4D97-AF65-F5344CB8AC3E}">
        <p14:creationId xmlns:p14="http://schemas.microsoft.com/office/powerpoint/2010/main" val="754891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r>
              <a:rPr lang="en-US" sz="2800" b="1" dirty="0">
                <a:cs typeface="Arial" panose="020B0604020202020204" pitchFamily="34" charset="0"/>
              </a:rPr>
              <a:t/>
            </a:r>
            <a:br>
              <a:rPr lang="en-US" sz="2800" b="1" dirty="0">
                <a:cs typeface="Arial" panose="020B0604020202020204" pitchFamily="34" charset="0"/>
              </a:rPr>
            </a:br>
            <a:r>
              <a:rPr lang="en-US" sz="2800" b="1" dirty="0">
                <a:cs typeface="Arial" panose="020B0604020202020204" pitchFamily="34" charset="0"/>
              </a:rPr>
              <a:t>The Reformation (13</a:t>
            </a:r>
            <a:r>
              <a:rPr lang="en-US" sz="2800" b="1" baseline="30000" dirty="0">
                <a:cs typeface="Arial" panose="020B0604020202020204" pitchFamily="34" charset="0"/>
              </a:rPr>
              <a:t>th</a:t>
            </a:r>
            <a:r>
              <a:rPr lang="en-US" sz="2800" b="1" dirty="0">
                <a:cs typeface="Arial" panose="020B0604020202020204" pitchFamily="34" charset="0"/>
              </a:rPr>
              <a:t> century) – Thomas Aquinas (1225? – March 7, 1274)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xmlns="" id="{3722A8BD-01A8-4DD7-BA97-6821470DD510}"/>
              </a:ext>
            </a:extLst>
          </p:cNvPr>
          <p:cNvSpPr txBox="1"/>
          <p:nvPr/>
        </p:nvSpPr>
        <p:spPr>
          <a:xfrm>
            <a:off x="341831" y="733246"/>
            <a:ext cx="11636809" cy="4401205"/>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800" dirty="0">
                <a:solidFill>
                  <a:srgbClr val="0070C0"/>
                </a:solidFill>
              </a:rPr>
              <a:t>When Thomas was about 46 he had a profound mystical experience saying he had seen something that made everything he had done look like straw.</a:t>
            </a:r>
          </a:p>
          <a:p>
            <a:pPr marL="457200" indent="-457200">
              <a:buFont typeface="Arial" panose="020B0604020202020204" pitchFamily="34" charset="0"/>
              <a:buChar char="•"/>
            </a:pPr>
            <a:r>
              <a:rPr lang="en-US" sz="2800" dirty="0">
                <a:solidFill>
                  <a:srgbClr val="0070C0"/>
                </a:solidFill>
              </a:rPr>
              <a:t>Despite the brilliant theological work done in the 13</a:t>
            </a:r>
            <a:r>
              <a:rPr lang="en-US" sz="2800" baseline="30000" dirty="0">
                <a:solidFill>
                  <a:srgbClr val="0070C0"/>
                </a:solidFill>
              </a:rPr>
              <a:t>th</a:t>
            </a:r>
            <a:r>
              <a:rPr lang="en-US" sz="2800" dirty="0">
                <a:solidFill>
                  <a:srgbClr val="0070C0"/>
                </a:solidFill>
              </a:rPr>
              <a:t> century, no one broke through to the true Biblical understanding of justification that Luther and the other Reformers developed.</a:t>
            </a:r>
          </a:p>
          <a:p>
            <a:pPr marL="457200" indent="-457200">
              <a:buFont typeface="Arial" panose="020B0604020202020204" pitchFamily="34" charset="0"/>
              <a:buChar char="•"/>
            </a:pPr>
            <a:r>
              <a:rPr lang="en-US" sz="2800" dirty="0">
                <a:solidFill>
                  <a:srgbClr val="0070C0"/>
                </a:solidFill>
              </a:rPr>
              <a:t>The great irony of Thomas is that he had very few followers during his lifetime. He became popular during the Reformation as perhaps a way to defeat Protestantism and has enjoyed a 20</a:t>
            </a:r>
            <a:r>
              <a:rPr lang="en-US" sz="2800" baseline="30000" dirty="0">
                <a:solidFill>
                  <a:srgbClr val="0070C0"/>
                </a:solidFill>
              </a:rPr>
              <a:t>th</a:t>
            </a:r>
            <a:r>
              <a:rPr lang="en-US" sz="2800" dirty="0">
                <a:solidFill>
                  <a:srgbClr val="0070C0"/>
                </a:solidFill>
              </a:rPr>
              <a:t> century appreciation as well.</a:t>
            </a:r>
          </a:p>
          <a:p>
            <a:pPr marL="457200" indent="-457200">
              <a:buFont typeface="Arial" panose="020B0604020202020204" pitchFamily="34" charset="0"/>
              <a:buChar char="•"/>
            </a:pPr>
            <a:endParaRPr lang="en-US" sz="2800" dirty="0">
              <a:solidFill>
                <a:srgbClr val="0070C0"/>
              </a:solidFill>
            </a:endParaRPr>
          </a:p>
          <a:p>
            <a:endParaRPr lang="en-US" sz="2800" dirty="0"/>
          </a:p>
        </p:txBody>
      </p:sp>
    </p:spTree>
    <p:extLst>
      <p:ext uri="{BB962C8B-B14F-4D97-AF65-F5344CB8AC3E}">
        <p14:creationId xmlns:p14="http://schemas.microsoft.com/office/powerpoint/2010/main" val="1568331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r>
              <a:rPr lang="en-US" sz="2800" b="1" dirty="0">
                <a:cs typeface="Arial" panose="020B0604020202020204" pitchFamily="34" charset="0"/>
              </a:rPr>
              <a:t/>
            </a:r>
            <a:br>
              <a:rPr lang="en-US" sz="2800" b="1" dirty="0">
                <a:cs typeface="Arial" panose="020B0604020202020204" pitchFamily="34" charset="0"/>
              </a:rPr>
            </a:br>
            <a:r>
              <a:rPr lang="en-US" sz="2800" b="1" dirty="0">
                <a:cs typeface="Arial" panose="020B0604020202020204" pitchFamily="34" charset="0"/>
              </a:rPr>
              <a:t>The Reformation (13</a:t>
            </a:r>
            <a:r>
              <a:rPr lang="en-US" sz="2800" b="1" baseline="30000" dirty="0">
                <a:cs typeface="Arial" panose="020B0604020202020204" pitchFamily="34" charset="0"/>
              </a:rPr>
              <a:t>th</a:t>
            </a:r>
            <a:r>
              <a:rPr lang="en-US" sz="2800" b="1" dirty="0">
                <a:cs typeface="Arial" panose="020B0604020202020204" pitchFamily="34" charset="0"/>
              </a:rPr>
              <a:t> century) – Thomas Aquinas (1225? – March 7, 1274)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xmlns="" id="{3722A8BD-01A8-4DD7-BA97-6821470DD510}"/>
              </a:ext>
            </a:extLst>
          </p:cNvPr>
          <p:cNvSpPr txBox="1"/>
          <p:nvPr/>
        </p:nvSpPr>
        <p:spPr>
          <a:xfrm>
            <a:off x="341831" y="733246"/>
            <a:ext cx="11636809" cy="4832092"/>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800" dirty="0">
                <a:solidFill>
                  <a:srgbClr val="0070C0"/>
                </a:solidFill>
              </a:rPr>
              <a:t>Following his death Nominalism came to dominate theology. Theologians shifted from thinking about the mind of God to the will of God.</a:t>
            </a:r>
          </a:p>
          <a:p>
            <a:pPr marL="914400" lvl="1" indent="-457200">
              <a:buFont typeface="Arial" panose="020B0604020202020204" pitchFamily="34" charset="0"/>
              <a:buChar char="•"/>
            </a:pPr>
            <a:r>
              <a:rPr lang="en-US" sz="2800" dirty="0">
                <a:solidFill>
                  <a:srgbClr val="0070C0"/>
                </a:solidFill>
              </a:rPr>
              <a:t>The interest was not in the reasonableness of the existence of God but rather in the freedom of God to do what ever he wanted.</a:t>
            </a:r>
          </a:p>
          <a:p>
            <a:pPr marL="914400" lvl="1" indent="-457200">
              <a:buFont typeface="Arial" panose="020B0604020202020204" pitchFamily="34" charset="0"/>
              <a:buChar char="•"/>
            </a:pPr>
            <a:r>
              <a:rPr lang="en-US" sz="2800" dirty="0">
                <a:solidFill>
                  <a:srgbClr val="0070C0"/>
                </a:solidFill>
              </a:rPr>
              <a:t>Much speculation arose about what God could have done but didn’t.</a:t>
            </a:r>
          </a:p>
          <a:p>
            <a:pPr marL="914400" lvl="1" indent="-457200">
              <a:buFont typeface="Arial" panose="020B0604020202020204" pitchFamily="34" charset="0"/>
              <a:buChar char="•"/>
            </a:pPr>
            <a:r>
              <a:rPr lang="en-US" sz="2800" dirty="0">
                <a:solidFill>
                  <a:srgbClr val="0070C0"/>
                </a:solidFill>
              </a:rPr>
              <a:t>Nominalists thought we cannot learn anything about God from Nature because God could have made Nature many different ways. </a:t>
            </a:r>
            <a:endParaRPr lang="en-US" sz="1600" dirty="0">
              <a:solidFill>
                <a:srgbClr val="FF0000"/>
              </a:solidFill>
            </a:endParaRPr>
          </a:p>
          <a:p>
            <a:pPr marL="914400" lvl="1" indent="-457200">
              <a:buFont typeface="Arial" panose="020B0604020202020204" pitchFamily="34" charset="0"/>
              <a:buChar char="•"/>
            </a:pPr>
            <a:r>
              <a:rPr lang="en-US" sz="2800" dirty="0">
                <a:solidFill>
                  <a:srgbClr val="0070C0"/>
                </a:solidFill>
              </a:rPr>
              <a:t>In the end (1350 </a:t>
            </a:r>
            <a:r>
              <a:rPr lang="en-US" sz="2800" dirty="0" err="1">
                <a:solidFill>
                  <a:srgbClr val="0070C0"/>
                </a:solidFill>
              </a:rPr>
              <a:t>ish</a:t>
            </a:r>
            <a:r>
              <a:rPr lang="en-US" sz="2800" dirty="0">
                <a:solidFill>
                  <a:srgbClr val="0070C0"/>
                </a:solidFill>
              </a:rPr>
              <a:t>) some nominalists said God was free to elect whoever he wished to elect while other said God was free to let humans decide. (Baptism gives you some grace and it is up to you what you will do with it.) </a:t>
            </a:r>
          </a:p>
        </p:txBody>
      </p:sp>
    </p:spTree>
    <p:extLst>
      <p:ext uri="{BB962C8B-B14F-4D97-AF65-F5344CB8AC3E}">
        <p14:creationId xmlns:p14="http://schemas.microsoft.com/office/powerpoint/2010/main" val="2811907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r>
              <a:rPr lang="en-US" sz="2800" b="1" dirty="0">
                <a:cs typeface="Arial" panose="020B0604020202020204" pitchFamily="34" charset="0"/>
              </a:rPr>
              <a:t/>
            </a:r>
            <a:br>
              <a:rPr lang="en-US" sz="2800" b="1" dirty="0">
                <a:cs typeface="Arial" panose="020B0604020202020204" pitchFamily="34" charset="0"/>
              </a:rPr>
            </a:br>
            <a:r>
              <a:rPr lang="en-US" sz="2800" b="1" dirty="0">
                <a:cs typeface="Arial" panose="020B0604020202020204" pitchFamily="34" charset="0"/>
              </a:rPr>
              <a:t>Hanukkah: December 12 – 20, 2017</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Rectangle 3">
            <a:extLst>
              <a:ext uri="{FF2B5EF4-FFF2-40B4-BE49-F238E27FC236}">
                <a16:creationId xmlns:a16="http://schemas.microsoft.com/office/drawing/2014/main" xmlns="" id="{4FE9BB47-6F0D-4A69-B4BE-491DB0CE689A}"/>
              </a:ext>
            </a:extLst>
          </p:cNvPr>
          <p:cNvSpPr>
            <a:spLocks noChangeArrowheads="1"/>
          </p:cNvSpPr>
          <p:nvPr/>
        </p:nvSpPr>
        <p:spPr bwMode="auto">
          <a:xfrm>
            <a:off x="0" y="43934"/>
            <a:ext cx="34817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1D2936"/>
                </a:solidFill>
                <a:effectLst/>
                <a:latin typeface="chaparral-pro"/>
              </a:rPr>
              <a:t> ,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TextBox 5">
            <a:extLst>
              <a:ext uri="{FF2B5EF4-FFF2-40B4-BE49-F238E27FC236}">
                <a16:creationId xmlns:a16="http://schemas.microsoft.com/office/drawing/2014/main" xmlns="" id="{F1EEFF3F-D1D5-46F3-A8CC-8EEF1ACA9834}"/>
              </a:ext>
            </a:extLst>
          </p:cNvPr>
          <p:cNvSpPr txBox="1"/>
          <p:nvPr/>
        </p:nvSpPr>
        <p:spPr>
          <a:xfrm>
            <a:off x="341831" y="782819"/>
            <a:ext cx="11741756" cy="6001643"/>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b="1" dirty="0">
                <a:solidFill>
                  <a:srgbClr val="0070C0"/>
                </a:solidFill>
              </a:rPr>
              <a:t>Hanukkah (the Festival of Lights) comes from the Hebrew word for dedication. </a:t>
            </a:r>
          </a:p>
          <a:p>
            <a:pPr marL="285750" indent="-285750">
              <a:buFont typeface="Arial" panose="020B0604020202020204" pitchFamily="34" charset="0"/>
              <a:buChar char="•"/>
            </a:pPr>
            <a:r>
              <a:rPr lang="en-US" sz="2400" b="1" dirty="0">
                <a:solidFill>
                  <a:srgbClr val="0070C0"/>
                </a:solidFill>
              </a:rPr>
              <a:t>It is not listed in the OT as a holiday and begins the 25th day of the ninth month of Kislev.</a:t>
            </a:r>
          </a:p>
          <a:p>
            <a:pPr marL="342900" indent="-342900">
              <a:buFont typeface="Arial" panose="020B0604020202020204" pitchFamily="34" charset="0"/>
              <a:buChar char="•"/>
            </a:pPr>
            <a:r>
              <a:rPr lang="en-US" sz="2400" b="1" dirty="0">
                <a:solidFill>
                  <a:srgbClr val="0070C0"/>
                </a:solidFill>
              </a:rPr>
              <a:t>According to the Talmud Hanukkah commemorates the Maccabean victory over the Syrian Greek army in 164 B.C. and the Temple rededication miracle when there was only enough oil to light the menorah one day but it lasted for eight days.</a:t>
            </a:r>
          </a:p>
          <a:p>
            <a:pPr marL="342900" indent="-342900">
              <a:buFont typeface="Arial" panose="020B0604020202020204" pitchFamily="34" charset="0"/>
              <a:buChar char="•"/>
            </a:pPr>
            <a:r>
              <a:rPr lang="en-US" sz="2400" b="1" dirty="0">
                <a:solidFill>
                  <a:srgbClr val="0070C0"/>
                </a:solidFill>
              </a:rPr>
              <a:t>1 Maccabees tells another version of the story, describing an eight-day celebration that followed the rededication but makes no reference to the miracle of the oil.</a:t>
            </a:r>
          </a:p>
          <a:p>
            <a:pPr lvl="1"/>
            <a:r>
              <a:rPr lang="en-US" sz="2400" dirty="0"/>
              <a:t>At that time the </a:t>
            </a:r>
            <a:r>
              <a:rPr lang="en-US" sz="2400" dirty="0">
                <a:solidFill>
                  <a:srgbClr val="FF0000"/>
                </a:solidFill>
              </a:rPr>
              <a:t>Feast of Dedication </a:t>
            </a:r>
            <a:r>
              <a:rPr lang="en-US" sz="2400" dirty="0"/>
              <a:t>took place at Jerusalem. It was winter, and Jesus was walking in the temple, in the colonnade of Solomon. </a:t>
            </a:r>
            <a:r>
              <a:rPr lang="en-US" dirty="0"/>
              <a:t> </a:t>
            </a:r>
            <a:r>
              <a:rPr lang="en-US" sz="2400" dirty="0"/>
              <a:t>So the Jews gathered around him and said to him, "How long will you keep us in suspense? If you are the Christ, tell us plainly." Jesus answered them, "I told you, and you do not believe. The works that I do in my Father's name bear witness about me, </a:t>
            </a:r>
            <a:r>
              <a:rPr lang="en-US" sz="2400" b="1" dirty="0">
                <a:solidFill>
                  <a:srgbClr val="FF0000"/>
                </a:solidFill>
              </a:rPr>
              <a:t>but</a:t>
            </a:r>
            <a:r>
              <a:rPr lang="en-US" sz="2400" dirty="0"/>
              <a:t> </a:t>
            </a:r>
            <a:r>
              <a:rPr lang="en-US" sz="2400" dirty="0">
                <a:solidFill>
                  <a:srgbClr val="FF0000"/>
                </a:solidFill>
              </a:rPr>
              <a:t>you do not believe because you are not part of my flock.</a:t>
            </a:r>
            <a:r>
              <a:rPr lang="en-US" sz="2400" dirty="0"/>
              <a:t> (John 10:22 – 23)</a:t>
            </a:r>
          </a:p>
          <a:p>
            <a:pPr marL="285750" indent="-285750">
              <a:buFont typeface="Arial" panose="020B0604020202020204" pitchFamily="34" charset="0"/>
              <a:buChar char="•"/>
            </a:pPr>
            <a:r>
              <a:rPr lang="en-US" sz="2400" dirty="0"/>
              <a:t>Again Jesus spoke to them, saying, "</a:t>
            </a:r>
            <a:r>
              <a:rPr lang="en-US" sz="2400" dirty="0">
                <a:solidFill>
                  <a:srgbClr val="FF0000"/>
                </a:solidFill>
              </a:rPr>
              <a:t>I am the light of the world</a:t>
            </a:r>
            <a:r>
              <a:rPr lang="en-US" sz="2400" dirty="0"/>
              <a:t>. Whoever follows me will not walk in darkness, but will have the light of life."  (John 8:12)</a:t>
            </a:r>
          </a:p>
          <a:p>
            <a:pPr marL="342900" indent="-342900">
              <a:buFont typeface="Arial" panose="020B0604020202020204" pitchFamily="34" charset="0"/>
              <a:buChar char="•"/>
            </a:pPr>
            <a:r>
              <a:rPr lang="en-US" sz="2400" dirty="0"/>
              <a:t>As long as I am in the world, </a:t>
            </a:r>
            <a:r>
              <a:rPr lang="en-US" sz="2400" dirty="0">
                <a:solidFill>
                  <a:srgbClr val="FF0000"/>
                </a:solidFill>
              </a:rPr>
              <a:t>I am the light of the world</a:t>
            </a:r>
            <a:r>
              <a:rPr lang="en-US" sz="2400" dirty="0"/>
              <a:t>." (John 9:5)</a:t>
            </a:r>
          </a:p>
        </p:txBody>
      </p:sp>
      <p:sp>
        <p:nvSpPr>
          <p:cNvPr id="4" name="TextBox 3">
            <a:extLst>
              <a:ext uri="{FF2B5EF4-FFF2-40B4-BE49-F238E27FC236}">
                <a16:creationId xmlns:a16="http://schemas.microsoft.com/office/drawing/2014/main" xmlns="" id="{8CDBD5D8-D28C-4413-B7C6-180984316C40}"/>
              </a:ext>
            </a:extLst>
          </p:cNvPr>
          <p:cNvSpPr txBox="1"/>
          <p:nvPr/>
        </p:nvSpPr>
        <p:spPr>
          <a:xfrm>
            <a:off x="9680713" y="1391478"/>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966450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366542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r>
              <a:rPr lang="en-US" sz="2800" b="1" dirty="0">
                <a:cs typeface="Arial" panose="020B0604020202020204" pitchFamily="34" charset="0"/>
              </a:rPr>
              <a:t/>
            </a:r>
            <a:br>
              <a:rPr lang="en-US" sz="2800" b="1" dirty="0">
                <a:cs typeface="Arial" panose="020B0604020202020204" pitchFamily="34" charset="0"/>
              </a:rPr>
            </a:br>
            <a:r>
              <a:rPr lang="en-US" sz="2800" b="1" dirty="0">
                <a:cs typeface="Arial" panose="020B0604020202020204" pitchFamily="34" charset="0"/>
              </a:rPr>
              <a:t>The Reformation (13</a:t>
            </a:r>
            <a:r>
              <a:rPr lang="en-US" sz="2800" b="1" baseline="30000" dirty="0">
                <a:cs typeface="Arial" panose="020B0604020202020204" pitchFamily="34" charset="0"/>
              </a:rPr>
              <a:t>th</a:t>
            </a:r>
            <a:r>
              <a:rPr lang="en-US" sz="2800" b="1" dirty="0">
                <a:cs typeface="Arial" panose="020B0604020202020204" pitchFamily="34" charset="0"/>
              </a:rPr>
              <a:t> century) – Thomas Aquinas (1225? – March 7, 1274)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xmlns="" id="{3722A8BD-01A8-4DD7-BA97-6821470DD510}"/>
              </a:ext>
            </a:extLst>
          </p:cNvPr>
          <p:cNvSpPr txBox="1"/>
          <p:nvPr/>
        </p:nvSpPr>
        <p:spPr>
          <a:xfrm>
            <a:off x="341831" y="733246"/>
            <a:ext cx="11636809" cy="6063198"/>
          </a:xfrm>
          <a:prstGeom prst="rect">
            <a:avLst/>
          </a:prstGeom>
          <a:solidFill>
            <a:srgbClr val="FFFFCC"/>
          </a:solidFill>
        </p:spPr>
        <p:txBody>
          <a:bodyPr wrap="square" rtlCol="0">
            <a:spAutoFit/>
          </a:bodyPr>
          <a:lstStyle/>
          <a:p>
            <a:r>
              <a:rPr lang="en-US" sz="2400" b="1" dirty="0">
                <a:solidFill>
                  <a:srgbClr val="0070C0"/>
                </a:solidFill>
              </a:rPr>
              <a:t>Purgatory</a:t>
            </a:r>
          </a:p>
          <a:p>
            <a:pPr marL="457200" indent="-457200">
              <a:buFont typeface="Arial" panose="020B0604020202020204" pitchFamily="34" charset="0"/>
              <a:buChar char="•"/>
            </a:pPr>
            <a:r>
              <a:rPr lang="en-US" sz="2400" dirty="0">
                <a:solidFill>
                  <a:srgbClr val="0070C0"/>
                </a:solidFill>
              </a:rPr>
              <a:t>The classic formulation of the doctrine of purgatory, namely the means by which any unforgiven guilt of venial sins is expiated and punishment for any kind of sins is borne, is attributed to Thomas Aquinas although he ceased work on his </a:t>
            </a:r>
            <a:r>
              <a:rPr lang="en-US" sz="2400" i="1" dirty="0">
                <a:solidFill>
                  <a:srgbClr val="0070C0"/>
                </a:solidFill>
              </a:rPr>
              <a:t>Summa Theologica</a:t>
            </a:r>
            <a:r>
              <a:rPr lang="en-US" sz="2400" dirty="0">
                <a:solidFill>
                  <a:srgbClr val="0070C0"/>
                </a:solidFill>
              </a:rPr>
              <a:t> before reaching the part in which he would have dealt with Purgatory. According to Aquinas and the other scholastics, the dead in purgatory are at peace because they are sure of salvation, and may be helped by the prayers of the faithful and especially the offering of the Eucharist, because they are still part of the Communion of Saints*, from which only those in hell or limbo are excluded. </a:t>
            </a:r>
          </a:p>
          <a:p>
            <a:r>
              <a:rPr lang="en-US" sz="2800" dirty="0"/>
              <a:t>*</a:t>
            </a:r>
            <a:r>
              <a:rPr lang="en-US" sz="2400" dirty="0"/>
              <a:t>spiritual union of the members of the Christian Church, living and the dead, those on earth, in heaven, including those in purgatory  (in that state of purification). They are all part of a single "mystical body", with Christ as the head, in which each member contributes to the good of all and shares in the welfare of all.</a:t>
            </a:r>
          </a:p>
          <a:p>
            <a:pPr marL="342900" indent="-342900">
              <a:buFont typeface="Arial" panose="020B0604020202020204" pitchFamily="34" charset="0"/>
              <a:buChar char="•"/>
            </a:pPr>
            <a:r>
              <a:rPr lang="en-US" sz="2400" dirty="0">
                <a:solidFill>
                  <a:srgbClr val="0070C0"/>
                </a:solidFill>
              </a:rPr>
              <a:t>Modern Catholic theologians have softened the punitive aspects of purgatory and stress instead the willingness of the dead to undergo purification as preparation for the happiness of heaven. </a:t>
            </a:r>
          </a:p>
        </p:txBody>
      </p:sp>
    </p:spTree>
    <p:extLst>
      <p:ext uri="{BB962C8B-B14F-4D97-AF65-F5344CB8AC3E}">
        <p14:creationId xmlns:p14="http://schemas.microsoft.com/office/powerpoint/2010/main" val="1890146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r>
              <a:rPr lang="en-US" sz="2800" b="1" dirty="0">
                <a:cs typeface="Arial" panose="020B0604020202020204" pitchFamily="34" charset="0"/>
              </a:rPr>
              <a:t/>
            </a:r>
            <a:br>
              <a:rPr lang="en-US" sz="2800" b="1" dirty="0">
                <a:cs typeface="Arial" panose="020B0604020202020204" pitchFamily="34" charset="0"/>
              </a:rPr>
            </a:br>
            <a:r>
              <a:rPr lang="en-US" sz="2800" b="1" dirty="0">
                <a:cs typeface="Arial" panose="020B0604020202020204" pitchFamily="34" charset="0"/>
              </a:rPr>
              <a:t>The Reformation (13</a:t>
            </a:r>
            <a:r>
              <a:rPr lang="en-US" sz="2800" b="1" baseline="30000" dirty="0">
                <a:cs typeface="Arial" panose="020B0604020202020204" pitchFamily="34" charset="0"/>
              </a:rPr>
              <a:t>th</a:t>
            </a:r>
            <a:r>
              <a:rPr lang="en-US" sz="2800" b="1" dirty="0">
                <a:cs typeface="Arial" panose="020B0604020202020204" pitchFamily="34" charset="0"/>
              </a:rPr>
              <a:t> century) – Thomas Aquinas (1225? – March 7, 1274)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xmlns="" id="{3722A8BD-01A8-4DD7-BA97-6821470DD510}"/>
              </a:ext>
            </a:extLst>
          </p:cNvPr>
          <p:cNvSpPr txBox="1"/>
          <p:nvPr/>
        </p:nvSpPr>
        <p:spPr>
          <a:xfrm>
            <a:off x="341831" y="733246"/>
            <a:ext cx="11636809" cy="4893647"/>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400" b="1" dirty="0">
                <a:solidFill>
                  <a:srgbClr val="0070C0"/>
                </a:solidFill>
              </a:rPr>
              <a:t>Purgatory</a:t>
            </a:r>
          </a:p>
          <a:p>
            <a:pPr lvl="1"/>
            <a:r>
              <a:rPr lang="en-US" sz="2400" dirty="0"/>
              <a:t>The Dogmatic  definition of purgatory was given in 1245: the First Council of Lyon declared that, on </a:t>
            </a:r>
            <a:r>
              <a:rPr lang="en-US" sz="2400" dirty="0">
                <a:solidFill>
                  <a:srgbClr val="FF0000"/>
                </a:solidFill>
              </a:rPr>
              <a:t>Scriptural grounds and because the Greeks too </a:t>
            </a:r>
            <a:r>
              <a:rPr lang="en-US" sz="2400" dirty="0"/>
              <a:t>are said to believe and to affirm that the souls of those who after a penance has been received yet not performed, or who, without mortal sin yet die with venial and slight sin, can be cleansed after death and can be helped by the suffrages of the Church, we, since they say a place of purgation of this kind has not been indicated to them with a certain and proper name by their teachers, we indeed, calling it purgatory according to the traditions and authority of the Holy Fathers, wish that in the future it be called by that name in their area. </a:t>
            </a:r>
          </a:p>
          <a:p>
            <a:pPr marL="342900" indent="-342900">
              <a:buFont typeface="Arial" panose="020B0604020202020204" pitchFamily="34" charset="0"/>
              <a:buChar char="•"/>
            </a:pPr>
            <a:r>
              <a:rPr lang="en-US" sz="2400" dirty="0"/>
              <a:t>Roman Catholics believe that perfect sanctification must be achieved in life to enter directly into “heaven” at death. They often see NT passages on the judgement and references to fire as purgatory.</a:t>
            </a:r>
            <a:r>
              <a:rPr lang="en-US" sz="2400" dirty="0">
                <a:solidFill>
                  <a:srgbClr val="FF0000"/>
                </a:solidFill>
              </a:rPr>
              <a:t> </a:t>
            </a:r>
            <a:endParaRPr lang="en-US" sz="2400" dirty="0"/>
          </a:p>
        </p:txBody>
      </p:sp>
    </p:spTree>
    <p:extLst>
      <p:ext uri="{BB962C8B-B14F-4D97-AF65-F5344CB8AC3E}">
        <p14:creationId xmlns:p14="http://schemas.microsoft.com/office/powerpoint/2010/main" val="3435178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r>
              <a:rPr lang="en-US" sz="2800" b="1" dirty="0">
                <a:cs typeface="Arial" panose="020B0604020202020204" pitchFamily="34" charset="0"/>
              </a:rPr>
              <a:t/>
            </a:r>
            <a:br>
              <a:rPr lang="en-US" sz="2800" b="1" dirty="0">
                <a:cs typeface="Arial" panose="020B0604020202020204" pitchFamily="34" charset="0"/>
              </a:rPr>
            </a:br>
            <a:r>
              <a:rPr lang="en-US" sz="2800" b="1" dirty="0">
                <a:cs typeface="Arial" panose="020B0604020202020204" pitchFamily="34" charset="0"/>
              </a:rPr>
              <a:t>The Reformation (13</a:t>
            </a:r>
            <a:r>
              <a:rPr lang="en-US" sz="2800" b="1" baseline="30000" dirty="0">
                <a:cs typeface="Arial" panose="020B0604020202020204" pitchFamily="34" charset="0"/>
              </a:rPr>
              <a:t>th</a:t>
            </a:r>
            <a:r>
              <a:rPr lang="en-US" sz="2800" b="1" dirty="0">
                <a:cs typeface="Arial" panose="020B0604020202020204" pitchFamily="34" charset="0"/>
              </a:rPr>
              <a:t> century) – Thomas Aquinas (1225? – March 7, 1274)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xmlns="" id="{3722A8BD-01A8-4DD7-BA97-6821470DD510}"/>
              </a:ext>
            </a:extLst>
          </p:cNvPr>
          <p:cNvSpPr txBox="1"/>
          <p:nvPr/>
        </p:nvSpPr>
        <p:spPr>
          <a:xfrm>
            <a:off x="139149" y="733246"/>
            <a:ext cx="11966712" cy="6001643"/>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400" b="1" dirty="0">
                <a:solidFill>
                  <a:srgbClr val="0070C0"/>
                </a:solidFill>
              </a:rPr>
              <a:t>What Scriptural grounds do Roman Catholics offer for Purgatory?</a:t>
            </a:r>
          </a:p>
          <a:p>
            <a:r>
              <a:rPr lang="en-US" sz="2400" b="1" baseline="30000" dirty="0"/>
              <a:t>39 </a:t>
            </a:r>
            <a:r>
              <a:rPr lang="en-US" sz="2400" dirty="0"/>
              <a:t>On the following day, since the task had now become urgent, Judas and his companions went to gather up the bodies of the fallen and bury them with their kindred in their ancestral tombs. </a:t>
            </a:r>
            <a:r>
              <a:rPr lang="en-US" sz="2400" b="1" baseline="30000" dirty="0"/>
              <a:t>40 </a:t>
            </a:r>
            <a:r>
              <a:rPr lang="en-US" sz="2400" dirty="0"/>
              <a:t>But under the tunic of each of the dead they found amulets sacred to the idols of Jamnia, which the law forbids the Jews to wear. So it was clear to all that this was why these men had fallen. </a:t>
            </a:r>
            <a:r>
              <a:rPr lang="en-US" sz="2400" b="1" baseline="30000" dirty="0"/>
              <a:t>41 </a:t>
            </a:r>
            <a:r>
              <a:rPr lang="en-US" sz="2400" dirty="0"/>
              <a:t>They all therefore praised the ways of the Lord, the just judge who brings to light the things that are hidden. </a:t>
            </a:r>
            <a:r>
              <a:rPr lang="en-US" sz="2400" b="1" baseline="30000" dirty="0"/>
              <a:t>42 </a:t>
            </a:r>
            <a:r>
              <a:rPr lang="en-US" sz="2400" dirty="0"/>
              <a:t>Turning to supplication, they prayed that the sinful deed might be fully blotted out. The noble Judas exhorted the people to keep themselves free from sin, for they had seen with their own eyes what had happened because of the sin of those who had fallen. </a:t>
            </a:r>
            <a:r>
              <a:rPr lang="en-US" sz="2400" b="1" baseline="30000" dirty="0"/>
              <a:t>43 </a:t>
            </a:r>
            <a:r>
              <a:rPr lang="en-US" sz="2400" dirty="0"/>
              <a:t>He then took up a collection among all his soldiers, amounting to two thousand silver drachmas, which he sent to Jerusalem to provide for an expiatory sacrifice. In doing this he acted in a very excellent and noble way, inasmuch as he had the resurrection in mind; </a:t>
            </a:r>
            <a:r>
              <a:rPr lang="en-US" sz="2400" b="1" baseline="30000" dirty="0"/>
              <a:t>44 </a:t>
            </a:r>
            <a:r>
              <a:rPr lang="en-US" sz="2400" dirty="0"/>
              <a:t>for if he were not expecting the fallen to rise again, it would have been superfluous and foolish to pray for the dead. </a:t>
            </a:r>
            <a:r>
              <a:rPr lang="en-US" sz="2400" b="1" baseline="30000" dirty="0"/>
              <a:t>45 </a:t>
            </a:r>
            <a:r>
              <a:rPr lang="en-US" sz="2400" dirty="0"/>
              <a:t>But if he did this with a view to the splendid reward that awaits those who had gone to rest in godliness, it was a holy and pious thought. </a:t>
            </a:r>
            <a:r>
              <a:rPr lang="en-US" sz="2400" b="1" baseline="30000" dirty="0"/>
              <a:t>46 </a:t>
            </a:r>
            <a:r>
              <a:rPr lang="en-US" sz="2400" dirty="0"/>
              <a:t>Thus he made atonement for the dead that they might be absolved from their sin. </a:t>
            </a:r>
            <a:r>
              <a:rPr lang="en-US" sz="2000" dirty="0"/>
              <a:t>(2 Maccabees 12:39-46 New American Bible) </a:t>
            </a:r>
          </a:p>
        </p:txBody>
      </p:sp>
    </p:spTree>
    <p:extLst>
      <p:ext uri="{BB962C8B-B14F-4D97-AF65-F5344CB8AC3E}">
        <p14:creationId xmlns:p14="http://schemas.microsoft.com/office/powerpoint/2010/main" val="360499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r>
              <a:rPr lang="en-US" sz="2800" b="1" dirty="0">
                <a:cs typeface="Arial" panose="020B0604020202020204" pitchFamily="34" charset="0"/>
              </a:rPr>
              <a:t/>
            </a:r>
            <a:br>
              <a:rPr lang="en-US" sz="2800" b="1" dirty="0">
                <a:cs typeface="Arial" panose="020B0604020202020204" pitchFamily="34" charset="0"/>
              </a:rPr>
            </a:br>
            <a:r>
              <a:rPr lang="en-US" sz="2800" b="1" dirty="0">
                <a:cs typeface="Arial" panose="020B0604020202020204" pitchFamily="34" charset="0"/>
              </a:rPr>
              <a:t>The Reformation (13</a:t>
            </a:r>
            <a:r>
              <a:rPr lang="en-US" sz="2800" b="1" baseline="30000" dirty="0">
                <a:cs typeface="Arial" panose="020B0604020202020204" pitchFamily="34" charset="0"/>
              </a:rPr>
              <a:t>th</a:t>
            </a:r>
            <a:r>
              <a:rPr lang="en-US" sz="2800" b="1" dirty="0">
                <a:cs typeface="Arial" panose="020B0604020202020204" pitchFamily="34" charset="0"/>
              </a:rPr>
              <a:t> century) – Thomas Aquinas (1225? – March 7, 1274)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xmlns="" id="{3722A8BD-01A8-4DD7-BA97-6821470DD510}"/>
              </a:ext>
            </a:extLst>
          </p:cNvPr>
          <p:cNvSpPr txBox="1"/>
          <p:nvPr/>
        </p:nvSpPr>
        <p:spPr>
          <a:xfrm>
            <a:off x="31333" y="805077"/>
            <a:ext cx="12192000" cy="4154984"/>
          </a:xfrm>
          <a:prstGeom prst="rect">
            <a:avLst/>
          </a:prstGeom>
          <a:solidFill>
            <a:srgbClr val="FFFFCC"/>
          </a:solidFill>
        </p:spPr>
        <p:txBody>
          <a:bodyPr wrap="square" rtlCol="0">
            <a:spAutoFit/>
          </a:bodyPr>
          <a:lstStyle/>
          <a:p>
            <a:pPr marL="457200" indent="-457200">
              <a:buFont typeface="Arial" panose="020B0604020202020204" pitchFamily="34" charset="0"/>
              <a:buChar char="•"/>
            </a:pPr>
            <a:r>
              <a:rPr lang="en-US" sz="2400" b="1" dirty="0">
                <a:solidFill>
                  <a:srgbClr val="0070C0"/>
                </a:solidFill>
              </a:rPr>
              <a:t>What Scriptural grounds do Roman Catholics offer for Purgatory?</a:t>
            </a:r>
          </a:p>
          <a:p>
            <a:r>
              <a:rPr lang="en-US" sz="2400" dirty="0"/>
              <a:t>You have heard that it was said to those of old, 'You shall not murder; and whoever murders will be liable to judgment.' But I say to you that everyone who is angry with his brother will be liable to judgment; whoever insults his brother will be liable to the council; and whoever says, 'You fool!' will be liable to the hell </a:t>
            </a:r>
            <a:r>
              <a:rPr lang="en-US" sz="2400" b="1" i="1" dirty="0">
                <a:solidFill>
                  <a:srgbClr val="FF0000"/>
                </a:solidFill>
              </a:rPr>
              <a:t>(Gehenna) </a:t>
            </a:r>
            <a:r>
              <a:rPr lang="en-US" sz="2400" dirty="0"/>
              <a:t>of fire. So if you are offering your gift at the altar and there remember that your brother has something against you,  leave your gift there before the altar and go. First be reconciled to your brother, and then come and offer your gift.  Come to terms quickly with your accuser while you are going with him to court, lest your accuser hand you over to the judge, and the judge to the guard, and you be put in prison.  Truly, I say to you, you will never get out until you have paid the last penny. (Matthew 5:21 – 26)</a:t>
            </a:r>
          </a:p>
          <a:p>
            <a:endParaRPr lang="en-US" sz="2400" dirty="0"/>
          </a:p>
        </p:txBody>
      </p:sp>
    </p:spTree>
    <p:extLst>
      <p:ext uri="{BB962C8B-B14F-4D97-AF65-F5344CB8AC3E}">
        <p14:creationId xmlns:p14="http://schemas.microsoft.com/office/powerpoint/2010/main" val="4006175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r>
              <a:rPr lang="en-US" sz="2800" b="1" dirty="0">
                <a:cs typeface="Arial" panose="020B0604020202020204" pitchFamily="34" charset="0"/>
              </a:rPr>
              <a:t>The Reformation (13</a:t>
            </a:r>
            <a:r>
              <a:rPr lang="en-US" sz="2800" b="1" baseline="30000" dirty="0">
                <a:cs typeface="Arial" panose="020B0604020202020204" pitchFamily="34" charset="0"/>
              </a:rPr>
              <a:t>th</a:t>
            </a:r>
            <a:r>
              <a:rPr lang="en-US" sz="2800" b="1" dirty="0">
                <a:cs typeface="Arial" panose="020B0604020202020204" pitchFamily="34" charset="0"/>
              </a:rPr>
              <a:t> century) Purgatory is a False Doctrine</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xmlns="" id="{3722A8BD-01A8-4DD7-BA97-6821470DD510}"/>
              </a:ext>
            </a:extLst>
          </p:cNvPr>
          <p:cNvSpPr txBox="1"/>
          <p:nvPr/>
        </p:nvSpPr>
        <p:spPr>
          <a:xfrm>
            <a:off x="180421" y="769786"/>
            <a:ext cx="12192000" cy="5909310"/>
          </a:xfrm>
          <a:prstGeom prst="rect">
            <a:avLst/>
          </a:prstGeom>
          <a:solidFill>
            <a:srgbClr val="FFFFCC"/>
          </a:solidFill>
        </p:spPr>
        <p:txBody>
          <a:bodyPr wrap="square" rtlCol="0">
            <a:spAutoFit/>
          </a:bodyPr>
          <a:lstStyle/>
          <a:p>
            <a:pPr lvl="1"/>
            <a:r>
              <a:rPr lang="en-US" sz="2400" b="1" dirty="0">
                <a:solidFill>
                  <a:srgbClr val="0070C0"/>
                </a:solidFill>
              </a:rPr>
              <a:t>Death is a temporary cessation of bodily life and separation of the soul from the body.</a:t>
            </a:r>
          </a:p>
          <a:p>
            <a:pPr marL="914400" lvl="1" indent="-457200">
              <a:buFont typeface="Arial" panose="020B0604020202020204" pitchFamily="34" charset="0"/>
              <a:buChar char="•"/>
            </a:pPr>
            <a:r>
              <a:rPr lang="en-US" sz="2400" b="1" dirty="0">
                <a:solidFill>
                  <a:srgbClr val="0070C0"/>
                </a:solidFill>
              </a:rPr>
              <a:t>Believers souls go immediately and consciously into the presence of God.</a:t>
            </a:r>
          </a:p>
          <a:p>
            <a:pPr marL="285750" indent="-285750">
              <a:buFont typeface="Arial" panose="020B0604020202020204" pitchFamily="34" charset="0"/>
              <a:buChar char="•"/>
            </a:pPr>
            <a:r>
              <a:rPr lang="en-US" dirty="0"/>
              <a:t> </a:t>
            </a:r>
            <a:r>
              <a:rPr lang="en-US" sz="2400" dirty="0"/>
              <a:t>So we are always of good courage. We know that while we are at home in the body we are away from the Lord, for we walk by faith, not by sight. Yes, we are of good courage, and we would rather be away from the body and at home with the Lord. (2 Corinthians 5:6-8)</a:t>
            </a:r>
          </a:p>
          <a:p>
            <a:pPr marL="342900" indent="-342900">
              <a:buFont typeface="Arial" panose="020B0604020202020204" pitchFamily="34" charset="0"/>
              <a:buChar char="•"/>
            </a:pPr>
            <a:r>
              <a:rPr lang="en-US" sz="2400" dirty="0"/>
              <a:t>For to me to live is Christ, and to die is gain.….I am hard pressed between the two. My desire is to depart and be with Christ, for that is far better. (Philippians 1:21, 23)</a:t>
            </a:r>
          </a:p>
          <a:p>
            <a:pPr marL="342900" indent="-342900">
              <a:buFont typeface="Arial" panose="020B0604020202020204" pitchFamily="34" charset="0"/>
              <a:buChar char="•"/>
            </a:pPr>
            <a:r>
              <a:rPr lang="en-US" sz="2400" dirty="0"/>
              <a:t>And he said to him, "Truly, I say to you, today you will be with me in Paradise.“ (Luke 23:43)</a:t>
            </a:r>
            <a:endParaRPr lang="en-US" sz="2400" dirty="0">
              <a:solidFill>
                <a:srgbClr val="0070C0"/>
              </a:solidFill>
            </a:endParaRPr>
          </a:p>
          <a:p>
            <a:pPr marL="914400" lvl="1" indent="-457200">
              <a:buFont typeface="Arial" panose="020B0604020202020204" pitchFamily="34" charset="0"/>
              <a:buChar char="•"/>
            </a:pPr>
            <a:r>
              <a:rPr lang="en-US" sz="2400" b="1" dirty="0">
                <a:solidFill>
                  <a:srgbClr val="0070C0"/>
                </a:solidFill>
              </a:rPr>
              <a:t>Unbelievers souls go immediately and consciously into eternal punishment.</a:t>
            </a:r>
          </a:p>
          <a:p>
            <a:pPr marL="342900" indent="-342900">
              <a:buFont typeface="Arial" panose="020B0604020202020204" pitchFamily="34" charset="0"/>
              <a:buChar char="•"/>
            </a:pPr>
            <a:r>
              <a:rPr lang="en-US" sz="2400" dirty="0"/>
              <a:t>"Then he will say to those on his left, 'Depart from me, you cursed, into the eternal fire prepared for the devil and his angels…..</a:t>
            </a:r>
            <a:r>
              <a:rPr lang="en-US" dirty="0"/>
              <a:t> </a:t>
            </a:r>
            <a:r>
              <a:rPr lang="en-US" sz="2400" dirty="0"/>
              <a:t>And these will go away into eternal punishment, but the righteous into eternal life."</a:t>
            </a:r>
            <a:r>
              <a:rPr lang="en-US" dirty="0"/>
              <a:t> </a:t>
            </a:r>
            <a:r>
              <a:rPr lang="en-US" sz="2400" dirty="0"/>
              <a:t>(Matthew 25:41, 46)</a:t>
            </a:r>
          </a:p>
          <a:p>
            <a:pPr marL="342900" indent="-342900">
              <a:buFont typeface="Arial" panose="020B0604020202020204" pitchFamily="34" charset="0"/>
              <a:buChar char="•"/>
            </a:pPr>
            <a:r>
              <a:rPr lang="en-US" sz="2400" dirty="0"/>
              <a:t>The poor man died and was carried by the angels to Abraham's side. The rich man also died and was buried, and in Hades, being in torment, he lifted up his eyes and saw Abraham far off and Lazarus at his side.  (Luke 16:23-24)</a:t>
            </a:r>
          </a:p>
          <a:p>
            <a:r>
              <a:rPr lang="en-US" dirty="0"/>
              <a:t> </a:t>
            </a:r>
          </a:p>
        </p:txBody>
      </p:sp>
    </p:spTree>
    <p:extLst>
      <p:ext uri="{BB962C8B-B14F-4D97-AF65-F5344CB8AC3E}">
        <p14:creationId xmlns:p14="http://schemas.microsoft.com/office/powerpoint/2010/main" val="3851614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r>
              <a:rPr lang="en-US" sz="2800" b="1" dirty="0">
                <a:cs typeface="Arial" panose="020B0604020202020204" pitchFamily="34" charset="0"/>
              </a:rPr>
              <a:t/>
            </a:r>
            <a:br>
              <a:rPr lang="en-US" sz="2800" b="1" dirty="0">
                <a:cs typeface="Arial" panose="020B0604020202020204" pitchFamily="34" charset="0"/>
              </a:rPr>
            </a:br>
            <a:r>
              <a:rPr lang="en-US" sz="2800" b="1" dirty="0">
                <a:cs typeface="Arial" panose="020B0604020202020204" pitchFamily="34" charset="0"/>
              </a:rPr>
              <a:t>The Reformation (13</a:t>
            </a:r>
            <a:r>
              <a:rPr lang="en-US" sz="2800" b="1" baseline="30000" dirty="0">
                <a:cs typeface="Arial" panose="020B0604020202020204" pitchFamily="34" charset="0"/>
              </a:rPr>
              <a:t>th</a:t>
            </a:r>
            <a:r>
              <a:rPr lang="en-US" sz="2800" b="1" dirty="0">
                <a:cs typeface="Arial" panose="020B0604020202020204" pitchFamily="34" charset="0"/>
              </a:rPr>
              <a:t> century) – Thomas Aquinas (1225? – March 7, 1274)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xmlns="" id="{3722A8BD-01A8-4DD7-BA97-6821470DD510}"/>
              </a:ext>
            </a:extLst>
          </p:cNvPr>
          <p:cNvSpPr txBox="1"/>
          <p:nvPr/>
        </p:nvSpPr>
        <p:spPr>
          <a:xfrm>
            <a:off x="341831" y="733246"/>
            <a:ext cx="11636809" cy="5632311"/>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b="1" dirty="0">
                <a:solidFill>
                  <a:srgbClr val="0070C0"/>
                </a:solidFill>
              </a:rPr>
              <a:t>Limbo</a:t>
            </a:r>
          </a:p>
          <a:p>
            <a:r>
              <a:rPr lang="en-US" sz="2400" dirty="0">
                <a:solidFill>
                  <a:srgbClr val="0070C0"/>
                </a:solidFill>
              </a:rPr>
              <a:t>In Catholic theology, Limbo (Latin </a:t>
            </a:r>
            <a:r>
              <a:rPr lang="en-US" sz="2400" i="1" dirty="0">
                <a:solidFill>
                  <a:srgbClr val="0070C0"/>
                </a:solidFill>
                <a:hlinkClick r:id="rId3" tooltip="wikt:limbus"/>
              </a:rPr>
              <a:t>limbus</a:t>
            </a:r>
            <a:r>
              <a:rPr lang="en-US" sz="2400" dirty="0">
                <a:solidFill>
                  <a:srgbClr val="0070C0"/>
                </a:solidFill>
              </a:rPr>
              <a:t>, edge or boundary, referring to the "edge" of Hell) is a speculative idea about the afterlife condition of those who die in original sin without being assigned to the Hell of the Damned. Medieval theologians of western Europe described "hell" as divided into four distinct parts: </a:t>
            </a:r>
            <a:r>
              <a:rPr lang="en-US" sz="2400" b="1" dirty="0">
                <a:solidFill>
                  <a:srgbClr val="0070C0"/>
                </a:solidFill>
              </a:rPr>
              <a:t>Hell of the Damned</a:t>
            </a:r>
            <a:r>
              <a:rPr lang="en-US" sz="2400" dirty="0">
                <a:solidFill>
                  <a:srgbClr val="0070C0"/>
                </a:solidFill>
              </a:rPr>
              <a:t>, </a:t>
            </a:r>
            <a:r>
              <a:rPr lang="en-US" sz="2400" b="1" dirty="0">
                <a:solidFill>
                  <a:srgbClr val="0070C0"/>
                </a:solidFill>
              </a:rPr>
              <a:t>Purgatory</a:t>
            </a:r>
            <a:r>
              <a:rPr lang="en-US" sz="2400" dirty="0">
                <a:solidFill>
                  <a:srgbClr val="0070C0"/>
                </a:solidFill>
              </a:rPr>
              <a:t>, </a:t>
            </a:r>
            <a:r>
              <a:rPr lang="en-US" sz="2400" b="1" dirty="0">
                <a:solidFill>
                  <a:srgbClr val="0070C0"/>
                </a:solidFill>
              </a:rPr>
              <a:t>Limbo of the Fathers or Patriarchs</a:t>
            </a:r>
            <a:r>
              <a:rPr lang="en-US" sz="2400" dirty="0">
                <a:solidFill>
                  <a:srgbClr val="0070C0"/>
                </a:solidFill>
              </a:rPr>
              <a:t>, and </a:t>
            </a:r>
            <a:r>
              <a:rPr lang="en-US" sz="2400" b="1" dirty="0">
                <a:solidFill>
                  <a:srgbClr val="0070C0"/>
                </a:solidFill>
              </a:rPr>
              <a:t>Limbo of the Infants. </a:t>
            </a:r>
          </a:p>
          <a:p>
            <a:pPr marL="342900" indent="-342900">
              <a:buFont typeface="Arial" panose="020B0604020202020204" pitchFamily="34" charset="0"/>
              <a:buChar char="•"/>
            </a:pPr>
            <a:r>
              <a:rPr lang="en-US" sz="2400" b="1" dirty="0">
                <a:solidFill>
                  <a:srgbClr val="0070C0"/>
                </a:solidFill>
              </a:rPr>
              <a:t>Purgatory</a:t>
            </a:r>
            <a:r>
              <a:rPr lang="en-US" sz="2400" dirty="0">
                <a:solidFill>
                  <a:srgbClr val="0070C0"/>
                </a:solidFill>
              </a:rPr>
              <a:t> is better classified as part of heaven, as official Church doctrine states that all souls in the state of purgation or cleansing (often referred to as "in Purgatory") are to be fully welcomed into eternal life after becoming fully purified.</a:t>
            </a:r>
          </a:p>
          <a:p>
            <a:pPr marL="457200" indent="-457200">
              <a:buFont typeface="Arial" panose="020B0604020202020204" pitchFamily="34" charset="0"/>
              <a:buChar char="•"/>
            </a:pPr>
            <a:r>
              <a:rPr lang="en-US" sz="2400" dirty="0">
                <a:solidFill>
                  <a:srgbClr val="0070C0"/>
                </a:solidFill>
              </a:rPr>
              <a:t>The "</a:t>
            </a:r>
            <a:r>
              <a:rPr lang="en-US" sz="2400" b="1" dirty="0">
                <a:solidFill>
                  <a:srgbClr val="0070C0"/>
                </a:solidFill>
              </a:rPr>
              <a:t>Limbo of the Fathers or Patriarchs</a:t>
            </a:r>
            <a:r>
              <a:rPr lang="en-US" sz="2400" dirty="0">
                <a:solidFill>
                  <a:srgbClr val="0070C0"/>
                </a:solidFill>
              </a:rPr>
              <a:t>" or "Limbo " was thought to be a part of the underworld </a:t>
            </a:r>
            <a:r>
              <a:rPr lang="en-US" dirty="0"/>
              <a:t> </a:t>
            </a:r>
            <a:r>
              <a:rPr lang="en-US" sz="2400" dirty="0">
                <a:solidFill>
                  <a:srgbClr val="0070C0"/>
                </a:solidFill>
              </a:rPr>
              <a:t>where the patriarchs of the Old Testament who died in the friendship of God were believed to be kept until Christ's soul descended into it by his death through crucifixion and freed them.</a:t>
            </a:r>
            <a:r>
              <a:rPr lang="en-US" dirty="0"/>
              <a:t> </a:t>
            </a:r>
          </a:p>
          <a:p>
            <a:pPr marL="457200" indent="-457200">
              <a:buFont typeface="Arial" panose="020B0604020202020204" pitchFamily="34" charset="0"/>
              <a:buChar char="•"/>
            </a:pPr>
            <a:r>
              <a:rPr lang="en-US" sz="2400" dirty="0"/>
              <a:t>'I am the God of Abraham, and the God of Isaac, and the God of Jacob'? He is not God of the dead, but of the living."</a:t>
            </a:r>
            <a:r>
              <a:rPr lang="en-US" dirty="0"/>
              <a:t> </a:t>
            </a:r>
            <a:r>
              <a:rPr lang="en-US" sz="2400" dirty="0"/>
              <a:t>(Matthew 22:32)</a:t>
            </a:r>
            <a:endParaRPr lang="en-US" sz="2400" dirty="0">
              <a:solidFill>
                <a:srgbClr val="0070C0"/>
              </a:solidFill>
            </a:endParaRPr>
          </a:p>
        </p:txBody>
      </p:sp>
    </p:spTree>
    <p:extLst>
      <p:ext uri="{BB962C8B-B14F-4D97-AF65-F5344CB8AC3E}">
        <p14:creationId xmlns:p14="http://schemas.microsoft.com/office/powerpoint/2010/main" val="2672633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41831" y="0"/>
            <a:ext cx="11571005" cy="656493"/>
          </a:xfrm>
          <a:solidFill>
            <a:srgbClr val="FFFFCC"/>
          </a:solidFill>
        </p:spPr>
        <p:txBody>
          <a:bodyPr>
            <a:noAutofit/>
          </a:bodyPr>
          <a:lstStyle/>
          <a:p>
            <a:r>
              <a:rPr lang="en-US" sz="2800" b="1" dirty="0">
                <a:cs typeface="Arial" panose="020B0604020202020204" pitchFamily="34" charset="0"/>
              </a:rPr>
              <a:t/>
            </a:r>
            <a:br>
              <a:rPr lang="en-US" sz="2800" b="1" dirty="0">
                <a:cs typeface="Arial" panose="020B0604020202020204" pitchFamily="34" charset="0"/>
              </a:rPr>
            </a:br>
            <a:r>
              <a:rPr lang="en-US" sz="2800" b="1" dirty="0">
                <a:cs typeface="Arial" panose="020B0604020202020204" pitchFamily="34" charset="0"/>
              </a:rPr>
              <a:t>The Reformation (13</a:t>
            </a:r>
            <a:r>
              <a:rPr lang="en-US" sz="2800" b="1" baseline="30000" dirty="0">
                <a:cs typeface="Arial" panose="020B0604020202020204" pitchFamily="34" charset="0"/>
              </a:rPr>
              <a:t>th</a:t>
            </a:r>
            <a:r>
              <a:rPr lang="en-US" sz="2800" b="1" dirty="0">
                <a:cs typeface="Arial" panose="020B0604020202020204" pitchFamily="34" charset="0"/>
              </a:rPr>
              <a:t> century) – Thomas Aquinas (1225? – March 7, 1274)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4" name="TextBox 3">
            <a:extLst>
              <a:ext uri="{FF2B5EF4-FFF2-40B4-BE49-F238E27FC236}">
                <a16:creationId xmlns:a16="http://schemas.microsoft.com/office/drawing/2014/main" xmlns="" id="{3722A8BD-01A8-4DD7-BA97-6821470DD510}"/>
              </a:ext>
            </a:extLst>
          </p:cNvPr>
          <p:cNvSpPr txBox="1"/>
          <p:nvPr/>
        </p:nvSpPr>
        <p:spPr>
          <a:xfrm>
            <a:off x="341831" y="733246"/>
            <a:ext cx="11636809" cy="6001643"/>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b="1" dirty="0">
                <a:solidFill>
                  <a:srgbClr val="0070C0"/>
                </a:solidFill>
              </a:rPr>
              <a:t>Limbo of the children</a:t>
            </a:r>
          </a:p>
          <a:p>
            <a:pPr marL="285750" indent="-285750">
              <a:buFont typeface="Arial" panose="020B0604020202020204" pitchFamily="34" charset="0"/>
              <a:buChar char="•"/>
            </a:pPr>
            <a:r>
              <a:rPr lang="en-US" sz="2400" dirty="0">
                <a:solidFill>
                  <a:srgbClr val="0070C0"/>
                </a:solidFill>
              </a:rPr>
              <a:t>In the fifth century, Augustine concluded that infants who died without baptism were consigned to hell.</a:t>
            </a:r>
            <a:endParaRPr lang="en-US" sz="2400" b="1" dirty="0">
              <a:solidFill>
                <a:srgbClr val="0070C0"/>
              </a:solidFill>
            </a:endParaRPr>
          </a:p>
          <a:p>
            <a:pPr marL="342900" indent="-342900">
              <a:buFont typeface="Arial" panose="020B0604020202020204" pitchFamily="34" charset="0"/>
              <a:buChar char="•"/>
            </a:pPr>
            <a:r>
              <a:rPr lang="en-US" sz="2400" dirty="0">
                <a:solidFill>
                  <a:srgbClr val="0070C0"/>
                </a:solidFill>
              </a:rPr>
              <a:t>As a corollary to the necessity of Faith and Baptism for salvation, Thomas taught that unbaptized babies went to the Limbo of the Children </a:t>
            </a:r>
            <a:r>
              <a:rPr lang="en-US" sz="2400" i="1" dirty="0">
                <a:solidFill>
                  <a:srgbClr val="0070C0"/>
                </a:solidFill>
              </a:rPr>
              <a:t>(Summa Theologica. </a:t>
            </a:r>
            <a:r>
              <a:rPr lang="en-US" sz="2400" dirty="0">
                <a:solidFill>
                  <a:srgbClr val="0070C0"/>
                </a:solidFill>
              </a:rPr>
              <a:t>III, Q. </a:t>
            </a:r>
            <a:r>
              <a:rPr lang="en-US" sz="2400" i="1" dirty="0">
                <a:solidFill>
                  <a:srgbClr val="0070C0"/>
                </a:solidFill>
              </a:rPr>
              <a:t>52, a. </a:t>
            </a:r>
            <a:r>
              <a:rPr lang="en-US" sz="2400" dirty="0">
                <a:solidFill>
                  <a:srgbClr val="0070C0"/>
                </a:solidFill>
              </a:rPr>
              <a:t>7). </a:t>
            </a:r>
            <a:r>
              <a:rPr lang="en-US" sz="2400" dirty="0"/>
              <a:t>It was thought that</a:t>
            </a:r>
            <a:r>
              <a:rPr lang="en-US" dirty="0"/>
              <a:t> </a:t>
            </a:r>
            <a:r>
              <a:rPr lang="en-US" sz="2400" dirty="0"/>
              <a:t>the souls of those departing with the sole guilt of original sin are punished with the punishment of the condemned, exclusive of fire.</a:t>
            </a:r>
          </a:p>
          <a:p>
            <a:pPr marL="342900" indent="-342900">
              <a:buFont typeface="Arial" panose="020B0604020202020204" pitchFamily="34" charset="0"/>
              <a:buChar char="•"/>
            </a:pPr>
            <a:r>
              <a:rPr lang="en-US" sz="2400" dirty="0">
                <a:solidFill>
                  <a:srgbClr val="0070C0"/>
                </a:solidFill>
              </a:rPr>
              <a:t>In the 14th century, Dante described limbo as the "first circle of hell" in The Divine Comedy, where such souls were not punished but grieved for their separation from God.</a:t>
            </a:r>
          </a:p>
          <a:p>
            <a:pPr marL="342900" indent="-342900">
              <a:buFont typeface="Arial" panose="020B0604020202020204" pitchFamily="34" charset="0"/>
              <a:buChar char="•"/>
            </a:pPr>
            <a:r>
              <a:rPr lang="en-US" sz="2400" dirty="0">
                <a:solidFill>
                  <a:srgbClr val="0070C0"/>
                </a:solidFill>
              </a:rPr>
              <a:t>Later, theologians surmised that the "limbo of infants" was a state where they were deprived of the vision of God, but did not suffer because they did not know what they were deprived of. </a:t>
            </a:r>
          </a:p>
          <a:p>
            <a:pPr marL="342900" indent="-342900">
              <a:buFont typeface="Arial" panose="020B0604020202020204" pitchFamily="34" charset="0"/>
              <a:buChar char="•"/>
            </a:pPr>
            <a:r>
              <a:rPr lang="en-US" sz="2400" dirty="0">
                <a:solidFill>
                  <a:srgbClr val="0070C0"/>
                </a:solidFill>
              </a:rPr>
              <a:t>The rigorist Jansenists in the 17</a:t>
            </a:r>
            <a:r>
              <a:rPr lang="en-US" sz="2400" baseline="30000" dirty="0">
                <a:solidFill>
                  <a:srgbClr val="0070C0"/>
                </a:solidFill>
              </a:rPr>
              <a:t>th</a:t>
            </a:r>
            <a:r>
              <a:rPr lang="en-US" sz="2400" dirty="0">
                <a:solidFill>
                  <a:srgbClr val="0070C0"/>
                </a:solidFill>
              </a:rPr>
              <a:t> century taught that unbaptized babies went to the fires of hell, and they called the Limbo of the Children a “Pelagian Heresy.” Their teaching was condemned by Pope Pius VI in 1794:</a:t>
            </a:r>
          </a:p>
          <a:p>
            <a:pPr marL="342900" indent="-342900">
              <a:buFont typeface="Arial" panose="020B0604020202020204" pitchFamily="34" charset="0"/>
              <a:buChar char="•"/>
            </a:pPr>
            <a:r>
              <a:rPr lang="en-US" sz="2400" dirty="0">
                <a:solidFill>
                  <a:srgbClr val="0070C0"/>
                </a:solidFill>
              </a:rPr>
              <a:t>The 1992 Catholic Church’s official catechism dropped Limbo of the Children.</a:t>
            </a:r>
          </a:p>
        </p:txBody>
      </p:sp>
    </p:spTree>
    <p:extLst>
      <p:ext uri="{BB962C8B-B14F-4D97-AF65-F5344CB8AC3E}">
        <p14:creationId xmlns:p14="http://schemas.microsoft.com/office/powerpoint/2010/main" val="6454813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908</Words>
  <Application>Microsoft Macintosh PowerPoint</Application>
  <PresentationFormat>Custom</PresentationFormat>
  <Paragraphs>78</Paragraphs>
  <Slides>13</Slides>
  <Notes>11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Discipleship:  An  Introduction to  Systematic Theology and  Apologetics</vt:lpstr>
      <vt:lpstr>PowerPoint Presentation</vt:lpstr>
      <vt:lpstr> The Reformation (13th century) – Thomas Aquinas (1225? – March 7, 1274) </vt:lpstr>
      <vt:lpstr> The Reformation (13th century) – Thomas Aquinas (1225? – March 7, 1274) </vt:lpstr>
      <vt:lpstr> The Reformation (13th century) – Thomas Aquinas (1225? – March 7, 1274) </vt:lpstr>
      <vt:lpstr> The Reformation (13th century) – Thomas Aquinas (1225? – March 7, 1274) </vt:lpstr>
      <vt:lpstr>The Reformation (13th century) Purgatory is a False Doctrine</vt:lpstr>
      <vt:lpstr> The Reformation (13th century) – Thomas Aquinas (1225? – March 7, 1274) </vt:lpstr>
      <vt:lpstr> The Reformation (13th century) – Thomas Aquinas (1225? – March 7, 1274) </vt:lpstr>
      <vt:lpstr> The Reformation (13th century) – Thomas Aquinas (1225? – March 7, 1274) </vt:lpstr>
      <vt:lpstr> The Reformation (13th century) – Thomas Aquinas (1225? – March 7, 1274) </vt:lpstr>
      <vt:lpstr> The Reformation (13th century) – Thomas Aquinas (1225? – March 7, 1274) </vt:lpstr>
      <vt:lpstr> Hanukkah: December 12 – 20, 2017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WEYLAND LEACH</cp:lastModifiedBy>
  <cp:revision>3</cp:revision>
  <dcterms:created xsi:type="dcterms:W3CDTF">2017-12-11T13:47:51Z</dcterms:created>
  <dcterms:modified xsi:type="dcterms:W3CDTF">2017-12-11T21:45:41Z</dcterms:modified>
</cp:coreProperties>
</file>