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845E8D-77AC-4DF1-B2DD-D25835C9A889}" type="datetimeFigureOut">
              <a:rPr lang="en-US" smtClean="0"/>
              <a:t>12/17/2017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E0292-E462-4E78-8AED-EDD9FBA1AC28}" type="slidenum">
              <a:rPr lang="en-US" smtClean="0"/>
              <a:t>‹#›</a:t>
            </a:fld>
            <a:endParaRPr lang="en-US"/>
          </a:p>
        </p:txBody>
      </p:sp>
    </p:spTree>
    <p:extLst>
      <p:ext uri="{BB962C8B-B14F-4D97-AF65-F5344CB8AC3E}">
        <p14:creationId xmlns:p14="http://schemas.microsoft.com/office/powerpoint/2010/main" val="4183832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3360612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2723822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484302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479754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14</a:t>
            </a:fld>
            <a:endParaRPr lang="en-US" dirty="0"/>
          </a:p>
        </p:txBody>
      </p:sp>
    </p:spTree>
    <p:extLst>
      <p:ext uri="{BB962C8B-B14F-4D97-AF65-F5344CB8AC3E}">
        <p14:creationId xmlns:p14="http://schemas.microsoft.com/office/powerpoint/2010/main" val="2941650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15</a:t>
            </a:fld>
            <a:endParaRPr lang="en-US" dirty="0"/>
          </a:p>
        </p:txBody>
      </p:sp>
    </p:spTree>
    <p:extLst>
      <p:ext uri="{BB962C8B-B14F-4D97-AF65-F5344CB8AC3E}">
        <p14:creationId xmlns:p14="http://schemas.microsoft.com/office/powerpoint/2010/main" val="3260144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3543624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3016442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endParaRPr lang="en-US"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960391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1471202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2092521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916151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FF0000"/>
              </a:solidFill>
            </a:endParaRPr>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3157467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FF0000"/>
              </a:solidFill>
            </a:endParaRPr>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2960127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5ADA7-750D-47C7-9C2B-F07C8AB3EC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790EB5-755B-4CCA-B6FE-227E8E3F35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8BFDBB-2A41-47C8-BBE7-EDD2D77BD0B9}"/>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5" name="Footer Placeholder 4">
            <a:extLst>
              <a:ext uri="{FF2B5EF4-FFF2-40B4-BE49-F238E27FC236}">
                <a16:creationId xmlns:a16="http://schemas.microsoft.com/office/drawing/2014/main" id="{F2BCF074-D75E-4562-A757-B1B1B078E8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55506-F973-4E30-A7AD-38056F041480}"/>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113355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A40E7-C997-4407-B40A-C73B39E54D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7CFE60-1B2A-4DFC-A523-DAC43E35B02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ECBFAF-B769-4DB3-8A1C-A16E47E4E8B2}"/>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5" name="Footer Placeholder 4">
            <a:extLst>
              <a:ext uri="{FF2B5EF4-FFF2-40B4-BE49-F238E27FC236}">
                <a16:creationId xmlns:a16="http://schemas.microsoft.com/office/drawing/2014/main" id="{C616B2AF-6F2C-4F90-BC5B-4C5547EC12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CDEE6-8DC6-4AE2-B055-569FB9A6D562}"/>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2396569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EEF707-A22F-4F1E-B277-FD5E0F0BA1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9DAA32-19C4-4254-AA60-D12961BCDFA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FC9555-7231-45EE-8120-C30BE7C34A7D}"/>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5" name="Footer Placeholder 4">
            <a:extLst>
              <a:ext uri="{FF2B5EF4-FFF2-40B4-BE49-F238E27FC236}">
                <a16:creationId xmlns:a16="http://schemas.microsoft.com/office/drawing/2014/main" id="{B9F096B4-054B-49C7-8363-E23C40C1B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A5A6B-9A3E-4673-A18B-B790EE29FBD9}"/>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572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8CECE-3D64-4A95-9E22-A4ABDBB180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D4B5C4-0365-4B00-A94E-27A0E0AD46C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777982-1082-4C95-9401-1C6755FC91D6}"/>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5" name="Footer Placeholder 4">
            <a:extLst>
              <a:ext uri="{FF2B5EF4-FFF2-40B4-BE49-F238E27FC236}">
                <a16:creationId xmlns:a16="http://schemas.microsoft.com/office/drawing/2014/main" id="{09942A05-1E1A-4C00-BDA9-D084EF8171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1B02AD-C7DF-4DDD-A539-C2BE5DEC37F8}"/>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414649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CAF8-C29D-40EF-80D3-A59B110D03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CB1A2F-2CB4-4B32-9AD1-B5321FF950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B972684-A586-4D7A-A1BE-D348A406C13C}"/>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5" name="Footer Placeholder 4">
            <a:extLst>
              <a:ext uri="{FF2B5EF4-FFF2-40B4-BE49-F238E27FC236}">
                <a16:creationId xmlns:a16="http://schemas.microsoft.com/office/drawing/2014/main" id="{07EF4AA1-CAD0-4F0E-A8BE-9ACDCFDB7A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F198B-E083-4961-A044-0EC488CC4105}"/>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257018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3E08-63FD-4FB3-BFED-26335E242D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DDB33B-5BE2-478E-8DF4-F0EDF979274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E3C63D-4A60-4599-9E23-D1CE60CDD1C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FC1D11-9113-4EC3-97F7-823BD4C631AB}"/>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6" name="Footer Placeholder 5">
            <a:extLst>
              <a:ext uri="{FF2B5EF4-FFF2-40B4-BE49-F238E27FC236}">
                <a16:creationId xmlns:a16="http://schemas.microsoft.com/office/drawing/2014/main" id="{67F2FE29-1DEB-4BF8-B0BF-C3FF8979D1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E64F66-19E4-4CB7-94AC-B929A9194B10}"/>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4118420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D057-E258-4AB7-8B36-2A6F677852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D7FEA-0E41-4EEC-A9E8-7284D519FA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B2824C3-6B14-4F23-9FD4-DA8BCE1A59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57C312-520C-4631-968D-A6391992CE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2FD0F5-55D5-42A0-9EA9-875F5162E20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61844D-AD46-49F0-8FED-CD49CE20FBEE}"/>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8" name="Footer Placeholder 7">
            <a:extLst>
              <a:ext uri="{FF2B5EF4-FFF2-40B4-BE49-F238E27FC236}">
                <a16:creationId xmlns:a16="http://schemas.microsoft.com/office/drawing/2014/main" id="{6D37A2F3-1B53-4BE6-B701-B2454C962A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B4F840-3812-4746-A345-9411C42021A8}"/>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2441307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01AB2-D956-4B26-8680-CC9E41C5E7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AB8356-0EB5-4C7E-81F0-8C9D0A9AF5DC}"/>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4" name="Footer Placeholder 3">
            <a:extLst>
              <a:ext uri="{FF2B5EF4-FFF2-40B4-BE49-F238E27FC236}">
                <a16:creationId xmlns:a16="http://schemas.microsoft.com/office/drawing/2014/main" id="{848A066E-7252-4F31-8601-DF02820AF9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035064-3375-446F-AEC0-767AB45B8507}"/>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27534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9252DA-D58F-4942-A999-F60EC93B5716}"/>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3" name="Footer Placeholder 2">
            <a:extLst>
              <a:ext uri="{FF2B5EF4-FFF2-40B4-BE49-F238E27FC236}">
                <a16:creationId xmlns:a16="http://schemas.microsoft.com/office/drawing/2014/main" id="{36417FF1-64B8-4B43-AC51-FED9C14DBA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9A07B6-339E-4564-B7E7-17C881AEFC40}"/>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4039879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DE347-AEF6-48CD-97E2-5BF0C236F6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5F91E0-612D-43A2-BF79-996F5796BE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FA5B7C-50B2-4F1F-9176-AC6B587489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C6CE36F-C7EF-44E6-83B0-C71234D63269}"/>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6" name="Footer Placeholder 5">
            <a:extLst>
              <a:ext uri="{FF2B5EF4-FFF2-40B4-BE49-F238E27FC236}">
                <a16:creationId xmlns:a16="http://schemas.microsoft.com/office/drawing/2014/main" id="{52962C1B-E33F-41B1-892D-D5E66F4468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CFD78-D013-4EFB-8145-82C34C5C91D0}"/>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347322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5FA25-A6D9-40F4-8CAC-C34633BC64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14319D-84E6-4471-9F2B-2CEF291017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21A7C4-196A-412B-A185-286EA51583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4CEC46-F3A9-4E1D-AB77-C364AE5073BA}"/>
              </a:ext>
            </a:extLst>
          </p:cNvPr>
          <p:cNvSpPr>
            <a:spLocks noGrp="1"/>
          </p:cNvSpPr>
          <p:nvPr>
            <p:ph type="dt" sz="half" idx="10"/>
          </p:nvPr>
        </p:nvSpPr>
        <p:spPr/>
        <p:txBody>
          <a:bodyPr/>
          <a:lstStyle/>
          <a:p>
            <a:fld id="{37671005-B116-4C3A-AE38-37F4B5B37041}" type="datetimeFigureOut">
              <a:rPr lang="en-US" smtClean="0"/>
              <a:t>12/17/2017</a:t>
            </a:fld>
            <a:endParaRPr lang="en-US"/>
          </a:p>
        </p:txBody>
      </p:sp>
      <p:sp>
        <p:nvSpPr>
          <p:cNvPr id="6" name="Footer Placeholder 5">
            <a:extLst>
              <a:ext uri="{FF2B5EF4-FFF2-40B4-BE49-F238E27FC236}">
                <a16:creationId xmlns:a16="http://schemas.microsoft.com/office/drawing/2014/main" id="{FD6E8C14-AAD0-4A30-88E5-97889B8088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FD0CE0-3B9B-429A-9255-CB519357FF4A}"/>
              </a:ext>
            </a:extLst>
          </p:cNvPr>
          <p:cNvSpPr>
            <a:spLocks noGrp="1"/>
          </p:cNvSpPr>
          <p:nvPr>
            <p:ph type="sldNum" sz="quarter" idx="12"/>
          </p:nvPr>
        </p:nvSpPr>
        <p:spPr/>
        <p:txBody>
          <a:bodyPr/>
          <a:lstStyle/>
          <a:p>
            <a:fld id="{E69392B7-F110-4CE5-9CDD-65FB3DCDF556}" type="slidenum">
              <a:rPr lang="en-US" smtClean="0"/>
              <a:t>‹#›</a:t>
            </a:fld>
            <a:endParaRPr lang="en-US"/>
          </a:p>
        </p:txBody>
      </p:sp>
    </p:spTree>
    <p:extLst>
      <p:ext uri="{BB962C8B-B14F-4D97-AF65-F5344CB8AC3E}">
        <p14:creationId xmlns:p14="http://schemas.microsoft.com/office/powerpoint/2010/main" val="4244766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FBBA37-E1AB-488E-9AB6-BF97AFD1B8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5121DD-3C51-4BCD-8F42-EAA467BAA7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05481-D13D-4149-BF5C-6BF800EF53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71005-B116-4C3A-AE38-37F4B5B37041}" type="datetimeFigureOut">
              <a:rPr lang="en-US" smtClean="0"/>
              <a:t>12/17/2017</a:t>
            </a:fld>
            <a:endParaRPr lang="en-US"/>
          </a:p>
        </p:txBody>
      </p:sp>
      <p:sp>
        <p:nvSpPr>
          <p:cNvPr id="5" name="Footer Placeholder 4">
            <a:extLst>
              <a:ext uri="{FF2B5EF4-FFF2-40B4-BE49-F238E27FC236}">
                <a16:creationId xmlns:a16="http://schemas.microsoft.com/office/drawing/2014/main" id="{D4AEE3BE-2029-46CA-B57B-E48DB2AB73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919D24-2273-4EC3-BA51-00B03EDABE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392B7-F110-4CE5-9CDD-65FB3DCDF556}" type="slidenum">
              <a:rPr lang="en-US" smtClean="0"/>
              <a:t>‹#›</a:t>
            </a:fld>
            <a:endParaRPr lang="en-US"/>
          </a:p>
        </p:txBody>
      </p:sp>
    </p:spTree>
    <p:extLst>
      <p:ext uri="{BB962C8B-B14F-4D97-AF65-F5344CB8AC3E}">
        <p14:creationId xmlns:p14="http://schemas.microsoft.com/office/powerpoint/2010/main" val="4006867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Church December 17, 2017</a:t>
            </a:r>
          </a:p>
        </p:txBody>
      </p:sp>
    </p:spTree>
    <p:extLst>
      <p:ext uri="{BB962C8B-B14F-4D97-AF65-F5344CB8AC3E}">
        <p14:creationId xmlns:p14="http://schemas.microsoft.com/office/powerpoint/2010/main" val="1683518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Wycliffe  ~1325 - 1384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2050" name="Picture 2" descr="Image result for Picture of wycliffe">
            <a:extLst>
              <a:ext uri="{FF2B5EF4-FFF2-40B4-BE49-F238E27FC236}">
                <a16:creationId xmlns:a16="http://schemas.microsoft.com/office/drawing/2014/main" id="{32373461-21C4-4B40-928F-50675282F8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582" y="822120"/>
            <a:ext cx="4639663" cy="546140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187A213-DD61-46E2-AFF3-E5A847E61033}"/>
              </a:ext>
            </a:extLst>
          </p:cNvPr>
          <p:cNvSpPr txBox="1"/>
          <p:nvPr/>
        </p:nvSpPr>
        <p:spPr>
          <a:xfrm>
            <a:off x="5033394" y="822120"/>
            <a:ext cx="6920918" cy="5262979"/>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During the distractions of the Babylonian Captivity of the Church, an English Scholastic theologian/professor at Oxford seminary arose.</a:t>
            </a:r>
          </a:p>
          <a:p>
            <a:pPr marL="342900" indent="-342900">
              <a:buFont typeface="Arial" panose="020B0604020202020204" pitchFamily="34" charset="0"/>
              <a:buChar char="•"/>
            </a:pPr>
            <a:r>
              <a:rPr lang="en-US" sz="2400" dirty="0"/>
              <a:t>Wycliffe was called the bright morning star of the reformation.</a:t>
            </a:r>
          </a:p>
          <a:p>
            <a:pPr marL="285750" indent="-285750">
              <a:buFont typeface="Arial" panose="020B0604020202020204" pitchFamily="34" charset="0"/>
              <a:buChar char="•"/>
            </a:pPr>
            <a:r>
              <a:rPr lang="en-US" sz="2400" dirty="0"/>
              <a:t>Wycliffe first attacked the privileged status of the clergy, which was central to their powerful role in England. He then attacked the luxury and pomp of local parishes and their ceremonies.</a:t>
            </a:r>
          </a:p>
          <a:p>
            <a:pPr marL="342900" indent="-342900">
              <a:buFont typeface="Arial" panose="020B0604020202020204" pitchFamily="34" charset="0"/>
              <a:buChar char="•"/>
            </a:pPr>
            <a:r>
              <a:rPr lang="en-US" sz="2400" dirty="0"/>
              <a:t>His followers were called </a:t>
            </a:r>
            <a:r>
              <a:rPr lang="en-US" sz="2400" i="1" dirty="0"/>
              <a:t>Lollards</a:t>
            </a:r>
            <a:r>
              <a:rPr lang="en-US" sz="2400" dirty="0"/>
              <a:t>, the popular derogatory nickname given to those without an academic background, and educated (if at all) only in English. By the mid-15th century, "</a:t>
            </a:r>
            <a:r>
              <a:rPr lang="en-US" sz="2400" dirty="0" err="1"/>
              <a:t>lollard</a:t>
            </a:r>
            <a:r>
              <a:rPr lang="en-US" sz="2400" dirty="0"/>
              <a:t>" had come to mean a heretic in general. </a:t>
            </a:r>
            <a:endParaRPr lang="en-US" sz="2400" dirty="0">
              <a:solidFill>
                <a:srgbClr val="FF0000"/>
              </a:solidFill>
            </a:endParaRPr>
          </a:p>
        </p:txBody>
      </p:sp>
    </p:spTree>
    <p:extLst>
      <p:ext uri="{BB962C8B-B14F-4D97-AF65-F5344CB8AC3E}">
        <p14:creationId xmlns:p14="http://schemas.microsoft.com/office/powerpoint/2010/main" val="343608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Wycliffe  ~1325 - 1384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8187A213-DD61-46E2-AFF3-E5A847E61033}"/>
              </a:ext>
            </a:extLst>
          </p:cNvPr>
          <p:cNvSpPr txBox="1"/>
          <p:nvPr/>
        </p:nvSpPr>
        <p:spPr>
          <a:xfrm>
            <a:off x="453006" y="763397"/>
            <a:ext cx="11467750" cy="6001643"/>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Lollards followed his lead in advocating Predestination, Iconoclasm , and the supremacy of the king over the priesthood. He rejected the concept of purgatory, and disapproved pilgrimages, the selling of indulgences and praying to saints,</a:t>
            </a:r>
            <a:r>
              <a:rPr lang="en-US" baseline="30000" dirty="0"/>
              <a:t> </a:t>
            </a:r>
            <a:r>
              <a:rPr lang="en-US" sz="2400" dirty="0"/>
              <a:t>while attacking the veneration of Saints, the Sacraments , Requiem Masses, monasticism, and the very existence of the Papacy.</a:t>
            </a:r>
            <a:endParaRPr lang="en-US" dirty="0"/>
          </a:p>
          <a:p>
            <a:pPr marL="285750" indent="-285750">
              <a:buFont typeface="Arial" panose="020B0604020202020204" pitchFamily="34" charset="0"/>
              <a:buChar char="•"/>
            </a:pPr>
            <a:r>
              <a:rPr lang="en-US" sz="2400" dirty="0"/>
              <a:t>Wycliffe insisted that the Bible formed the only valid source of doctrine and the only pertinent measure of legitimacy. (sola scriptura)</a:t>
            </a:r>
          </a:p>
          <a:p>
            <a:pPr marL="285750" indent="-285750">
              <a:buFont typeface="Arial" panose="020B0604020202020204" pitchFamily="34" charset="0"/>
              <a:buChar char="•"/>
            </a:pPr>
            <a:r>
              <a:rPr lang="en-US" sz="2400" dirty="0"/>
              <a:t>Wycliffe said the church is the elect of God, he called the Pope antichrist, Christ is the only head of the church, and celibacy is not Biblical.</a:t>
            </a:r>
          </a:p>
          <a:p>
            <a:pPr marL="285750" indent="-285750">
              <a:buFont typeface="Arial" panose="020B0604020202020204" pitchFamily="34" charset="0"/>
              <a:buChar char="•"/>
            </a:pPr>
            <a:r>
              <a:rPr lang="en-US" sz="2400" dirty="0"/>
              <a:t>Wycliffe raised the first serious challenge to transubstantiation maintaining that the Eucharist remained physically bread and wine, while becoming spiritually the body and blood of Christ. This is where he got into serious trouble.</a:t>
            </a:r>
          </a:p>
          <a:p>
            <a:pPr marL="285750" indent="-285750">
              <a:buFont typeface="Arial" panose="020B0604020202020204" pitchFamily="34" charset="0"/>
              <a:buChar char="•"/>
            </a:pPr>
            <a:r>
              <a:rPr lang="en-US" sz="2400" dirty="0"/>
              <a:t>Wycliffe was summoned before the Bishop of London, on February 19, 1377. The exact charges are not known, as the matter did not get as far as a definite examination.</a:t>
            </a:r>
          </a:p>
          <a:p>
            <a:pPr marL="285750" indent="-285750">
              <a:buFont typeface="Arial" panose="020B0604020202020204" pitchFamily="34" charset="0"/>
              <a:buChar char="•"/>
            </a:pPr>
            <a:r>
              <a:rPr lang="en-US" sz="2400" dirty="0"/>
              <a:t>In 1381 He was dismissed by Oxford University for his criticism of the Roman Catholic Church.</a:t>
            </a:r>
          </a:p>
        </p:txBody>
      </p:sp>
    </p:spTree>
    <p:extLst>
      <p:ext uri="{BB962C8B-B14F-4D97-AF65-F5344CB8AC3E}">
        <p14:creationId xmlns:p14="http://schemas.microsoft.com/office/powerpoint/2010/main" val="318184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Wycliffe  ~1325 - 1384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8187A213-DD61-46E2-AFF3-E5A847E61033}"/>
              </a:ext>
            </a:extLst>
          </p:cNvPr>
          <p:cNvSpPr txBox="1"/>
          <p:nvPr/>
        </p:nvSpPr>
        <p:spPr>
          <a:xfrm>
            <a:off x="427839" y="738230"/>
            <a:ext cx="11467750" cy="4893647"/>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dirty="0"/>
              <a:t> </a:t>
            </a:r>
            <a:r>
              <a:rPr lang="en-US" sz="2400" dirty="0"/>
              <a:t>In 1382 the Archbishop of Canterbury, called an ecclesiastical assembly of notables at London. During the consultations on May 21 an earthquake occurred; the participants were terrified and wished to break up the assembly, but the Archbishop declared the earthquake a favorable sign which meant the purification of the earth from erroneous doctrine.</a:t>
            </a:r>
            <a:endParaRPr lang="en-US" dirty="0"/>
          </a:p>
          <a:p>
            <a:pPr marL="285750" indent="-285750">
              <a:buFont typeface="Arial" panose="020B0604020202020204" pitchFamily="34" charset="0"/>
              <a:buChar char="•"/>
            </a:pPr>
            <a:r>
              <a:rPr lang="en-US" sz="2400" dirty="0"/>
              <a:t>Of the 24 propositions attributed to Wycliffe, ten were declared heretical and fourteen erroneous. It was forbidden to hold these opinions, or use them in sermons or academic discussions. To enforce this decision the help of the State was necessary; but the House of Commons rejected the bill. The king, however, had a decree issued which permitted the arrest of those in error. </a:t>
            </a:r>
          </a:p>
          <a:p>
            <a:pPr marL="285750" indent="-285750">
              <a:buFont typeface="Arial" panose="020B0604020202020204" pitchFamily="34" charset="0"/>
              <a:buChar char="•"/>
            </a:pPr>
            <a:r>
              <a:rPr lang="en-US" sz="2400" dirty="0"/>
              <a:t>On 17 November 1382, Wycliffe was summoned before a synod at Oxford. He still commanded the favor of the court and of Parliament. He was neither excommunicated then, nor deprived of his living.</a:t>
            </a:r>
          </a:p>
        </p:txBody>
      </p:sp>
    </p:spTree>
    <p:extLst>
      <p:ext uri="{BB962C8B-B14F-4D97-AF65-F5344CB8AC3E}">
        <p14:creationId xmlns:p14="http://schemas.microsoft.com/office/powerpoint/2010/main" val="2600638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Wycliffe  ~1325 - 1384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8187A213-DD61-46E2-AFF3-E5A847E61033}"/>
              </a:ext>
            </a:extLst>
          </p:cNvPr>
          <p:cNvSpPr txBox="1"/>
          <p:nvPr/>
        </p:nvSpPr>
        <p:spPr>
          <a:xfrm>
            <a:off x="427839" y="738230"/>
            <a:ext cx="11467750" cy="6001643"/>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He completed a translation directly from the Vulgate into Middle English in 1382 (or 1384), now known as Wycliffe's Bible. It is probable that he personally translated the Gospels; and it is possible he translated the entire New Testament, while his associates translated the Old Testament. Additional updated versions were done by Wycliffe's assistant John Purvey and others in 1388 and 1395.</a:t>
            </a:r>
          </a:p>
          <a:p>
            <a:pPr marL="285750" indent="-285750">
              <a:buFont typeface="Arial" panose="020B0604020202020204" pitchFamily="34" charset="0"/>
              <a:buChar char="•"/>
            </a:pPr>
            <a:r>
              <a:rPr lang="en-US" sz="2400" dirty="0"/>
              <a:t>More than 250 manuscripts of the Wycliffe Bible survive. One copy sold at auction on December 5, 2016 for $1,692,500. </a:t>
            </a:r>
          </a:p>
          <a:p>
            <a:pPr marL="285750" indent="-285750">
              <a:buFont typeface="Arial" panose="020B0604020202020204" pitchFamily="34" charset="0"/>
              <a:buChar char="•"/>
            </a:pPr>
            <a:r>
              <a:rPr lang="en-US" sz="2400" dirty="0"/>
              <a:t>As he was saying Mass, December 28, 1384, he suffered a stroke, and died December 31.</a:t>
            </a:r>
          </a:p>
          <a:p>
            <a:pPr marL="285750" indent="-285750">
              <a:buFont typeface="Arial" panose="020B0604020202020204" pitchFamily="34" charset="0"/>
              <a:buChar char="•"/>
            </a:pPr>
            <a:r>
              <a:rPr lang="en-US" sz="2400" dirty="0"/>
              <a:t>In 1401 England's parliament instituted death by fire for heresy, and in 1407 English language Bibles were banned. </a:t>
            </a:r>
          </a:p>
          <a:p>
            <a:pPr marL="285750" indent="-285750">
              <a:buFont typeface="Arial" panose="020B0604020202020204" pitchFamily="34" charset="0"/>
              <a:buChar char="•"/>
            </a:pPr>
            <a:r>
              <a:rPr lang="en-US" sz="2400" dirty="0"/>
              <a:t>The Council of Constance declared Wycliffe a heretic on 4 May 1415, and banned his writings, effectively both excommunicating him retroactively and making him an early forerunner of Protestantism. The Council decreed that Wycliffe's works should be burned and his remains removed from consecrated ground. This order, confirmed by Pope Martin V, was carried out in 1428. Wycliffe's corpse was exhumed and burned and the ashes cast into the River Swift, in south central England.</a:t>
            </a:r>
          </a:p>
        </p:txBody>
      </p:sp>
    </p:spTree>
    <p:extLst>
      <p:ext uri="{BB962C8B-B14F-4D97-AF65-F5344CB8AC3E}">
        <p14:creationId xmlns:p14="http://schemas.microsoft.com/office/powerpoint/2010/main" val="2658826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Council of Constance (Jan Hus 1369 – 1415)</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2" name="Picture 11">
            <a:extLst>
              <a:ext uri="{FF2B5EF4-FFF2-40B4-BE49-F238E27FC236}">
                <a16:creationId xmlns:a16="http://schemas.microsoft.com/office/drawing/2014/main" id="{BFB4403B-32F5-4260-8699-9D7A88B65B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416" y="771743"/>
            <a:ext cx="4000500" cy="5855277"/>
          </a:xfrm>
          <a:prstGeom prst="rect">
            <a:avLst/>
          </a:prstGeom>
        </p:spPr>
      </p:pic>
      <p:sp>
        <p:nvSpPr>
          <p:cNvPr id="5" name="TextBox 4">
            <a:extLst>
              <a:ext uri="{FF2B5EF4-FFF2-40B4-BE49-F238E27FC236}">
                <a16:creationId xmlns:a16="http://schemas.microsoft.com/office/drawing/2014/main" id="{904AADCB-5972-41F2-A530-D07206D191FC}"/>
              </a:ext>
            </a:extLst>
          </p:cNvPr>
          <p:cNvSpPr txBox="1"/>
          <p:nvPr/>
        </p:nvSpPr>
        <p:spPr>
          <a:xfrm>
            <a:off x="4307453" y="771743"/>
            <a:ext cx="7617204"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Jan Hus was a Czech scholar and rector at the University of Prague. He had been attracted by the writings of Wycliffe. </a:t>
            </a:r>
          </a:p>
          <a:p>
            <a:pPr marL="342900" indent="-342900">
              <a:buFont typeface="Arial" panose="020B0604020202020204" pitchFamily="34" charset="0"/>
              <a:buChar char="•"/>
            </a:pPr>
            <a:r>
              <a:rPr lang="en-US" sz="2400" dirty="0"/>
              <a:t>In 1402 he began preaching Wycliffe and attracted a large following.</a:t>
            </a:r>
          </a:p>
          <a:p>
            <a:pPr marL="342900" indent="-342900">
              <a:buFont typeface="Arial" panose="020B0604020202020204" pitchFamily="34" charset="0"/>
              <a:buChar char="•"/>
            </a:pPr>
            <a:r>
              <a:rPr lang="en-US" sz="2400" dirty="0"/>
              <a:t>Czechs had been complaining about what they saw as the immorality of the clergy. Most of their priests were German, and their resentment against Germans accompanied their dislike for clergy privileges and their demand that scripture be translated into Czech. </a:t>
            </a:r>
          </a:p>
          <a:p>
            <a:pPr marL="342900" indent="-342900">
              <a:buFont typeface="Arial" panose="020B0604020202020204" pitchFamily="34" charset="0"/>
              <a:buChar char="•"/>
            </a:pPr>
            <a:r>
              <a:rPr lang="en-US" sz="2400" dirty="0"/>
              <a:t>Hus was called to the Council of Constance to defend his views. He was declared a heretic and burned at the stake on July 6, 1415.  Hus means goose in Czech. It was said Hus laid the egg Luther hatched. His last words were  You are going to burn a goose but in a century you will have a swan which you can neither roast nor boil. </a:t>
            </a:r>
          </a:p>
        </p:txBody>
      </p:sp>
    </p:spTree>
    <p:extLst>
      <p:ext uri="{BB962C8B-B14F-4D97-AF65-F5344CB8AC3E}">
        <p14:creationId xmlns:p14="http://schemas.microsoft.com/office/powerpoint/2010/main" val="1031369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(15</a:t>
            </a:r>
            <a:r>
              <a:rPr lang="en-US" sz="2800" b="1" baseline="30000" dirty="0">
                <a:cs typeface="Arial" panose="020B0604020202020204" pitchFamily="34" charset="0"/>
              </a:rPr>
              <a:t>th</a:t>
            </a:r>
            <a:r>
              <a:rPr lang="en-US" sz="2800" b="1" dirty="0">
                <a:cs typeface="Arial" panose="020B0604020202020204" pitchFamily="34" charset="0"/>
              </a:rPr>
              <a:t> century) – Pope Innocent VIII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100349" y="5358802"/>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21E43F4C-93F2-4F64-9FA9-DFC8617C5561}"/>
              </a:ext>
            </a:extLst>
          </p:cNvPr>
          <p:cNvSpPr txBox="1"/>
          <p:nvPr/>
        </p:nvSpPr>
        <p:spPr>
          <a:xfrm>
            <a:off x="3814183" y="731000"/>
            <a:ext cx="8301859"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Born: 1432  Papacy: Aug. 29, 1484 – July 25, 1492</a:t>
            </a:r>
          </a:p>
          <a:p>
            <a:pPr marL="342900" indent="-342900">
              <a:buFont typeface="Arial" panose="020B0604020202020204" pitchFamily="34" charset="0"/>
              <a:buChar char="•"/>
            </a:pPr>
            <a:r>
              <a:rPr lang="en-US" sz="2400" dirty="0"/>
              <a:t>He had two illegitimate children before he entered the clergy.</a:t>
            </a:r>
          </a:p>
          <a:p>
            <a:pPr marL="342900" indent="-342900">
              <a:buFont typeface="Arial" panose="020B0604020202020204" pitchFamily="34" charset="0"/>
              <a:buChar char="•"/>
            </a:pPr>
            <a:r>
              <a:rPr lang="en-US" sz="2400" dirty="0"/>
              <a:t>Innocent published a decree allowing concubines in Rome for clergy and laity alike. </a:t>
            </a:r>
          </a:p>
          <a:p>
            <a:pPr marL="342900" indent="-342900">
              <a:buFont typeface="Arial" panose="020B0604020202020204" pitchFamily="34" charset="0"/>
              <a:buChar char="•"/>
            </a:pPr>
            <a:r>
              <a:rPr lang="en-US" sz="2400" dirty="0"/>
              <a:t>In 1487 he married his elder son to the daughter of Lorenzo de' Medici. Pope Innocent VIII then got de' </a:t>
            </a:r>
            <a:r>
              <a:rPr lang="en-US" sz="2400" dirty="0" err="1"/>
              <a:t>Medici,s</a:t>
            </a:r>
            <a:r>
              <a:rPr lang="en-US" sz="2400" dirty="0"/>
              <a:t> thirteen-year-old son Giovanni appointed a Cardinal. He later became Pope Leo X! </a:t>
            </a:r>
          </a:p>
          <a:p>
            <a:pPr marL="342900" indent="-342900">
              <a:buFont typeface="Arial" panose="020B0604020202020204" pitchFamily="34" charset="0"/>
              <a:buChar char="•"/>
            </a:pPr>
            <a:r>
              <a:rPr lang="en-US" sz="2400" dirty="0"/>
              <a:t>In July 1492 He contracted a fever and was given the world's first blood transfusion by his Jewish physician who had him drink the blood of three 10-year-old boys.</a:t>
            </a:r>
          </a:p>
          <a:p>
            <a:pPr marL="342900" indent="-342900">
              <a:buFont typeface="Arial" panose="020B0604020202020204" pitchFamily="34" charset="0"/>
              <a:buChar char="•"/>
            </a:pPr>
            <a:r>
              <a:rPr lang="en-US" sz="2400" dirty="0"/>
              <a:t>The inscription on his tomb in Saint Peter in Rome states: During his Pontificate, the glory of the discovery of a new world. He died seven days before the departure of Christopher Columbus raising speculations that Columbus discovered the Americas before the supposed date of October 12, 1492.</a:t>
            </a:r>
          </a:p>
        </p:txBody>
      </p:sp>
      <p:sp>
        <p:nvSpPr>
          <p:cNvPr id="3" name="AutoShape 2" descr="Related image">
            <a:extLst>
              <a:ext uri="{FF2B5EF4-FFF2-40B4-BE49-F238E27FC236}">
                <a16:creationId xmlns:a16="http://schemas.microsoft.com/office/drawing/2014/main" id="{EE3515F5-DB52-4152-83CF-6A80A1478F56}"/>
              </a:ext>
            </a:extLst>
          </p:cNvPr>
          <p:cNvSpPr>
            <a:spLocks noChangeAspect="1" noChangeArrowheads="1"/>
          </p:cNvSpPr>
          <p:nvPr/>
        </p:nvSpPr>
        <p:spPr bwMode="auto">
          <a:xfrm>
            <a:off x="1551032" y="235004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Innocent VIII 1492.JPG">
            <a:extLst>
              <a:ext uri="{FF2B5EF4-FFF2-40B4-BE49-F238E27FC236}">
                <a16:creationId xmlns:a16="http://schemas.microsoft.com/office/drawing/2014/main" id="{2C41007A-9BA9-41F4-BF12-694A77C5B9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389" y="731000"/>
            <a:ext cx="3624794" cy="464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48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(14</a:t>
            </a:r>
            <a:r>
              <a:rPr lang="en-US" sz="2800" b="1" baseline="30000" dirty="0">
                <a:cs typeface="Arial" panose="020B0604020202020204" pitchFamily="34" charset="0"/>
              </a:rPr>
              <a:t>th</a:t>
            </a:r>
            <a:r>
              <a:rPr lang="en-US" sz="2800" b="1" dirty="0">
                <a:cs typeface="Arial" panose="020B0604020202020204" pitchFamily="34" charset="0"/>
              </a:rPr>
              <a:t> – 15</a:t>
            </a:r>
            <a:r>
              <a:rPr lang="en-US" sz="2800" b="1" baseline="30000" dirty="0">
                <a:cs typeface="Arial" panose="020B0604020202020204" pitchFamily="34" charset="0"/>
              </a:rPr>
              <a:t>th</a:t>
            </a:r>
            <a:r>
              <a:rPr lang="en-US" sz="2800" b="1" dirty="0">
                <a:cs typeface="Arial" panose="020B0604020202020204" pitchFamily="34" charset="0"/>
              </a:rPr>
              <a:t> century) – Renaissance (14</a:t>
            </a:r>
            <a:r>
              <a:rPr lang="en-US" sz="2800" b="1" baseline="30000" dirty="0">
                <a:cs typeface="Arial" panose="020B0604020202020204" pitchFamily="34" charset="0"/>
              </a:rPr>
              <a:t>th</a:t>
            </a:r>
            <a:r>
              <a:rPr lang="en-US" sz="2800" b="1" dirty="0">
                <a:cs typeface="Arial" panose="020B0604020202020204" pitchFamily="34" charset="0"/>
              </a:rPr>
              <a:t> -17</a:t>
            </a:r>
            <a:r>
              <a:rPr lang="en-US" sz="2800" b="1" baseline="30000" dirty="0">
                <a:cs typeface="Arial" panose="020B0604020202020204" pitchFamily="34" charset="0"/>
              </a:rPr>
              <a:t>th</a:t>
            </a:r>
            <a:r>
              <a:rPr lang="en-US" sz="2800" b="1" dirty="0">
                <a:cs typeface="Arial" panose="020B0604020202020204" pitchFamily="34" charset="0"/>
              </a:rPr>
              <a:t> Century)</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b="1" dirty="0">
                <a:solidFill>
                  <a:srgbClr val="0070C0"/>
                </a:solidFill>
              </a:rPr>
              <a:t>The intellectual basis of the Renaissance was its own invented version of humanism, derived from the concept of Roman </a:t>
            </a:r>
            <a:r>
              <a:rPr lang="en-US" sz="2400" b="1" dirty="0" err="1">
                <a:solidFill>
                  <a:srgbClr val="0070C0"/>
                </a:solidFill>
              </a:rPr>
              <a:t>Humanitas</a:t>
            </a:r>
            <a:r>
              <a:rPr lang="en-US" sz="2400" b="1" dirty="0">
                <a:solidFill>
                  <a:srgbClr val="0070C0"/>
                </a:solidFill>
              </a:rPr>
              <a:t> </a:t>
            </a:r>
            <a:r>
              <a:rPr lang="en-US" sz="2400" dirty="0"/>
              <a:t>(loving what makes us human, education and Roman code of conduct)</a:t>
            </a:r>
            <a:r>
              <a:rPr lang="en-US" sz="2400" dirty="0">
                <a:solidFill>
                  <a:srgbClr val="0070C0"/>
                </a:solidFill>
              </a:rPr>
              <a:t> </a:t>
            </a:r>
            <a:r>
              <a:rPr lang="en-US" sz="2400" b="1" dirty="0">
                <a:solidFill>
                  <a:srgbClr val="0070C0"/>
                </a:solidFill>
              </a:rPr>
              <a:t>and the rediscovery of classical Greek philosophy, such as that of Protagoras, who said that "Man is the measure of all things." This new thinking became manifest in art, architecture, politics, science and literature. </a:t>
            </a:r>
            <a:endParaRPr lang="en-US" sz="2400" b="1" dirty="0">
              <a:solidFill>
                <a:srgbClr val="0070C0"/>
              </a:solidFill>
              <a:cs typeface="Arial" panose="020B0604020202020204" pitchFamily="34" charset="0"/>
            </a:endParaRPr>
          </a:p>
          <a:p>
            <a:pPr marL="457200" indent="-457200">
              <a:buFont typeface="Arial" panose="020B0604020202020204" pitchFamily="34" charset="0"/>
              <a:buChar char="•"/>
            </a:pPr>
            <a:r>
              <a:rPr lang="en-US" sz="2400" b="1" dirty="0">
                <a:solidFill>
                  <a:srgbClr val="0070C0"/>
                </a:solidFill>
                <a:cs typeface="Arial" panose="020B0604020202020204" pitchFamily="34" charset="0"/>
              </a:rPr>
              <a:t>Renaissance literally means rebirth. </a:t>
            </a:r>
          </a:p>
          <a:p>
            <a:pPr marL="457200" indent="-457200">
              <a:buFont typeface="Arial" panose="020B0604020202020204" pitchFamily="34" charset="0"/>
              <a:buChar char="•"/>
            </a:pPr>
            <a:r>
              <a:rPr lang="en-US" sz="2400" b="1" dirty="0">
                <a:solidFill>
                  <a:srgbClr val="0070C0"/>
                </a:solidFill>
                <a:cs typeface="Arial" panose="020B0604020202020204" pitchFamily="34" charset="0"/>
              </a:rPr>
              <a:t>Ad Fontes “literally to the fountains” or to the sources</a:t>
            </a:r>
          </a:p>
          <a:p>
            <a:pPr marL="914400" lvl="1" indent="-457200">
              <a:buFont typeface="Arial" panose="020B0604020202020204" pitchFamily="34" charset="0"/>
              <a:buChar char="•"/>
            </a:pPr>
            <a:r>
              <a:rPr lang="en-US" sz="2400" dirty="0">
                <a:cs typeface="Arial" panose="020B0604020202020204" pitchFamily="34" charset="0"/>
              </a:rPr>
              <a:t>The intellectual idea was that while the middle ages had been good the previous Roman (Latin era) was better and the Greek era even better.</a:t>
            </a:r>
          </a:p>
          <a:p>
            <a:pPr marL="457200" indent="-457200">
              <a:buFont typeface="Arial" panose="020B0604020202020204" pitchFamily="34" charset="0"/>
              <a:buChar char="•"/>
            </a:pPr>
            <a:r>
              <a:rPr lang="en-US" sz="2400" b="1" dirty="0">
                <a:solidFill>
                  <a:srgbClr val="0070C0"/>
                </a:solidFill>
                <a:cs typeface="Arial" panose="020B0604020202020204" pitchFamily="34" charset="0"/>
              </a:rPr>
              <a:t>Mysticism was a movement of the Renaissance with its roots in Plato’s view of ontology (the nature of being) that influenced epistemology ( the nature of how we know).</a:t>
            </a:r>
          </a:p>
          <a:p>
            <a:pPr marL="457200" indent="-457200">
              <a:buFont typeface="Arial" panose="020B0604020202020204" pitchFamily="34" charset="0"/>
              <a:buChar char="•"/>
            </a:pPr>
            <a:r>
              <a:rPr lang="en-US" sz="2400" b="1" dirty="0">
                <a:solidFill>
                  <a:srgbClr val="0070C0"/>
                </a:solidFill>
                <a:cs typeface="Arial" panose="020B0604020202020204" pitchFamily="34" charset="0"/>
              </a:rPr>
              <a:t>Plato thought knowledge came by reason (</a:t>
            </a:r>
            <a:r>
              <a:rPr lang="en-US" sz="2400" b="1" i="1" dirty="0">
                <a:solidFill>
                  <a:srgbClr val="0070C0"/>
                </a:solidFill>
                <a:cs typeface="Arial" panose="020B0604020202020204" pitchFamily="34" charset="0"/>
              </a:rPr>
              <a:t>a priori) </a:t>
            </a:r>
            <a:r>
              <a:rPr lang="en-US" sz="2400" b="1" dirty="0">
                <a:solidFill>
                  <a:srgbClr val="0070C0"/>
                </a:solidFill>
                <a:cs typeface="Arial" panose="020B0604020202020204" pitchFamily="34" charset="0"/>
              </a:rPr>
              <a:t>not experience </a:t>
            </a:r>
            <a:r>
              <a:rPr lang="en-US" sz="2400" b="1" i="1" dirty="0">
                <a:solidFill>
                  <a:srgbClr val="0070C0"/>
                </a:solidFill>
                <a:cs typeface="Arial" panose="020B0604020202020204" pitchFamily="34" charset="0"/>
              </a:rPr>
              <a:t>(a posteriori</a:t>
            </a:r>
            <a:r>
              <a:rPr lang="en-US" sz="2400" b="1" dirty="0">
                <a:solidFill>
                  <a:srgbClr val="0070C0"/>
                </a:solidFill>
                <a:cs typeface="Arial" panose="020B0604020202020204" pitchFamily="34" charset="0"/>
              </a:rPr>
              <a:t>).  To Plato the body was the soul’s prison.</a:t>
            </a:r>
          </a:p>
        </p:txBody>
      </p:sp>
    </p:spTree>
    <p:extLst>
      <p:ext uri="{BB962C8B-B14F-4D97-AF65-F5344CB8AC3E}">
        <p14:creationId xmlns:p14="http://schemas.microsoft.com/office/powerpoint/2010/main" val="3506003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(14</a:t>
            </a:r>
            <a:r>
              <a:rPr lang="en-US" sz="2800" b="1" baseline="30000" dirty="0">
                <a:cs typeface="Arial" panose="020B0604020202020204" pitchFamily="34" charset="0"/>
              </a:rPr>
              <a:t>th</a:t>
            </a:r>
            <a:r>
              <a:rPr lang="en-US" sz="2800" b="1" dirty="0">
                <a:cs typeface="Arial" panose="020B0604020202020204" pitchFamily="34" charset="0"/>
              </a:rPr>
              <a:t> – 15</a:t>
            </a:r>
            <a:r>
              <a:rPr lang="en-US" sz="2800" b="1" baseline="30000" dirty="0">
                <a:cs typeface="Arial" panose="020B0604020202020204" pitchFamily="34" charset="0"/>
              </a:rPr>
              <a:t>th</a:t>
            </a:r>
            <a:r>
              <a:rPr lang="en-US" sz="2800" b="1" dirty="0">
                <a:cs typeface="Arial" panose="020B0604020202020204" pitchFamily="34" charset="0"/>
              </a:rPr>
              <a:t> century) – Renaissance</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954107"/>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cs typeface="Arial" panose="020B0604020202020204" pitchFamily="34" charset="0"/>
              </a:rPr>
              <a:t>Mystics sought personal experiences of the connection of their soul with God and believed this could be cultivated. </a:t>
            </a:r>
            <a:endParaRPr lang="en-US" sz="2800" dirty="0">
              <a:solidFill>
                <a:srgbClr val="0070C0"/>
              </a:solidFill>
            </a:endParaRPr>
          </a:p>
        </p:txBody>
      </p:sp>
      <p:sp>
        <p:nvSpPr>
          <p:cNvPr id="3" name="Oval 2">
            <a:extLst>
              <a:ext uri="{FF2B5EF4-FFF2-40B4-BE49-F238E27FC236}">
                <a16:creationId xmlns:a16="http://schemas.microsoft.com/office/drawing/2014/main" id="{A4865592-412C-4779-BF7A-2FF6F51E5F66}"/>
              </a:ext>
            </a:extLst>
          </p:cNvPr>
          <p:cNvSpPr/>
          <p:nvPr/>
        </p:nvSpPr>
        <p:spPr>
          <a:xfrm>
            <a:off x="3624042" y="3212010"/>
            <a:ext cx="2323751" cy="23538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055C7E25-348A-4E0B-9514-DD3A4394F654}"/>
              </a:ext>
            </a:extLst>
          </p:cNvPr>
          <p:cNvSpPr/>
          <p:nvPr/>
        </p:nvSpPr>
        <p:spPr>
          <a:xfrm>
            <a:off x="3863128" y="3410386"/>
            <a:ext cx="1845578" cy="195713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8938A091-79A3-483B-8782-DF3F4B500565}"/>
              </a:ext>
            </a:extLst>
          </p:cNvPr>
          <p:cNvSpPr/>
          <p:nvPr/>
        </p:nvSpPr>
        <p:spPr>
          <a:xfrm>
            <a:off x="4328717" y="3931751"/>
            <a:ext cx="9144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3AFF9F9-6057-4554-8807-19EFAF0D4DA7}"/>
              </a:ext>
            </a:extLst>
          </p:cNvPr>
          <p:cNvSpPr txBox="1"/>
          <p:nvPr/>
        </p:nvSpPr>
        <p:spPr>
          <a:xfrm>
            <a:off x="7004806" y="3028854"/>
            <a:ext cx="822661" cy="369332"/>
          </a:xfrm>
          <a:prstGeom prst="rect">
            <a:avLst/>
          </a:prstGeom>
          <a:noFill/>
        </p:spPr>
        <p:txBody>
          <a:bodyPr wrap="none" rtlCol="0">
            <a:spAutoFit/>
          </a:bodyPr>
          <a:lstStyle/>
          <a:p>
            <a:r>
              <a:rPr lang="en-US" dirty="0"/>
              <a:t>Senses</a:t>
            </a:r>
          </a:p>
        </p:txBody>
      </p:sp>
      <p:sp>
        <p:nvSpPr>
          <p:cNvPr id="9" name="TextBox 8">
            <a:extLst>
              <a:ext uri="{FF2B5EF4-FFF2-40B4-BE49-F238E27FC236}">
                <a16:creationId xmlns:a16="http://schemas.microsoft.com/office/drawing/2014/main" id="{29F18852-5BE4-4C4F-AED0-C7E45D742DE0}"/>
              </a:ext>
            </a:extLst>
          </p:cNvPr>
          <p:cNvSpPr txBox="1"/>
          <p:nvPr/>
        </p:nvSpPr>
        <p:spPr>
          <a:xfrm>
            <a:off x="7172587" y="4141454"/>
            <a:ext cx="1491883" cy="646331"/>
          </a:xfrm>
          <a:prstGeom prst="rect">
            <a:avLst/>
          </a:prstGeom>
          <a:noFill/>
        </p:spPr>
        <p:txBody>
          <a:bodyPr wrap="none" rtlCol="0">
            <a:spAutoFit/>
          </a:bodyPr>
          <a:lstStyle/>
          <a:p>
            <a:r>
              <a:rPr lang="en-US" dirty="0"/>
              <a:t>Reason &amp; Will</a:t>
            </a:r>
          </a:p>
          <a:p>
            <a:r>
              <a:rPr lang="en-US" dirty="0"/>
              <a:t>(Scholastics)</a:t>
            </a:r>
          </a:p>
        </p:txBody>
      </p:sp>
      <p:sp>
        <p:nvSpPr>
          <p:cNvPr id="10" name="TextBox 9">
            <a:extLst>
              <a:ext uri="{FF2B5EF4-FFF2-40B4-BE49-F238E27FC236}">
                <a16:creationId xmlns:a16="http://schemas.microsoft.com/office/drawing/2014/main" id="{7E2627FB-F22D-4156-B6B7-E6BE42D82073}"/>
              </a:ext>
            </a:extLst>
          </p:cNvPr>
          <p:cNvSpPr txBox="1"/>
          <p:nvPr/>
        </p:nvSpPr>
        <p:spPr>
          <a:xfrm>
            <a:off x="7004806" y="5419629"/>
            <a:ext cx="2869035" cy="923330"/>
          </a:xfrm>
          <a:prstGeom prst="rect">
            <a:avLst/>
          </a:prstGeom>
          <a:noFill/>
        </p:spPr>
        <p:txBody>
          <a:bodyPr wrap="square" rtlCol="0">
            <a:spAutoFit/>
          </a:bodyPr>
          <a:lstStyle/>
          <a:p>
            <a:r>
              <a:rPr lang="en-US" dirty="0" err="1"/>
              <a:t>Synteresis</a:t>
            </a:r>
            <a:endParaRPr lang="en-US" dirty="0"/>
          </a:p>
          <a:p>
            <a:r>
              <a:rPr lang="en-US" dirty="0"/>
              <a:t>(conscience deep with us that connect directly to God)</a:t>
            </a:r>
          </a:p>
        </p:txBody>
      </p:sp>
      <p:cxnSp>
        <p:nvCxnSpPr>
          <p:cNvPr id="12" name="Straight Arrow Connector 11">
            <a:extLst>
              <a:ext uri="{FF2B5EF4-FFF2-40B4-BE49-F238E27FC236}">
                <a16:creationId xmlns:a16="http://schemas.microsoft.com/office/drawing/2014/main" id="{262AE80A-EE3E-434C-A441-E5A45D281AA4}"/>
              </a:ext>
            </a:extLst>
          </p:cNvPr>
          <p:cNvCxnSpPr>
            <a:stCxn id="10" idx="1"/>
          </p:cNvCxnSpPr>
          <p:nvPr/>
        </p:nvCxnSpPr>
        <p:spPr>
          <a:xfrm flipH="1" flipV="1">
            <a:off x="4773336" y="4353886"/>
            <a:ext cx="2231470" cy="152740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126447C-8ACB-412D-B04C-7E6954DC6B1F}"/>
              </a:ext>
            </a:extLst>
          </p:cNvPr>
          <p:cNvCxnSpPr>
            <a:stCxn id="9" idx="1"/>
          </p:cNvCxnSpPr>
          <p:nvPr/>
        </p:nvCxnSpPr>
        <p:spPr>
          <a:xfrm flipH="1" flipV="1">
            <a:off x="5243117" y="3931751"/>
            <a:ext cx="1929470" cy="53286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98FFC0F-AB53-4FED-8F20-8C34E32E3204}"/>
              </a:ext>
            </a:extLst>
          </p:cNvPr>
          <p:cNvCxnSpPr>
            <a:stCxn id="7" idx="1"/>
          </p:cNvCxnSpPr>
          <p:nvPr/>
        </p:nvCxnSpPr>
        <p:spPr>
          <a:xfrm flipH="1">
            <a:off x="5645791" y="3213520"/>
            <a:ext cx="1359015" cy="4781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0CABE0-DC80-42A3-AEE7-22D8A9F4B035}"/>
              </a:ext>
            </a:extLst>
          </p:cNvPr>
          <p:cNvSpPr txBox="1"/>
          <p:nvPr/>
        </p:nvSpPr>
        <p:spPr>
          <a:xfrm>
            <a:off x="3616838" y="2111258"/>
            <a:ext cx="4057906" cy="523220"/>
          </a:xfrm>
          <a:prstGeom prst="rect">
            <a:avLst/>
          </a:prstGeom>
          <a:noFill/>
        </p:spPr>
        <p:txBody>
          <a:bodyPr wrap="none" rtlCol="0">
            <a:spAutoFit/>
          </a:bodyPr>
          <a:lstStyle/>
          <a:p>
            <a:r>
              <a:rPr lang="en-US" sz="2800" b="1" dirty="0"/>
              <a:t>Plato’s view of knowledge</a:t>
            </a:r>
          </a:p>
        </p:txBody>
      </p:sp>
    </p:spTree>
    <p:extLst>
      <p:ext uri="{BB962C8B-B14F-4D97-AF65-F5344CB8AC3E}">
        <p14:creationId xmlns:p14="http://schemas.microsoft.com/office/powerpoint/2010/main" val="1993977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(14</a:t>
            </a:r>
            <a:r>
              <a:rPr lang="en-US" sz="2800" b="1" baseline="30000" dirty="0">
                <a:cs typeface="Arial" panose="020B0604020202020204" pitchFamily="34" charset="0"/>
              </a:rPr>
              <a:t>th</a:t>
            </a:r>
            <a:r>
              <a:rPr lang="en-US" sz="2800" b="1" dirty="0">
                <a:cs typeface="Arial" panose="020B0604020202020204" pitchFamily="34" charset="0"/>
              </a:rPr>
              <a:t> century) – Pope Boniface VIII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4589093" y="810770"/>
            <a:ext cx="7413518" cy="138499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Born: 1230</a:t>
            </a:r>
          </a:p>
          <a:p>
            <a:pPr marL="285750" indent="-285750">
              <a:buFont typeface="Arial" panose="020B0604020202020204" pitchFamily="34" charset="0"/>
              <a:buChar char="•"/>
            </a:pPr>
            <a:r>
              <a:rPr lang="en-US" sz="2800" dirty="0"/>
              <a:t>Died: October 11, 1303</a:t>
            </a:r>
          </a:p>
          <a:p>
            <a:pPr marL="285750" indent="-285750">
              <a:buFont typeface="Arial" panose="020B0604020202020204" pitchFamily="34" charset="0"/>
              <a:buChar char="•"/>
            </a:pPr>
            <a:r>
              <a:rPr lang="en-US" sz="2800" dirty="0"/>
              <a:t>Papacy: December 24, 1294 – October 11, 1303</a:t>
            </a:r>
          </a:p>
        </p:txBody>
      </p:sp>
      <p:pic>
        <p:nvPicPr>
          <p:cNvPr id="1028" name="Picture 4" descr="Image result for picture of boniface 8">
            <a:extLst>
              <a:ext uri="{FF2B5EF4-FFF2-40B4-BE49-F238E27FC236}">
                <a16:creationId xmlns:a16="http://schemas.microsoft.com/office/drawing/2014/main" id="{6638FABE-46B2-49ED-9F7D-97BBF4724A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731" y="744577"/>
            <a:ext cx="4096843" cy="61134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1E43F4C-93F2-4F64-9FA9-DFC8617C5561}"/>
              </a:ext>
            </a:extLst>
          </p:cNvPr>
          <p:cNvSpPr txBox="1"/>
          <p:nvPr/>
        </p:nvSpPr>
        <p:spPr>
          <a:xfrm>
            <a:off x="4572003" y="2350042"/>
            <a:ext cx="7246831" cy="3785652"/>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At this time Canon Lawyers were trying to determine how much the authority the pope really had. Was the Pope an absolute monarch over spiritual and civil matters and could only be removed by God or was the pope a limited monarch who could be removed for heresy, immorality and so on?</a:t>
            </a:r>
          </a:p>
          <a:p>
            <a:pPr marL="342900" indent="-342900">
              <a:buFont typeface="Arial" panose="020B0604020202020204" pitchFamily="34" charset="0"/>
              <a:buChar char="•"/>
            </a:pPr>
            <a:r>
              <a:rPr lang="en-US" sz="2400" dirty="0"/>
              <a:t>The other important question was what would happen if pope “A” was removed and replaced by pope “B” but pope “A” fought back resulting in two men claiming to be pope?</a:t>
            </a:r>
          </a:p>
        </p:txBody>
      </p:sp>
    </p:spTree>
    <p:extLst>
      <p:ext uri="{BB962C8B-B14F-4D97-AF65-F5344CB8AC3E}">
        <p14:creationId xmlns:p14="http://schemas.microsoft.com/office/powerpoint/2010/main" val="137318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(14</a:t>
            </a:r>
            <a:r>
              <a:rPr lang="en-US" sz="2800" b="1" baseline="30000" dirty="0">
                <a:cs typeface="Arial" panose="020B0604020202020204" pitchFamily="34" charset="0"/>
              </a:rPr>
              <a:t>th</a:t>
            </a:r>
            <a:r>
              <a:rPr lang="en-US" sz="2800" b="1" dirty="0">
                <a:cs typeface="Arial" panose="020B0604020202020204" pitchFamily="34" charset="0"/>
              </a:rPr>
              <a:t> century) – Pope Boniface VIII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TextBox 5">
            <a:extLst>
              <a:ext uri="{FF2B5EF4-FFF2-40B4-BE49-F238E27FC236}">
                <a16:creationId xmlns:a16="http://schemas.microsoft.com/office/drawing/2014/main" id="{4BD7454F-01F6-4CEC-AC9B-E328D4BC1406}"/>
              </a:ext>
            </a:extLst>
          </p:cNvPr>
          <p:cNvSpPr txBox="1"/>
          <p:nvPr/>
        </p:nvSpPr>
        <p:spPr>
          <a:xfrm>
            <a:off x="466458" y="747984"/>
            <a:ext cx="11490190" cy="6124754"/>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Innocent III had made many strong claims but Boniface VIII went further. In his Papal bull of 1302, </a:t>
            </a:r>
            <a:r>
              <a:rPr lang="en-US" sz="2800" i="1" dirty="0" err="1"/>
              <a:t>Unam</a:t>
            </a:r>
            <a:r>
              <a:rPr lang="en-US" sz="2800" i="1" dirty="0"/>
              <a:t> </a:t>
            </a:r>
            <a:r>
              <a:rPr lang="en-US" sz="2800" i="1" dirty="0" err="1"/>
              <a:t>sanctam</a:t>
            </a:r>
            <a:r>
              <a:rPr lang="en-US" sz="2800" dirty="0"/>
              <a:t> Boniface VIII stated that since the Church is one, since the Church is necessary for salvation, and since Christ appointed Peter to lead it, it is "absolutely necessary for salvation that every human creature be subject to the Roman pontiff". These views, and his chronic intervention in "temporal" affairs, led to many bitter quarrels with the Albert I of Germany and Philip IV of France, </a:t>
            </a:r>
          </a:p>
          <a:p>
            <a:pPr marL="285750" indent="-285750">
              <a:buFont typeface="Arial" panose="020B0604020202020204" pitchFamily="34" charset="0"/>
              <a:buChar char="•"/>
            </a:pPr>
            <a:r>
              <a:rPr lang="en-US" sz="2800" dirty="0"/>
              <a:t>On September 7, 1303,  King Philip's army  attacked Boniface at his Palace next to the Cathedral. The Pope responded with a bull dated September 8, 1303, in which Philip and Philip's chief minister were excommunicated. The French Chancellor  demanded the Pope's resignation; Boniface VIII responded that he would "sooner die". In response, he was severely beaten.</a:t>
            </a:r>
          </a:p>
          <a:p>
            <a:pPr marL="285750" indent="-285750">
              <a:buFont typeface="Arial" panose="020B0604020202020204" pitchFamily="34" charset="0"/>
              <a:buChar char="•"/>
            </a:pPr>
            <a:r>
              <a:rPr lang="en-US" sz="2800" dirty="0">
                <a:cs typeface="Arial" panose="020B0604020202020204" pitchFamily="34" charset="0"/>
              </a:rPr>
              <a:t>In 1309 he was tried posthumously but not convicted. </a:t>
            </a:r>
            <a:endParaRPr lang="en-US" sz="2400" dirty="0">
              <a:solidFill>
                <a:srgbClr val="FF0000"/>
              </a:solidFill>
              <a:cs typeface="Arial" panose="020B0604020202020204" pitchFamily="34" charset="0"/>
            </a:endParaRPr>
          </a:p>
        </p:txBody>
      </p:sp>
    </p:spTree>
    <p:extLst>
      <p:ext uri="{BB962C8B-B14F-4D97-AF65-F5344CB8AC3E}">
        <p14:creationId xmlns:p14="http://schemas.microsoft.com/office/powerpoint/2010/main" val="322628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(14</a:t>
            </a:r>
            <a:r>
              <a:rPr lang="en-US" sz="2800" b="1" baseline="30000" dirty="0">
                <a:cs typeface="Arial" panose="020B0604020202020204" pitchFamily="34" charset="0"/>
              </a:rPr>
              <a:t>th</a:t>
            </a:r>
            <a:r>
              <a:rPr lang="en-US" sz="2800" b="1" dirty="0">
                <a:cs typeface="Arial" panose="020B0604020202020204" pitchFamily="34" charset="0"/>
              </a:rPr>
              <a:t> century) – Pope Clement V</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4589093" y="810770"/>
            <a:ext cx="7413518" cy="138499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Born: 1264?</a:t>
            </a:r>
          </a:p>
          <a:p>
            <a:pPr marL="285750" indent="-285750">
              <a:buFont typeface="Arial" panose="020B0604020202020204" pitchFamily="34" charset="0"/>
              <a:buChar char="•"/>
            </a:pPr>
            <a:r>
              <a:rPr lang="en-US" sz="2800" dirty="0"/>
              <a:t>Died: April 20, 1314</a:t>
            </a:r>
          </a:p>
          <a:p>
            <a:pPr marL="285750" indent="-285750">
              <a:buFont typeface="Arial" panose="020B0604020202020204" pitchFamily="34" charset="0"/>
              <a:buChar char="•"/>
            </a:pPr>
            <a:r>
              <a:rPr lang="en-US" sz="2800" dirty="0"/>
              <a:t>Papacy: June 5, 1305– April 20, 1314</a:t>
            </a:r>
          </a:p>
        </p:txBody>
      </p:sp>
      <p:sp>
        <p:nvSpPr>
          <p:cNvPr id="4" name="TextBox 3">
            <a:extLst>
              <a:ext uri="{FF2B5EF4-FFF2-40B4-BE49-F238E27FC236}">
                <a16:creationId xmlns:a16="http://schemas.microsoft.com/office/drawing/2014/main" id="{21E43F4C-93F2-4F64-9FA9-DFC8617C5561}"/>
              </a:ext>
            </a:extLst>
          </p:cNvPr>
          <p:cNvSpPr txBox="1"/>
          <p:nvPr/>
        </p:nvSpPr>
        <p:spPr>
          <a:xfrm>
            <a:off x="4572003" y="2350042"/>
            <a:ext cx="7246831" cy="4154984"/>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In 1309 Clement V tired of Rome and moved the papacy to his native France in Avignon.</a:t>
            </a:r>
          </a:p>
          <a:p>
            <a:pPr marL="342900" indent="-342900">
              <a:buFont typeface="Arial" panose="020B0604020202020204" pitchFamily="34" charset="0"/>
              <a:buChar char="•"/>
            </a:pPr>
            <a:r>
              <a:rPr lang="en-US" sz="2400" dirty="0"/>
              <a:t>The pope resided at Avignon until 1377 when Pope Gregory XI moved the papacy back to Rome.</a:t>
            </a:r>
          </a:p>
          <a:p>
            <a:pPr marL="342900" indent="-342900">
              <a:buFont typeface="Arial" panose="020B0604020202020204" pitchFamily="34" charset="0"/>
              <a:buChar char="•"/>
            </a:pPr>
            <a:r>
              <a:rPr lang="en-US" sz="2400" dirty="0"/>
              <a:t>This became known as the Babylonian Captivity of the Church because it was approximately 70 years.</a:t>
            </a:r>
          </a:p>
          <a:p>
            <a:pPr marL="342900" indent="-342900">
              <a:buFont typeface="Arial" panose="020B0604020202020204" pitchFamily="34" charset="0"/>
              <a:buChar char="•"/>
            </a:pPr>
            <a:r>
              <a:rPr lang="en-US" sz="2400" dirty="0"/>
              <a:t>In 1378 Urban VI became pope but the French Cardinals didn’t like him and elected their own pope in Avignon beginning the Western Schism.</a:t>
            </a:r>
          </a:p>
          <a:p>
            <a:pPr marL="342900" indent="-342900">
              <a:buFont typeface="Arial" panose="020B0604020202020204" pitchFamily="34" charset="0"/>
              <a:buChar char="•"/>
            </a:pPr>
            <a:r>
              <a:rPr lang="en-US" sz="2400" dirty="0"/>
              <a:t>The leaders of Europe quickly chose sides as to which pope they recognized.</a:t>
            </a:r>
          </a:p>
        </p:txBody>
      </p:sp>
      <p:pic>
        <p:nvPicPr>
          <p:cNvPr id="1026" name="Picture 2" descr="Papa Clemens Quintus.jpg">
            <a:extLst>
              <a:ext uri="{FF2B5EF4-FFF2-40B4-BE49-F238E27FC236}">
                <a16:creationId xmlns:a16="http://schemas.microsoft.com/office/drawing/2014/main" id="{B17B4E13-9E60-4518-8469-4AA492F5F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389" y="809824"/>
            <a:ext cx="4210583" cy="4976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2024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(14</a:t>
            </a:r>
            <a:r>
              <a:rPr lang="en-US" sz="2800" b="1" baseline="30000" dirty="0">
                <a:cs typeface="Arial" panose="020B0604020202020204" pitchFamily="34" charset="0"/>
              </a:rPr>
              <a:t>th</a:t>
            </a:r>
            <a:r>
              <a:rPr lang="en-US" sz="2800" b="1" dirty="0">
                <a:cs typeface="Arial" panose="020B0604020202020204" pitchFamily="34" charset="0"/>
              </a:rPr>
              <a:t> century) – Papal Palace in Avignon</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3" name="Picture 2" descr="https://upload.wikimedia.org/wikipedia/commons/thumb/d/db/Avignon%2C_Palais_des_Papes_by_JM_Rosier.jpg/500px-Avignon%2C_Palais_des_Papes_by_JM_Rosier.jpg">
            <a:extLst>
              <a:ext uri="{FF2B5EF4-FFF2-40B4-BE49-F238E27FC236}">
                <a16:creationId xmlns:a16="http://schemas.microsoft.com/office/drawing/2014/main" id="{EADF47C1-05FD-42D0-99D9-3604A8D43B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948" y="1140099"/>
            <a:ext cx="11407878" cy="4654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069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https://upload.wikimedia.org/wikipedia/commons/thumb/5/52/Western_schism_1378-1417.svg/1000px-Western_schism_1378-1417.svg.png">
            <a:extLst>
              <a:ext uri="{FF2B5EF4-FFF2-40B4-BE49-F238E27FC236}">
                <a16:creationId xmlns:a16="http://schemas.microsoft.com/office/drawing/2014/main" id="{9527E2B7-7641-428B-A053-B376D092DA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0261" y="153233"/>
            <a:ext cx="8507896" cy="6551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90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(15</a:t>
            </a:r>
            <a:r>
              <a:rPr lang="en-US" sz="2800" b="1" baseline="30000" dirty="0">
                <a:cs typeface="Arial" panose="020B0604020202020204" pitchFamily="34" charset="0"/>
              </a:rPr>
              <a:t>th</a:t>
            </a:r>
            <a:r>
              <a:rPr lang="en-US" sz="2800" b="1" dirty="0">
                <a:cs typeface="Arial" panose="020B0604020202020204" pitchFamily="34" charset="0"/>
              </a:rPr>
              <a:t> century) – Council of Constance</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21E43F4C-93F2-4F64-9FA9-DFC8617C5561}"/>
              </a:ext>
            </a:extLst>
          </p:cNvPr>
          <p:cNvSpPr txBox="1"/>
          <p:nvPr/>
        </p:nvSpPr>
        <p:spPr>
          <a:xfrm>
            <a:off x="838200" y="806468"/>
            <a:ext cx="10980634" cy="4893647"/>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Each Pope excommunicated everyone under the jurisdiction of a leader who selected the other pope so very quickly all of Europe was excommunicated.</a:t>
            </a:r>
          </a:p>
          <a:p>
            <a:pPr marL="342900" indent="-342900">
              <a:buFont typeface="Arial" panose="020B0604020202020204" pitchFamily="34" charset="0"/>
              <a:buChar char="•"/>
            </a:pPr>
            <a:r>
              <a:rPr lang="en-US" sz="2400" dirty="0"/>
              <a:t>In 1409 the Canon Lawyers held an ecumenical council in Pisa and decided both popes should resign and the council would elect the official pope.</a:t>
            </a:r>
          </a:p>
          <a:p>
            <a:pPr marL="342900" indent="-342900">
              <a:buFont typeface="Arial" panose="020B0604020202020204" pitchFamily="34" charset="0"/>
              <a:buChar char="•"/>
            </a:pPr>
            <a:r>
              <a:rPr lang="en-US" sz="2400" dirty="0"/>
              <a:t>Both popes refused to resign so the council deposed both popes and elected a new pope. Now Europe had three popes.</a:t>
            </a:r>
          </a:p>
          <a:p>
            <a:pPr marL="342900" indent="-342900">
              <a:buFont typeface="Arial" panose="020B0604020202020204" pitchFamily="34" charset="0"/>
              <a:buChar char="•"/>
            </a:pPr>
            <a:r>
              <a:rPr lang="en-US" sz="2400" dirty="0"/>
              <a:t>Was a council superior to a pope or vice versa? The Council of Constance was called and met from 1414 – 1418 </a:t>
            </a:r>
            <a:endParaRPr lang="en-US" sz="1600" dirty="0">
              <a:solidFill>
                <a:srgbClr val="FF0000"/>
              </a:solidFill>
            </a:endParaRPr>
          </a:p>
          <a:p>
            <a:pPr marL="342900" indent="-342900">
              <a:buFont typeface="Arial" panose="020B0604020202020204" pitchFamily="34" charset="0"/>
              <a:buChar char="•"/>
            </a:pPr>
            <a:r>
              <a:rPr lang="en-US" sz="2400" dirty="0"/>
              <a:t>Between July 4, 1415 and November 11, 1417 there was no recognized pope. </a:t>
            </a:r>
          </a:p>
          <a:p>
            <a:pPr marL="342900" indent="-342900">
              <a:buFont typeface="Arial" panose="020B0604020202020204" pitchFamily="34" charset="0"/>
              <a:buChar char="•"/>
            </a:pPr>
            <a:r>
              <a:rPr lang="en-US" sz="2400" dirty="0"/>
              <a:t>Finally the council elected Pope Martin V declaring the whole church is bound by a duly elected council and the Pope must call a council at least every ten years to govern the church.</a:t>
            </a:r>
          </a:p>
          <a:p>
            <a:pPr marL="342900" indent="-342900">
              <a:buFont typeface="Arial" panose="020B0604020202020204" pitchFamily="34" charset="0"/>
              <a:buChar char="•"/>
            </a:pPr>
            <a:r>
              <a:rPr lang="en-US" sz="2400" dirty="0"/>
              <a:t>Europe was tired of this conflict and went along with the ruling.</a:t>
            </a:r>
          </a:p>
        </p:txBody>
      </p:sp>
    </p:spTree>
    <p:extLst>
      <p:ext uri="{BB962C8B-B14F-4D97-AF65-F5344CB8AC3E}">
        <p14:creationId xmlns:p14="http://schemas.microsoft.com/office/powerpoint/2010/main" val="1888845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760</Words>
  <Application>Microsoft Office PowerPoint</Application>
  <PresentationFormat>Widescreen</PresentationFormat>
  <Paragraphs>95</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Discipleship:  An  Introduction to  Systematic Theology and  Apologetics</vt:lpstr>
      <vt:lpstr> The Reformation (14th – 15th century) – Renaissance (14th -17th Century) </vt:lpstr>
      <vt:lpstr> The Reformation (14th – 15th century) – Renaissance </vt:lpstr>
      <vt:lpstr> The Reformation (14th century) – Pope Boniface VIII </vt:lpstr>
      <vt:lpstr> The Reformation (14th century) – Pope Boniface VIII </vt:lpstr>
      <vt:lpstr> The Reformation (14th century) – Pope Clement V </vt:lpstr>
      <vt:lpstr> The Reformation (14th century) – Papal Palace in Avignon </vt:lpstr>
      <vt:lpstr>PowerPoint Presentation</vt:lpstr>
      <vt:lpstr> The Reformation (15th century) – Council of Constance </vt:lpstr>
      <vt:lpstr> The Reformation – John Wycliffe  ~1325 - 1384 </vt:lpstr>
      <vt:lpstr> The Reformation – John Wycliffe  ~1325 - 1384 </vt:lpstr>
      <vt:lpstr> The Reformation – John Wycliffe  ~1325 - 1384 </vt:lpstr>
      <vt:lpstr> The Reformation – John Wycliffe  ~1325 - 1384 </vt:lpstr>
      <vt:lpstr> The Reformation – Council of Constance (Jan Hus 1369 – 1415) </vt:lpstr>
      <vt:lpstr> The Reformation (15th century) – Pope Innocent VIII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2017-12-17T20:10:07Z</dcterms:created>
  <dcterms:modified xsi:type="dcterms:W3CDTF">2017-12-17T20:14:41Z</dcterms:modified>
</cp:coreProperties>
</file>