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23774-D7AA-4D06-9C96-CC5EC3E43D9F}" type="datetimeFigureOut">
              <a:rPr lang="en-US" smtClean="0"/>
              <a:t>10/8/2017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7BBF1-B3D8-4763-9144-DD8705F31966}" type="slidenum">
              <a:rPr lang="en-US" smtClean="0"/>
              <a:t>‹#›</a:t>
            </a:fld>
            <a:endParaRPr lang="en-US"/>
          </a:p>
        </p:txBody>
      </p:sp>
    </p:spTree>
    <p:extLst>
      <p:ext uri="{BB962C8B-B14F-4D97-AF65-F5344CB8AC3E}">
        <p14:creationId xmlns:p14="http://schemas.microsoft.com/office/powerpoint/2010/main" val="124685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hi_(lett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Rh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rPr>
              <a:t>Gregory12  1415;  </a:t>
            </a:r>
            <a:r>
              <a:rPr lang="en-US" sz="1200" dirty="0" err="1">
                <a:solidFill>
                  <a:srgbClr val="FF0000"/>
                </a:solidFill>
                <a:effectLst/>
              </a:rPr>
              <a:t>constance</a:t>
            </a:r>
            <a:r>
              <a:rPr lang="en-US" sz="1200" dirty="0">
                <a:solidFill>
                  <a:srgbClr val="FF0000"/>
                </a:solidFill>
                <a:effectLst/>
              </a:rPr>
              <a:t>; Benedict 16 4</a:t>
            </a:r>
            <a:r>
              <a:rPr lang="en-US" sz="1200" baseline="30000" dirty="0">
                <a:solidFill>
                  <a:srgbClr val="FF0000"/>
                </a:solidFill>
                <a:effectLst/>
              </a:rPr>
              <a:t>th</a:t>
            </a:r>
            <a:r>
              <a:rPr lang="en-US" sz="1200" dirty="0">
                <a:solidFill>
                  <a:srgbClr val="FF0000"/>
                </a:solidFill>
                <a:effectLst/>
              </a:rPr>
              <a:t> oldest pope; trained as a chemistry teacher not theologian; Paul 6 came to U.S. in oct 1965 to address the UN and met with LBJ</a:t>
            </a:r>
            <a:endParaRPr lang="en-US" dirty="0"/>
          </a:p>
        </p:txBody>
      </p:sp>
      <p:sp>
        <p:nvSpPr>
          <p:cNvPr id="4" name="Slide Number Placeholder 3"/>
          <p:cNvSpPr>
            <a:spLocks noGrp="1"/>
          </p:cNvSpPr>
          <p:nvPr>
            <p:ph type="sldNum" sz="quarter" idx="10"/>
          </p:nvPr>
        </p:nvSpPr>
        <p:spPr/>
        <p:txBody>
          <a:bodyPr/>
          <a:lstStyle/>
          <a:p>
            <a:fld id="{6118229F-A45F-4BB0-B624-C5F7839D9C71}" type="slidenum">
              <a:rPr lang="en-US" smtClean="0"/>
              <a:t>3</a:t>
            </a:fld>
            <a:endParaRPr lang="en-US"/>
          </a:p>
        </p:txBody>
      </p:sp>
    </p:spTree>
    <p:extLst>
      <p:ext uri="{BB962C8B-B14F-4D97-AF65-F5344CB8AC3E}">
        <p14:creationId xmlns:p14="http://schemas.microsoft.com/office/powerpoint/2010/main" val="13702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meets Peter leaving Rome saying he has come to  Rome to be crucified again DVD series history or R.C.; April 3 from catholic answers magazine newton calculated </a:t>
            </a:r>
            <a:r>
              <a:rPr lang="en-US" dirty="0" err="1"/>
              <a:t>april</a:t>
            </a:r>
            <a:r>
              <a:rPr lang="en-US" dirty="0"/>
              <a:t> 3, 33; lunar eclipse at about the right time calculated in 1910; 4/3/33 national catholic register; majority opinion of protestants is </a:t>
            </a:r>
            <a:r>
              <a:rPr lang="en-US" dirty="0" err="1"/>
              <a:t>april</a:t>
            </a:r>
            <a:r>
              <a:rPr lang="en-US" dirty="0"/>
              <a:t> 7 30 AD</a:t>
            </a:r>
          </a:p>
        </p:txBody>
      </p:sp>
      <p:sp>
        <p:nvSpPr>
          <p:cNvPr id="4" name="Slide Number Placeholder 3"/>
          <p:cNvSpPr>
            <a:spLocks noGrp="1"/>
          </p:cNvSpPr>
          <p:nvPr>
            <p:ph type="sldNum" sz="quarter" idx="10"/>
          </p:nvPr>
        </p:nvSpPr>
        <p:spPr/>
        <p:txBody>
          <a:bodyPr/>
          <a:lstStyle/>
          <a:p>
            <a:fld id="{6118229F-A45F-4BB0-B624-C5F7839D9C71}" type="slidenum">
              <a:rPr lang="en-US" smtClean="0"/>
              <a:t>4</a:t>
            </a:fld>
            <a:endParaRPr lang="en-US"/>
          </a:p>
        </p:txBody>
      </p:sp>
    </p:spTree>
    <p:extLst>
      <p:ext uri="{BB962C8B-B14F-4D97-AF65-F5344CB8AC3E}">
        <p14:creationId xmlns:p14="http://schemas.microsoft.com/office/powerpoint/2010/main" val="28867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Petros = peter masculine boulder;  </a:t>
            </a:r>
            <a:r>
              <a:rPr lang="en-US" dirty="0" err="1"/>
              <a:t>Petras</a:t>
            </a:r>
            <a:r>
              <a:rPr lang="en-US" dirty="0"/>
              <a:t> feminine massive rock so is the rock God’s revelation or the confession?  BUT </a:t>
            </a:r>
            <a:r>
              <a:rPr lang="en-US" dirty="0" err="1"/>
              <a:t>eph</a:t>
            </a:r>
            <a:r>
              <a:rPr lang="en-US" dirty="0"/>
              <a:t> 2:20 does not set peter above or </a:t>
            </a:r>
            <a:r>
              <a:rPr lang="en-US"/>
              <a:t>apart JESUS </a:t>
            </a:r>
            <a:r>
              <a:rPr lang="en-US" dirty="0"/>
              <a:t>builds church </a:t>
            </a:r>
            <a:r>
              <a:rPr lang="en-US"/>
              <a:t>on people GOD GIVES HIM???</a:t>
            </a:r>
            <a:endParaRPr lang="en-US" dirty="0"/>
          </a:p>
        </p:txBody>
      </p:sp>
      <p:sp>
        <p:nvSpPr>
          <p:cNvPr id="4" name="Slide Number Placeholder 3"/>
          <p:cNvSpPr>
            <a:spLocks noGrp="1"/>
          </p:cNvSpPr>
          <p:nvPr>
            <p:ph type="sldNum" sz="quarter" idx="10"/>
          </p:nvPr>
        </p:nvSpPr>
        <p:spPr/>
        <p:txBody>
          <a:bodyPr/>
          <a:lstStyle/>
          <a:p>
            <a:fld id="{6118229F-A45F-4BB0-B624-C5F7839D9C71}" type="slidenum">
              <a:rPr lang="en-US" smtClean="0"/>
              <a:t>5</a:t>
            </a:fld>
            <a:endParaRPr lang="en-US"/>
          </a:p>
        </p:txBody>
      </p:sp>
    </p:spTree>
    <p:extLst>
      <p:ext uri="{BB962C8B-B14F-4D97-AF65-F5344CB8AC3E}">
        <p14:creationId xmlns:p14="http://schemas.microsoft.com/office/powerpoint/2010/main" val="75002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a:t>
            </a:r>
            <a:r>
              <a:rPr lang="en-US" dirty="0" err="1"/>
              <a:t>jesus</a:t>
            </a:r>
            <a:r>
              <a:rPr lang="en-US" dirty="0"/>
              <a:t>; peter’s confession</a:t>
            </a:r>
          </a:p>
        </p:txBody>
      </p:sp>
      <p:sp>
        <p:nvSpPr>
          <p:cNvPr id="4" name="Slide Number Placeholder 3"/>
          <p:cNvSpPr>
            <a:spLocks noGrp="1"/>
          </p:cNvSpPr>
          <p:nvPr>
            <p:ph type="sldNum" sz="quarter" idx="10"/>
          </p:nvPr>
        </p:nvSpPr>
        <p:spPr/>
        <p:txBody>
          <a:bodyPr/>
          <a:lstStyle/>
          <a:p>
            <a:fld id="{6118229F-A45F-4BB0-B624-C5F7839D9C71}" type="slidenum">
              <a:rPr lang="en-US" smtClean="0"/>
              <a:t>6</a:t>
            </a:fld>
            <a:endParaRPr lang="en-US"/>
          </a:p>
        </p:txBody>
      </p:sp>
    </p:spTree>
    <p:extLst>
      <p:ext uri="{BB962C8B-B14F-4D97-AF65-F5344CB8AC3E}">
        <p14:creationId xmlns:p14="http://schemas.microsoft.com/office/powerpoint/2010/main" val="211482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70C0"/>
                </a:solidFill>
              </a:rPr>
              <a:t>.</a:t>
            </a:r>
            <a:r>
              <a:rPr lang="en-US" sz="1800" b="1" dirty="0">
                <a:solidFill>
                  <a:srgbClr val="FF0000"/>
                </a:solidFill>
              </a:rPr>
              <a:t> </a:t>
            </a:r>
            <a:r>
              <a:rPr lang="en-US" sz="1200" b="1" dirty="0">
                <a:solidFill>
                  <a:srgbClr val="FF0000"/>
                </a:solidFill>
              </a:rPr>
              <a:t>The Nicene Creed states that Christ was of “the same substance” as the Father. In Greek he is </a:t>
            </a:r>
            <a:r>
              <a:rPr lang="en-US" sz="1200" i="1" dirty="0" err="1">
                <a:solidFill>
                  <a:srgbClr val="FF0000"/>
                </a:solidFill>
              </a:rPr>
              <a:t>homoousios</a:t>
            </a:r>
            <a:r>
              <a:rPr lang="en-US" sz="1200" dirty="0">
                <a:solidFill>
                  <a:srgbClr val="FF0000"/>
                </a:solidFill>
              </a:rPr>
              <a:t>. MILIVIAN Bridge oct 28, 312;  </a:t>
            </a:r>
            <a:r>
              <a:rPr lang="en-US" sz="1200" b="0" i="0" u="none" strike="noStrike" kern="1200" dirty="0">
                <a:solidFill>
                  <a:schemeClr val="tx1"/>
                </a:solidFill>
                <a:effectLst/>
                <a:latin typeface="+mn-lt"/>
                <a:ea typeface="+mn-ea"/>
                <a:cs typeface="+mn-cs"/>
                <a:hlinkClick r:id="rId3" tooltip="Chi (letter)"/>
              </a:rPr>
              <a:t>chi</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Rho"/>
              </a:rPr>
              <a:t>rho</a:t>
            </a:r>
            <a:r>
              <a:rPr lang="en-US"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ΧΡ</a:t>
            </a:r>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404902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323061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highly abbreviated inscription translates to: "</a:t>
            </a:r>
            <a:r>
              <a:rPr lang="en-US" dirty="0">
                <a:solidFill>
                  <a:srgbClr val="FF0000"/>
                </a:solidFill>
              </a:rPr>
              <a:t>. </a:t>
            </a:r>
            <a:r>
              <a:rPr lang="en-US" b="1" dirty="0">
                <a:solidFill>
                  <a:srgbClr val="FF0000"/>
                </a:solidFill>
              </a:rPr>
              <a:t>Christ is on top  2.5 miles from </a:t>
            </a:r>
            <a:r>
              <a:rPr lang="en-US" b="1" dirty="0" err="1">
                <a:solidFill>
                  <a:srgbClr val="FF0000"/>
                </a:solidFill>
              </a:rPr>
              <a:t>vatican</a:t>
            </a:r>
            <a:endParaRPr lang="en-US" b="1"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276825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solidFill>
                  <a:srgbClr val="FF0000"/>
                </a:solidFill>
              </a:rPr>
              <a:t>Mn</a:t>
            </a:r>
            <a:r>
              <a:rPr lang="en-US" sz="2000" dirty="0">
                <a:solidFill>
                  <a:srgbClr val="FF0000"/>
                </a:solidFill>
              </a:rPr>
              <a:t> capital dome was based on this design by Michelangelo </a:t>
            </a:r>
            <a:r>
              <a:rPr lang="en-US" sz="2000" dirty="0" err="1">
                <a:solidFill>
                  <a:srgbClr val="FF0000"/>
                </a:solidFill>
              </a:rPr>
              <a:t>Mn</a:t>
            </a:r>
            <a:r>
              <a:rPr lang="en-US" sz="2000" dirty="0">
                <a:solidFill>
                  <a:srgbClr val="FF0000"/>
                </a:solidFill>
              </a:rPr>
              <a:t> dome is 220 feet vs 151 for </a:t>
            </a:r>
            <a:r>
              <a:rPr lang="en-US" sz="2000" dirty="0" err="1">
                <a:solidFill>
                  <a:srgbClr val="FF0000"/>
                </a:solidFill>
              </a:rPr>
              <a:t>st</a:t>
            </a:r>
            <a:r>
              <a:rPr lang="en-US" sz="2000" dirty="0">
                <a:solidFill>
                  <a:srgbClr val="FF0000"/>
                </a:solidFill>
              </a:rPr>
              <a:t> </a:t>
            </a:r>
            <a:r>
              <a:rPr lang="en-US" sz="2000" dirty="0" err="1">
                <a:solidFill>
                  <a:srgbClr val="FF0000"/>
                </a:solidFill>
              </a:rPr>
              <a:t>pete</a:t>
            </a:r>
            <a:r>
              <a:rPr lang="en-US" sz="2000" dirty="0">
                <a:solidFill>
                  <a:srgbClr val="FF0000"/>
                </a:solidFill>
              </a:rPr>
              <a:t>  284 </a:t>
            </a:r>
            <a:r>
              <a:rPr lang="en-US" sz="2000" dirty="0" err="1">
                <a:solidFill>
                  <a:srgbClr val="FF0000"/>
                </a:solidFill>
              </a:rPr>
              <a:t>ft</a:t>
            </a:r>
            <a:r>
              <a:rPr lang="en-US" sz="2000" dirty="0">
                <a:solidFill>
                  <a:srgbClr val="FF0000"/>
                </a:solidFill>
              </a:rPr>
              <a:t> Wisconsin us 288</a:t>
            </a:r>
          </a:p>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276589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319B-A1CE-4ADC-B341-B8F6B4B1B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F14C7-0B3E-438B-849A-56F88706F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8B49CA-641F-44B3-812E-056EC107C3A6}"/>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5" name="Footer Placeholder 4">
            <a:extLst>
              <a:ext uri="{FF2B5EF4-FFF2-40B4-BE49-F238E27FC236}">
                <a16:creationId xmlns:a16="http://schemas.microsoft.com/office/drawing/2014/main" id="{2D7D0C45-1886-4B1F-9C5C-963688ED5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9BF34-DD95-4E8D-B824-B623BD45249D}"/>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389266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C3FF-7518-4E41-AABC-409693BA4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70741F-6C97-4DE8-BD8F-EDD5AD3DF2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32DC4-D60D-47A0-94C7-78501B2B0D55}"/>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5" name="Footer Placeholder 4">
            <a:extLst>
              <a:ext uri="{FF2B5EF4-FFF2-40B4-BE49-F238E27FC236}">
                <a16:creationId xmlns:a16="http://schemas.microsoft.com/office/drawing/2014/main" id="{322E4D55-96CE-4F26-A9A0-0F4CCDC73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3FCD8-7355-4A84-9822-A2E3B75E6ED2}"/>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357405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CD353-8ED7-47D4-AAE9-D41DB1EF7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4BC883-EA02-42DB-9722-9F72DFE8E0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C19B0-7B64-41F4-877E-2193E9570684}"/>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5" name="Footer Placeholder 4">
            <a:extLst>
              <a:ext uri="{FF2B5EF4-FFF2-40B4-BE49-F238E27FC236}">
                <a16:creationId xmlns:a16="http://schemas.microsoft.com/office/drawing/2014/main" id="{8A3EBFEF-350A-4B04-A02A-FF7459E04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79A7D-DBA2-4CCC-A4CE-2A0A114D4B8A}"/>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387999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EA06-7DCA-42B3-AA30-585D870170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25D0A-CC10-4277-84F9-9686CFC261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A160B-B51C-4970-9472-2E2909BACF89}"/>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5" name="Footer Placeholder 4">
            <a:extLst>
              <a:ext uri="{FF2B5EF4-FFF2-40B4-BE49-F238E27FC236}">
                <a16:creationId xmlns:a16="http://schemas.microsoft.com/office/drawing/2014/main" id="{EC6DE553-5539-4725-857E-DC90C5573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3E58C-3BCF-40FC-A277-BB58B74417E4}"/>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146918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39FA-2BB9-4B32-8821-AF248FA3B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5A69EE-B04F-4A8F-A13A-6F6A8D4AA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EB3B46-4546-4867-B8EF-639DE16E57A3}"/>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5" name="Footer Placeholder 4">
            <a:extLst>
              <a:ext uri="{FF2B5EF4-FFF2-40B4-BE49-F238E27FC236}">
                <a16:creationId xmlns:a16="http://schemas.microsoft.com/office/drawing/2014/main" id="{6FEEEA5D-0A4B-43A0-BEED-76057EC42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873FF-A8EE-452D-9EAB-D580445921E6}"/>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397777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F416-CA66-45D8-9931-0C4D1BFF0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02C9E-607E-43D2-9A0A-37FE3B0EB2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2A77A6-14D7-41E9-88EA-ACEF15D824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942B60-BCFF-4416-8DD6-FD1A74E11F34}"/>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6" name="Footer Placeholder 5">
            <a:extLst>
              <a:ext uri="{FF2B5EF4-FFF2-40B4-BE49-F238E27FC236}">
                <a16:creationId xmlns:a16="http://schemas.microsoft.com/office/drawing/2014/main" id="{1EDD8D5C-6644-4378-AD1A-2247F163D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807C2-EFB2-49D9-A856-2EB94A8CB63E}"/>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373605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B8EE-AE63-4614-98B4-69672F45F6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7C3E6-5472-4692-B3ED-699C18604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805F0E-1E6D-4213-927D-31192F2026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E0BE-1C3D-40DB-8AFA-AECA35A69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AF0BC-C131-49CE-911A-CA87746B6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021D7-8853-4BFD-BB1A-1079E7BC7BA2}"/>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8" name="Footer Placeholder 7">
            <a:extLst>
              <a:ext uri="{FF2B5EF4-FFF2-40B4-BE49-F238E27FC236}">
                <a16:creationId xmlns:a16="http://schemas.microsoft.com/office/drawing/2014/main" id="{D2F91ACD-2B11-42F1-B956-792DD8A7E0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662C75-90D4-4880-BEF0-89E99E9F4700}"/>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409718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F0FE-ADED-4DAB-B9F2-F476DA5988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11420B-9510-4059-B88E-DFAF416DA1FB}"/>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4" name="Footer Placeholder 3">
            <a:extLst>
              <a:ext uri="{FF2B5EF4-FFF2-40B4-BE49-F238E27FC236}">
                <a16:creationId xmlns:a16="http://schemas.microsoft.com/office/drawing/2014/main" id="{415C2097-F40C-4858-9206-BC154C8985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4F79EC-1852-4CF2-87FF-FAEA3B5E0780}"/>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166809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05252-8BE3-47A8-A784-E5A0EB1F5FF6}"/>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3" name="Footer Placeholder 2">
            <a:extLst>
              <a:ext uri="{FF2B5EF4-FFF2-40B4-BE49-F238E27FC236}">
                <a16:creationId xmlns:a16="http://schemas.microsoft.com/office/drawing/2014/main" id="{FDEBA2B3-1F38-4E88-B04B-F74D51211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027287-E4F3-46C8-B1AB-9FE3FCEEDF1F}"/>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189747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09B0-C747-42CD-B860-C3D1C4B68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D39F0D-1E72-416B-A354-A65F08025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DAFCAC-58DE-4566-9902-56300FCA5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B1C42-FB11-4B31-B528-8DEF2CF70BA6}"/>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6" name="Footer Placeholder 5">
            <a:extLst>
              <a:ext uri="{FF2B5EF4-FFF2-40B4-BE49-F238E27FC236}">
                <a16:creationId xmlns:a16="http://schemas.microsoft.com/office/drawing/2014/main" id="{A79DD0B8-1FEB-4DA2-A607-19B268874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BBB68-54C3-4B47-BCD7-0504AD72F627}"/>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341479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46AD-E7FD-413D-B133-B6B7EB105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E9FAF5-3044-403A-8853-7755812D0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017F56-AF44-4422-8B11-385633587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AEB4AC-506D-4A91-98DD-49812DDFC862}"/>
              </a:ext>
            </a:extLst>
          </p:cNvPr>
          <p:cNvSpPr>
            <a:spLocks noGrp="1"/>
          </p:cNvSpPr>
          <p:nvPr>
            <p:ph type="dt" sz="half" idx="10"/>
          </p:nvPr>
        </p:nvSpPr>
        <p:spPr/>
        <p:txBody>
          <a:bodyPr/>
          <a:lstStyle/>
          <a:p>
            <a:fld id="{07DC8AC7-A204-4D19-BA59-37E7AD05D5EC}" type="datetimeFigureOut">
              <a:rPr lang="en-US" smtClean="0"/>
              <a:t>10/8/2017</a:t>
            </a:fld>
            <a:endParaRPr lang="en-US"/>
          </a:p>
        </p:txBody>
      </p:sp>
      <p:sp>
        <p:nvSpPr>
          <p:cNvPr id="6" name="Footer Placeholder 5">
            <a:extLst>
              <a:ext uri="{FF2B5EF4-FFF2-40B4-BE49-F238E27FC236}">
                <a16:creationId xmlns:a16="http://schemas.microsoft.com/office/drawing/2014/main" id="{9BA01AD4-4B86-49D2-BCA8-3F74E713E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E0F61-2AC2-4C35-8C82-5B30283EDF4C}"/>
              </a:ext>
            </a:extLst>
          </p:cNvPr>
          <p:cNvSpPr>
            <a:spLocks noGrp="1"/>
          </p:cNvSpPr>
          <p:nvPr>
            <p:ph type="sldNum" sz="quarter" idx="12"/>
          </p:nvPr>
        </p:nvSpPr>
        <p:spPr/>
        <p:txBody>
          <a:bodyPr/>
          <a:lstStyle/>
          <a:p>
            <a:fld id="{613875EC-476C-4AD8-8533-8DC60375215B}" type="slidenum">
              <a:rPr lang="en-US" smtClean="0"/>
              <a:t>‹#›</a:t>
            </a:fld>
            <a:endParaRPr lang="en-US"/>
          </a:p>
        </p:txBody>
      </p:sp>
    </p:spTree>
    <p:extLst>
      <p:ext uri="{BB962C8B-B14F-4D97-AF65-F5344CB8AC3E}">
        <p14:creationId xmlns:p14="http://schemas.microsoft.com/office/powerpoint/2010/main" val="136026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0340D-78FC-445E-9818-08B09F6E0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8C232-90B1-400B-A774-64ED75F25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8510D-7370-436D-B274-2F5A7724E4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C8AC7-A204-4D19-BA59-37E7AD05D5EC}" type="datetimeFigureOut">
              <a:rPr lang="en-US" smtClean="0"/>
              <a:t>10/8/2017</a:t>
            </a:fld>
            <a:endParaRPr lang="en-US"/>
          </a:p>
        </p:txBody>
      </p:sp>
      <p:sp>
        <p:nvSpPr>
          <p:cNvPr id="5" name="Footer Placeholder 4">
            <a:extLst>
              <a:ext uri="{FF2B5EF4-FFF2-40B4-BE49-F238E27FC236}">
                <a16:creationId xmlns:a16="http://schemas.microsoft.com/office/drawing/2014/main" id="{2AD779DE-34A8-4D73-803F-CBFE88279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72F6B2-9F5D-4586-9B07-11555210E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875EC-476C-4AD8-8533-8DC60375215B}" type="slidenum">
              <a:rPr lang="en-US" smtClean="0"/>
              <a:t>‹#›</a:t>
            </a:fld>
            <a:endParaRPr lang="en-US"/>
          </a:p>
        </p:txBody>
      </p:sp>
    </p:spTree>
    <p:extLst>
      <p:ext uri="{BB962C8B-B14F-4D97-AF65-F5344CB8AC3E}">
        <p14:creationId xmlns:p14="http://schemas.microsoft.com/office/powerpoint/2010/main" val="217031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ope_Damasus_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40124" y="179296"/>
            <a:ext cx="9711752" cy="4304780"/>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240124" y="4956276"/>
            <a:ext cx="9711752" cy="1655762"/>
          </a:xfrm>
          <a:solidFill>
            <a:srgbClr val="FFFFCC"/>
          </a:solidFill>
        </p:spPr>
        <p:txBody>
          <a:bodyPr>
            <a:normAutofit/>
          </a:bodyPr>
          <a:lstStyle/>
          <a:p>
            <a:r>
              <a:rPr lang="en-US" sz="3600" dirty="0"/>
              <a:t>The Doctrines of Redemption: The Reformation</a:t>
            </a:r>
            <a:endParaRPr lang="en-US" sz="2800" dirty="0"/>
          </a:p>
          <a:p>
            <a:r>
              <a:rPr lang="en-US" b="1" dirty="0">
                <a:solidFill>
                  <a:srgbClr val="0070C0"/>
                </a:solidFill>
              </a:rPr>
              <a:t>The Heights Church October 8, 2017</a:t>
            </a:r>
          </a:p>
        </p:txBody>
      </p:sp>
    </p:spTree>
    <p:extLst>
      <p:ext uri="{BB962C8B-B14F-4D97-AF65-F5344CB8AC3E}">
        <p14:creationId xmlns:p14="http://schemas.microsoft.com/office/powerpoint/2010/main" val="311334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Constantine the Great</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AutoShape 2" descr="Image result for picture of chi rho">
            <a:extLst>
              <a:ext uri="{FF2B5EF4-FFF2-40B4-BE49-F238E27FC236}">
                <a16:creationId xmlns:a16="http://schemas.microsoft.com/office/drawing/2014/main" id="{495A73DE-ED49-41AA-A526-111EACC272E1}"/>
              </a:ext>
            </a:extLst>
          </p:cNvPr>
          <p:cNvSpPr>
            <a:spLocks noChangeAspect="1" noChangeArrowheads="1"/>
          </p:cNvSpPr>
          <p:nvPr/>
        </p:nvSpPr>
        <p:spPr bwMode="auto">
          <a:xfrm>
            <a:off x="6132443" y="3203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icture of chi rho">
            <a:extLst>
              <a:ext uri="{FF2B5EF4-FFF2-40B4-BE49-F238E27FC236}">
                <a16:creationId xmlns:a16="http://schemas.microsoft.com/office/drawing/2014/main" id="{5D34F291-63AF-4230-8D1F-877BF62D89A5}"/>
              </a:ext>
            </a:extLst>
          </p:cNvPr>
          <p:cNvSpPr>
            <a:spLocks noChangeAspect="1" noChangeArrowheads="1"/>
          </p:cNvSpPr>
          <p:nvPr/>
        </p:nvSpPr>
        <p:spPr bwMode="auto">
          <a:xfrm>
            <a:off x="6284843" y="3356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picture of chi rho">
            <a:extLst>
              <a:ext uri="{FF2B5EF4-FFF2-40B4-BE49-F238E27FC236}">
                <a16:creationId xmlns:a16="http://schemas.microsoft.com/office/drawing/2014/main" id="{3367B4C3-8432-4CF8-96F8-C5C87F654D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Image result for picture of chi rho">
            <a:extLst>
              <a:ext uri="{FF2B5EF4-FFF2-40B4-BE49-F238E27FC236}">
                <a16:creationId xmlns:a16="http://schemas.microsoft.com/office/drawing/2014/main" id="{967E8678-9576-4B1E-97F2-A2F94B476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169" y="146744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E26A65D-14C5-4067-835D-B45AB6C04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41" y="835397"/>
            <a:ext cx="8900943" cy="5928028"/>
          </a:xfrm>
          <a:prstGeom prst="rect">
            <a:avLst/>
          </a:prstGeom>
        </p:spPr>
      </p:pic>
    </p:spTree>
    <p:extLst>
      <p:ext uri="{BB962C8B-B14F-4D97-AF65-F5344CB8AC3E}">
        <p14:creationId xmlns:p14="http://schemas.microsoft.com/office/powerpoint/2010/main" val="226643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a:t>
            </a:r>
            <a:r>
              <a:rPr lang="en-US" sz="2800" dirty="0"/>
              <a:t>Archbasilica of St. John Lateran</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4" name="TextBox 3">
            <a:extLst>
              <a:ext uri="{FF2B5EF4-FFF2-40B4-BE49-F238E27FC236}">
                <a16:creationId xmlns:a16="http://schemas.microsoft.com/office/drawing/2014/main" id="{717BECB2-132F-4594-94DE-80FF451BA166}"/>
              </a:ext>
            </a:extLst>
          </p:cNvPr>
          <p:cNvSpPr txBox="1"/>
          <p:nvPr/>
        </p:nvSpPr>
        <p:spPr>
          <a:xfrm>
            <a:off x="7365533" y="820224"/>
            <a:ext cx="4643363" cy="5693866"/>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800" b="1" dirty="0">
                <a:solidFill>
                  <a:srgbClr val="0070C0"/>
                </a:solidFill>
              </a:rPr>
              <a:t>Built on the site of the first “legal” church in the Roman Empire.</a:t>
            </a:r>
          </a:p>
          <a:p>
            <a:pPr marL="457200" indent="-457200">
              <a:buFont typeface="Arial" panose="020B0604020202020204" pitchFamily="34" charset="0"/>
              <a:buChar char="•"/>
            </a:pPr>
            <a:r>
              <a:rPr lang="en-US" sz="2800" b="1" dirty="0">
                <a:solidFill>
                  <a:srgbClr val="0070C0"/>
                </a:solidFill>
              </a:rPr>
              <a:t>Officially the Cathedral of the Bishop Rome and the highest ranking Cathedral in Roman Catholicism.</a:t>
            </a:r>
          </a:p>
          <a:p>
            <a:pPr marL="457200" indent="-457200">
              <a:buFont typeface="Arial" panose="020B0604020202020204" pitchFamily="34" charset="0"/>
              <a:buChar char="•"/>
            </a:pPr>
            <a:r>
              <a:rPr lang="en-US" sz="2800" b="1" dirty="0">
                <a:solidFill>
                  <a:srgbClr val="0070C0"/>
                </a:solidFill>
              </a:rPr>
              <a:t>Pope Clement XII dedicated this building to Christ the Savior, in honor of Saints John the Baptist and John the Evangelist“ in 1735.</a:t>
            </a:r>
          </a:p>
        </p:txBody>
      </p:sp>
      <p:pic>
        <p:nvPicPr>
          <p:cNvPr id="1028" name="Picture 4" descr="Image result for pictures of st. john lateran basilica">
            <a:extLst>
              <a:ext uri="{FF2B5EF4-FFF2-40B4-BE49-F238E27FC236}">
                <a16:creationId xmlns:a16="http://schemas.microsoft.com/office/drawing/2014/main" id="{FC3DB654-5E9E-4A0E-B4DA-DA45C4FEE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69" y="656493"/>
            <a:ext cx="7109970" cy="473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1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a:t>
            </a:r>
            <a:r>
              <a:rPr lang="en-US" sz="2800" dirty="0"/>
              <a:t>St Peter’s Basilica</a:t>
            </a:r>
            <a:br>
              <a:rPr lang="en-US" sz="2800" b="1" dirty="0">
                <a:cs typeface="Arial" panose="020B0604020202020204" pitchFamily="34" charset="0"/>
              </a:rPr>
            </a:br>
            <a:endParaRPr lang="en-US" sz="2800" b="1" dirty="0">
              <a:cs typeface="Arial" panose="020B0604020202020204" pitchFamily="34" charset="0"/>
            </a:endParaRPr>
          </a:p>
        </p:txBody>
      </p:sp>
      <p:sp>
        <p:nvSpPr>
          <p:cNvPr id="4" name="TextBox 3">
            <a:extLst>
              <a:ext uri="{FF2B5EF4-FFF2-40B4-BE49-F238E27FC236}">
                <a16:creationId xmlns:a16="http://schemas.microsoft.com/office/drawing/2014/main" id="{717BECB2-132F-4594-94DE-80FF451BA166}"/>
              </a:ext>
            </a:extLst>
          </p:cNvPr>
          <p:cNvSpPr txBox="1"/>
          <p:nvPr/>
        </p:nvSpPr>
        <p:spPr>
          <a:xfrm>
            <a:off x="8505737" y="775191"/>
            <a:ext cx="3686263" cy="5878532"/>
          </a:xfrm>
          <a:prstGeom prst="rect">
            <a:avLst/>
          </a:prstGeom>
          <a:solidFill>
            <a:srgbClr val="FFFFCC"/>
          </a:solidFill>
        </p:spPr>
        <p:txBody>
          <a:bodyPr wrap="square" rtlCol="0">
            <a:spAutoFit/>
          </a:bodyPr>
          <a:lstStyle/>
          <a:p>
            <a:pPr marL="457200" indent="-457200">
              <a:buFont typeface="Arial" panose="020B0604020202020204" pitchFamily="34" charset="0"/>
              <a:buChar char="•"/>
            </a:pPr>
            <a:r>
              <a:rPr lang="en-US" sz="2400" dirty="0"/>
              <a:t>Originally built by Constantine in 319 – 333 over the supposed burial place of St Peter.</a:t>
            </a:r>
          </a:p>
          <a:p>
            <a:pPr marL="457200" indent="-457200">
              <a:buFont typeface="Arial" panose="020B0604020202020204" pitchFamily="34" charset="0"/>
              <a:buChar char="•"/>
            </a:pPr>
            <a:r>
              <a:rPr lang="en-US" sz="2400" dirty="0"/>
              <a:t>Refurbished from 1505 -1655 financed in large part by the selling indulgences.</a:t>
            </a:r>
          </a:p>
          <a:p>
            <a:pPr marL="457200" indent="-457200">
              <a:buFont typeface="Arial" panose="020B0604020202020204" pitchFamily="34" charset="0"/>
              <a:buChar char="•"/>
            </a:pPr>
            <a:r>
              <a:rPr lang="en-US" dirty="0"/>
              <a:t> </a:t>
            </a:r>
            <a:r>
              <a:rPr lang="en-US" sz="2400" dirty="0"/>
              <a:t>On 23 December 1950, in his pre-Christmas radio broadcast to the world, Pope Pius XII announced the discovery of Saint Peter's tomb.</a:t>
            </a:r>
            <a:endParaRPr lang="en-US" sz="2400" baseline="30000" dirty="0"/>
          </a:p>
          <a:p>
            <a:pPr marL="457200" indent="-457200">
              <a:buFont typeface="Arial" panose="020B0604020202020204" pitchFamily="34" charset="0"/>
              <a:buChar char="•"/>
            </a:pPr>
            <a:endParaRPr lang="en-US" sz="2400" baseline="30000" dirty="0"/>
          </a:p>
        </p:txBody>
      </p:sp>
      <p:pic>
        <p:nvPicPr>
          <p:cNvPr id="1028" name="Picture 4" descr="Image result for picture of st peter basilica">
            <a:extLst>
              <a:ext uri="{FF2B5EF4-FFF2-40B4-BE49-F238E27FC236}">
                <a16:creationId xmlns:a16="http://schemas.microsoft.com/office/drawing/2014/main" id="{423D20E5-10E1-455E-8F09-E4EFF3D33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6" y="656492"/>
            <a:ext cx="8411431" cy="472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3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Setting the Table for October 31, 1517</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marL="457200" lvl="1" indent="0">
              <a:buNone/>
            </a:pPr>
            <a:r>
              <a:rPr lang="en-US" sz="2800" b="1" dirty="0">
                <a:solidFill>
                  <a:srgbClr val="0070C0"/>
                </a:solidFill>
              </a:rPr>
              <a:t>Two key misconceptions regarding Roman Catholicism</a:t>
            </a:r>
          </a:p>
          <a:p>
            <a:pPr marL="971550" lvl="1" indent="-514350">
              <a:buFont typeface="+mj-lt"/>
              <a:buAutoNum type="arabicPeriod"/>
            </a:pPr>
            <a:r>
              <a:rPr lang="en-US" sz="2800" b="1" dirty="0">
                <a:solidFill>
                  <a:srgbClr val="0070C0"/>
                </a:solidFill>
              </a:rPr>
              <a:t>There is an unbroken chain of Popes from the present back to Peter </a:t>
            </a:r>
            <a:r>
              <a:rPr lang="en-US" sz="2800" dirty="0">
                <a:solidFill>
                  <a:srgbClr val="0070C0"/>
                </a:solidFill>
              </a:rPr>
              <a:t>(the first Pope)</a:t>
            </a:r>
            <a:r>
              <a:rPr lang="en-US" sz="2800" b="1" dirty="0">
                <a:solidFill>
                  <a:srgbClr val="0070C0"/>
                </a:solidFill>
              </a:rPr>
              <a:t>.</a:t>
            </a:r>
          </a:p>
          <a:p>
            <a:pPr marL="971550" lvl="1" indent="-514350">
              <a:buFont typeface="+mj-lt"/>
              <a:buAutoNum type="arabicPeriod"/>
            </a:pPr>
            <a:r>
              <a:rPr lang="en-US" sz="2800" b="1" dirty="0">
                <a:solidFill>
                  <a:srgbClr val="0070C0"/>
                </a:solidFill>
              </a:rPr>
              <a:t>Roman Catholicism is the </a:t>
            </a:r>
            <a:r>
              <a:rPr lang="en-US" sz="2800" b="1" i="1" dirty="0">
                <a:solidFill>
                  <a:srgbClr val="FF0000"/>
                </a:solidFill>
              </a:rPr>
              <a:t>one, holy, catholic and apostolic </a:t>
            </a:r>
            <a:r>
              <a:rPr lang="en-US" sz="2800" b="1" dirty="0">
                <a:solidFill>
                  <a:srgbClr val="0070C0"/>
                </a:solidFill>
              </a:rPr>
              <a:t>church</a:t>
            </a:r>
            <a:r>
              <a:rPr lang="en-US" sz="2800" b="1" dirty="0">
                <a:solidFill>
                  <a:srgbClr val="FF0000"/>
                </a:solidFill>
              </a:rPr>
              <a:t> </a:t>
            </a:r>
            <a:r>
              <a:rPr lang="en-US" sz="2800" b="1" dirty="0">
                <a:solidFill>
                  <a:srgbClr val="0070C0"/>
                </a:solidFill>
              </a:rPr>
              <a:t>which</a:t>
            </a:r>
            <a:r>
              <a:rPr lang="en-US" sz="2800" dirty="0">
                <a:solidFill>
                  <a:srgbClr val="0070C0"/>
                </a:solidFill>
              </a:rPr>
              <a:t> </a:t>
            </a:r>
            <a:r>
              <a:rPr lang="en-US" sz="2800" b="1" dirty="0">
                <a:solidFill>
                  <a:srgbClr val="0070C0"/>
                </a:solidFill>
              </a:rPr>
              <a:t>has had consistent Theology and Doctrines dating back to the Apostles.</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28378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Summary of the </a:t>
            </a:r>
            <a:r>
              <a:rPr lang="en-US" sz="2800" b="1">
                <a:cs typeface="Arial" panose="020B0604020202020204" pitchFamily="34" charset="0"/>
              </a:rPr>
              <a:t>last five of Popes</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graphicFrame>
        <p:nvGraphicFramePr>
          <p:cNvPr id="4" name="Table 3">
            <a:extLst>
              <a:ext uri="{FF2B5EF4-FFF2-40B4-BE49-F238E27FC236}">
                <a16:creationId xmlns:a16="http://schemas.microsoft.com/office/drawing/2014/main" id="{03CB47C3-7E0A-468B-8D8F-2DFF6DC3C528}"/>
              </a:ext>
            </a:extLst>
          </p:cNvPr>
          <p:cNvGraphicFramePr>
            <a:graphicFrameLocks noGrp="1"/>
          </p:cNvGraphicFramePr>
          <p:nvPr>
            <p:extLst/>
          </p:nvPr>
        </p:nvGraphicFramePr>
        <p:xfrm>
          <a:off x="278810" y="840497"/>
          <a:ext cx="11674136" cy="5684371"/>
        </p:xfrm>
        <a:graphic>
          <a:graphicData uri="http://schemas.openxmlformats.org/drawingml/2006/table">
            <a:tbl>
              <a:tblPr firstRow="1" bandRow="1">
                <a:tableStyleId>{5C22544A-7EE6-4342-B048-85BDC9FD1C3A}</a:tableStyleId>
              </a:tblPr>
              <a:tblGrid>
                <a:gridCol w="1912452">
                  <a:extLst>
                    <a:ext uri="{9D8B030D-6E8A-4147-A177-3AD203B41FA5}">
                      <a16:colId xmlns:a16="http://schemas.microsoft.com/office/drawing/2014/main" val="4102377345"/>
                    </a:ext>
                  </a:extLst>
                </a:gridCol>
                <a:gridCol w="2872612">
                  <a:extLst>
                    <a:ext uri="{9D8B030D-6E8A-4147-A177-3AD203B41FA5}">
                      <a16:colId xmlns:a16="http://schemas.microsoft.com/office/drawing/2014/main" val="835045262"/>
                    </a:ext>
                  </a:extLst>
                </a:gridCol>
                <a:gridCol w="6889072">
                  <a:extLst>
                    <a:ext uri="{9D8B030D-6E8A-4147-A177-3AD203B41FA5}">
                      <a16:colId xmlns:a16="http://schemas.microsoft.com/office/drawing/2014/main" val="2797393459"/>
                    </a:ext>
                  </a:extLst>
                </a:gridCol>
              </a:tblGrid>
              <a:tr h="472291">
                <a:tc>
                  <a:txBody>
                    <a:bodyPr/>
                    <a:lstStyle/>
                    <a:p>
                      <a:r>
                        <a:rPr lang="en-US" sz="2400" dirty="0"/>
                        <a:t>POPE</a:t>
                      </a:r>
                    </a:p>
                  </a:txBody>
                  <a:tcPr/>
                </a:tc>
                <a:tc>
                  <a:txBody>
                    <a:bodyPr/>
                    <a:lstStyle/>
                    <a:p>
                      <a:r>
                        <a:rPr lang="en-US" sz="2400" dirty="0"/>
                        <a:t>Reign</a:t>
                      </a:r>
                    </a:p>
                  </a:txBody>
                  <a:tcPr/>
                </a:tc>
                <a:tc>
                  <a:txBody>
                    <a:bodyPr/>
                    <a:lstStyle/>
                    <a:p>
                      <a:r>
                        <a:rPr lang="en-US" sz="2400" dirty="0"/>
                        <a:t>Comments</a:t>
                      </a:r>
                    </a:p>
                  </a:txBody>
                  <a:tcPr/>
                </a:tc>
                <a:extLst>
                  <a:ext uri="{0D108BD9-81ED-4DB2-BD59-A6C34878D82A}">
                    <a16:rowId xmlns:a16="http://schemas.microsoft.com/office/drawing/2014/main" val="1205468477"/>
                  </a:ext>
                </a:extLst>
              </a:tr>
              <a:tr h="472291">
                <a:tc>
                  <a:txBody>
                    <a:bodyPr/>
                    <a:lstStyle/>
                    <a:p>
                      <a:r>
                        <a:rPr lang="en-US" sz="2400" dirty="0"/>
                        <a:t>Paul VI</a:t>
                      </a:r>
                    </a:p>
                  </a:txBody>
                  <a:tcPr/>
                </a:tc>
                <a:tc>
                  <a:txBody>
                    <a:bodyPr/>
                    <a:lstStyle/>
                    <a:p>
                      <a:r>
                        <a:rPr lang="en-US" sz="2400" dirty="0"/>
                        <a:t>June 21, 1963 – August 6, 1978</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Last Pope crowned with the tiara.</a:t>
                      </a:r>
                    </a:p>
                    <a:p>
                      <a:pPr marL="457200" indent="-457200">
                        <a:buFont typeface="Arial" panose="020B0604020202020204" pitchFamily="34" charset="0"/>
                        <a:buChar char="•"/>
                      </a:pPr>
                      <a:r>
                        <a:rPr lang="en-US" sz="2400" dirty="0"/>
                        <a:t>First Pope since 1809 to travel outside Italy.</a:t>
                      </a:r>
                    </a:p>
                    <a:p>
                      <a:pPr marL="457200" indent="-457200">
                        <a:buFont typeface="Arial" panose="020B0604020202020204" pitchFamily="34" charset="0"/>
                        <a:buChar char="•"/>
                      </a:pPr>
                      <a:r>
                        <a:rPr lang="en-US" sz="2400" dirty="0"/>
                        <a:t>Closed the second Vatican Council</a:t>
                      </a:r>
                    </a:p>
                  </a:txBody>
                  <a:tcPr/>
                </a:tc>
                <a:extLst>
                  <a:ext uri="{0D108BD9-81ED-4DB2-BD59-A6C34878D82A}">
                    <a16:rowId xmlns:a16="http://schemas.microsoft.com/office/drawing/2014/main" val="281975809"/>
                  </a:ext>
                </a:extLst>
              </a:tr>
              <a:tr h="472291">
                <a:tc>
                  <a:txBody>
                    <a:bodyPr/>
                    <a:lstStyle/>
                    <a:p>
                      <a:r>
                        <a:rPr lang="en-US" sz="2400" dirty="0"/>
                        <a:t>John Paul I</a:t>
                      </a:r>
                    </a:p>
                  </a:txBody>
                  <a:tcPr/>
                </a:tc>
                <a:tc>
                  <a:txBody>
                    <a:bodyPr/>
                    <a:lstStyle/>
                    <a:p>
                      <a:r>
                        <a:rPr lang="en-US" sz="2400" dirty="0">
                          <a:effectLst/>
                        </a:rPr>
                        <a:t>26 August 1978</a:t>
                      </a:r>
                      <a:br>
                        <a:rPr lang="en-US" sz="2400" dirty="0">
                          <a:effectLst/>
                        </a:rPr>
                      </a:br>
                      <a:r>
                        <a:rPr lang="en-US" sz="2400" dirty="0">
                          <a:effectLst/>
                        </a:rPr>
                        <a:t>– 28 September 1978</a:t>
                      </a:r>
                      <a:endParaRPr lang="en-US" sz="2400" dirty="0"/>
                    </a:p>
                  </a:txBody>
                  <a:tcPr/>
                </a:tc>
                <a:tc>
                  <a:txBody>
                    <a:bodyPr/>
                    <a:lstStyle/>
                    <a:p>
                      <a:pPr marL="457200" indent="-457200">
                        <a:buFont typeface="Arial" panose="020B0604020202020204" pitchFamily="34" charset="0"/>
                        <a:buChar char="•"/>
                      </a:pPr>
                      <a:r>
                        <a:rPr lang="en-US" sz="2400" dirty="0"/>
                        <a:t>Shortest Reign since Urban VII (1590)</a:t>
                      </a:r>
                    </a:p>
                  </a:txBody>
                  <a:tcPr/>
                </a:tc>
                <a:extLst>
                  <a:ext uri="{0D108BD9-81ED-4DB2-BD59-A6C34878D82A}">
                    <a16:rowId xmlns:a16="http://schemas.microsoft.com/office/drawing/2014/main" val="3751603919"/>
                  </a:ext>
                </a:extLst>
              </a:tr>
              <a:tr h="472291">
                <a:tc>
                  <a:txBody>
                    <a:bodyPr/>
                    <a:lstStyle/>
                    <a:p>
                      <a:r>
                        <a:rPr lang="en-US" sz="2400" dirty="0"/>
                        <a:t>John Paul II</a:t>
                      </a:r>
                    </a:p>
                  </a:txBody>
                  <a:tcPr/>
                </a:tc>
                <a:tc>
                  <a:txBody>
                    <a:bodyPr/>
                    <a:lstStyle/>
                    <a:p>
                      <a:r>
                        <a:rPr lang="en-US" sz="2400" dirty="0">
                          <a:effectLst/>
                        </a:rPr>
                        <a:t>16 October 1978</a:t>
                      </a:r>
                      <a:br>
                        <a:rPr lang="en-US" sz="2400" dirty="0">
                          <a:effectLst/>
                        </a:rPr>
                      </a:br>
                      <a:r>
                        <a:rPr lang="en-US" sz="2400" dirty="0">
                          <a:effectLst/>
                        </a:rPr>
                        <a:t>– 2 April 2005</a:t>
                      </a:r>
                      <a:endParaRPr lang="en-US" sz="2400" dirty="0"/>
                    </a:p>
                  </a:txBody>
                  <a:tcPr/>
                </a:tc>
                <a:tc>
                  <a:txBody>
                    <a:bodyPr/>
                    <a:lstStyle/>
                    <a:p>
                      <a:pPr marL="342900" indent="-342900">
                        <a:buFont typeface="Arial" panose="020B0604020202020204" pitchFamily="34" charset="0"/>
                        <a:buChar char="•"/>
                      </a:pPr>
                      <a:r>
                        <a:rPr lang="en-US" sz="2400" dirty="0">
                          <a:effectLst/>
                        </a:rPr>
                        <a:t>First non-Italian Pope since Adrian VI (1522–1523) </a:t>
                      </a:r>
                    </a:p>
                    <a:p>
                      <a:pPr marL="457200" indent="-457200">
                        <a:buFont typeface="Arial" panose="020B0604020202020204" pitchFamily="34" charset="0"/>
                        <a:buChar char="•"/>
                      </a:pPr>
                      <a:r>
                        <a:rPr lang="en-US" sz="2400" dirty="0">
                          <a:effectLst/>
                        </a:rPr>
                        <a:t>Third longest reign after Pius IX (June 16, 1846 – February 7, 1878) and Saint Peter</a:t>
                      </a:r>
                      <a:endParaRPr lang="en-US" sz="2400" dirty="0"/>
                    </a:p>
                  </a:txBody>
                  <a:tcPr/>
                </a:tc>
                <a:extLst>
                  <a:ext uri="{0D108BD9-81ED-4DB2-BD59-A6C34878D82A}">
                    <a16:rowId xmlns:a16="http://schemas.microsoft.com/office/drawing/2014/main" val="2937481218"/>
                  </a:ext>
                </a:extLst>
              </a:tr>
              <a:tr h="472291">
                <a:tc>
                  <a:txBody>
                    <a:bodyPr/>
                    <a:lstStyle/>
                    <a:p>
                      <a:r>
                        <a:rPr lang="en-US" sz="2400" dirty="0"/>
                        <a:t>Benedict XVI</a:t>
                      </a:r>
                    </a:p>
                  </a:txBody>
                  <a:tcPr/>
                </a:tc>
                <a:tc>
                  <a:txBody>
                    <a:bodyPr/>
                    <a:lstStyle/>
                    <a:p>
                      <a:r>
                        <a:rPr lang="en-US" sz="2400" dirty="0">
                          <a:effectLst/>
                        </a:rPr>
                        <a:t>19 April 2005 –</a:t>
                      </a:r>
                      <a:br>
                        <a:rPr lang="en-US" sz="2400" dirty="0">
                          <a:effectLst/>
                        </a:rPr>
                      </a:br>
                      <a:r>
                        <a:rPr lang="en-US" sz="2400" dirty="0">
                          <a:effectLst/>
                        </a:rPr>
                        <a:t>28 February 2013</a:t>
                      </a:r>
                      <a:endParaRPr lang="en-US" sz="2400" dirty="0"/>
                    </a:p>
                  </a:txBody>
                  <a:tcPr/>
                </a:tc>
                <a:tc>
                  <a:txBody>
                    <a:bodyPr/>
                    <a:lstStyle/>
                    <a:p>
                      <a:pPr marL="457200" indent="-457200">
                        <a:buFont typeface="Arial" panose="020B0604020202020204" pitchFamily="34" charset="0"/>
                        <a:buChar char="•"/>
                      </a:pPr>
                      <a:r>
                        <a:rPr lang="en-US" sz="2400" dirty="0">
                          <a:effectLst/>
                        </a:rPr>
                        <a:t>First Pope to renounce the papacy on his own initiative since Celestine V (1294)</a:t>
                      </a:r>
                      <a:r>
                        <a:rPr lang="en-US" sz="1600" dirty="0">
                          <a:effectLst/>
                        </a:rPr>
                        <a:t> </a:t>
                      </a:r>
                      <a:endParaRPr lang="en-US" sz="2400" dirty="0">
                        <a:solidFill>
                          <a:srgbClr val="FF0000"/>
                        </a:solidFill>
                      </a:endParaRPr>
                    </a:p>
                  </a:txBody>
                  <a:tcPr/>
                </a:tc>
                <a:extLst>
                  <a:ext uri="{0D108BD9-81ED-4DB2-BD59-A6C34878D82A}">
                    <a16:rowId xmlns:a16="http://schemas.microsoft.com/office/drawing/2014/main" val="645999195"/>
                  </a:ext>
                </a:extLst>
              </a:tr>
              <a:tr h="472291">
                <a:tc>
                  <a:txBody>
                    <a:bodyPr/>
                    <a:lstStyle/>
                    <a:p>
                      <a:r>
                        <a:rPr lang="en-US" sz="2400" dirty="0"/>
                        <a:t>Francis</a:t>
                      </a:r>
                    </a:p>
                  </a:txBody>
                  <a:tcPr/>
                </a:tc>
                <a:tc>
                  <a:txBody>
                    <a:bodyPr/>
                    <a:lstStyle/>
                    <a:p>
                      <a:r>
                        <a:rPr lang="en-US" sz="2400" dirty="0"/>
                        <a:t>March 13, 2013 to present</a:t>
                      </a:r>
                    </a:p>
                  </a:txBody>
                  <a:tcPr/>
                </a:tc>
                <a:tc>
                  <a:txBody>
                    <a:bodyPr/>
                    <a:lstStyle/>
                    <a:p>
                      <a:pPr marL="457200" indent="-457200">
                        <a:buFont typeface="Arial" panose="020B0604020202020204" pitchFamily="34" charset="0"/>
                        <a:buChar char="•"/>
                      </a:pPr>
                      <a:r>
                        <a:rPr lang="en-US" sz="2400" dirty="0"/>
                        <a:t>First Jesuit Pope and first Pope named Francis</a:t>
                      </a:r>
                    </a:p>
                    <a:p>
                      <a:pPr marL="457200" indent="-457200">
                        <a:buFont typeface="Arial" panose="020B0604020202020204" pitchFamily="34" charset="0"/>
                        <a:buChar char="•"/>
                      </a:pPr>
                      <a:r>
                        <a:rPr lang="en-US" sz="2400" dirty="0"/>
                        <a:t>First Pope born outside Europe since Gregory III (731 – 741)</a:t>
                      </a:r>
                    </a:p>
                  </a:txBody>
                  <a:tcPr/>
                </a:tc>
                <a:extLst>
                  <a:ext uri="{0D108BD9-81ED-4DB2-BD59-A6C34878D82A}">
                    <a16:rowId xmlns:a16="http://schemas.microsoft.com/office/drawing/2014/main" val="1739696543"/>
                  </a:ext>
                </a:extLst>
              </a:tr>
            </a:tbl>
          </a:graphicData>
        </a:graphic>
      </p:graphicFrame>
    </p:spTree>
    <p:extLst>
      <p:ext uri="{BB962C8B-B14F-4D97-AF65-F5344CB8AC3E}">
        <p14:creationId xmlns:p14="http://schemas.microsoft.com/office/powerpoint/2010/main" val="349121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Was Peter the first of an unbroken chain of Popes?</a:t>
            </a: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r>
              <a:rPr lang="en-US" sz="3000" b="1" dirty="0">
                <a:solidFill>
                  <a:srgbClr val="0070C0"/>
                </a:solidFill>
              </a:rPr>
              <a:t>According to Roman Catholics Pope Francis is the 266</a:t>
            </a:r>
            <a:r>
              <a:rPr lang="en-US" sz="3000" b="1" baseline="30000" dirty="0">
                <a:solidFill>
                  <a:srgbClr val="0070C0"/>
                </a:solidFill>
              </a:rPr>
              <a:t>th</a:t>
            </a:r>
            <a:r>
              <a:rPr lang="en-US" sz="3000" b="1" dirty="0">
                <a:solidFill>
                  <a:srgbClr val="0070C0"/>
                </a:solidFill>
              </a:rPr>
              <a:t> Pope (Latin for </a:t>
            </a:r>
            <a:r>
              <a:rPr lang="en-US" sz="3000" b="1" i="1" dirty="0">
                <a:solidFill>
                  <a:srgbClr val="0070C0"/>
                </a:solidFill>
              </a:rPr>
              <a:t>papa</a:t>
            </a:r>
            <a:r>
              <a:rPr lang="en-US" sz="3000" b="1" dirty="0">
                <a:solidFill>
                  <a:srgbClr val="0070C0"/>
                </a:solidFill>
              </a:rPr>
              <a:t>). The Apostle Peter was the first and longest reigning Pope serving from </a:t>
            </a:r>
            <a:r>
              <a:rPr lang="en-US" sz="3000" b="1" dirty="0">
                <a:solidFill>
                  <a:srgbClr val="FF0000"/>
                </a:solidFill>
              </a:rPr>
              <a:t>April 1, 33 A.D. </a:t>
            </a:r>
            <a:r>
              <a:rPr lang="en-US" sz="3000" b="1" dirty="0">
                <a:solidFill>
                  <a:srgbClr val="0070C0"/>
                </a:solidFill>
              </a:rPr>
              <a:t>until June 29, 67 A.D. The average reign of a Pope has been about 7.5 years.</a:t>
            </a:r>
          </a:p>
          <a:p>
            <a:r>
              <a:rPr lang="en-US" sz="3000" b="1" dirty="0">
                <a:solidFill>
                  <a:srgbClr val="0070C0"/>
                </a:solidFill>
              </a:rPr>
              <a:t>Roman Catholics agree the most likely day Jesus died on the cross was Friday </a:t>
            </a:r>
            <a:r>
              <a:rPr lang="en-US" sz="3000" b="1" dirty="0">
                <a:solidFill>
                  <a:srgbClr val="FF0000"/>
                </a:solidFill>
              </a:rPr>
              <a:t>April 3, 33 A.D.</a:t>
            </a:r>
          </a:p>
          <a:p>
            <a:r>
              <a:rPr lang="en-US" sz="3000" b="1" dirty="0">
                <a:solidFill>
                  <a:srgbClr val="0070C0"/>
                </a:solidFill>
              </a:rPr>
              <a:t>The first bishop of Rome to be contemporaneously referred to as "Pope" was </a:t>
            </a:r>
            <a:r>
              <a:rPr lang="en-US" sz="3000" b="1" dirty="0" err="1">
                <a:solidFill>
                  <a:srgbClr val="0070C0"/>
                </a:solidFill>
                <a:hlinkClick r:id="rId3" tooltip="Pope Damasus I"/>
              </a:rPr>
              <a:t>Damasus</a:t>
            </a:r>
            <a:r>
              <a:rPr lang="en-US" sz="3000" b="1" dirty="0">
                <a:solidFill>
                  <a:srgbClr val="0070C0"/>
                </a:solidFill>
                <a:hlinkClick r:id="rId3" tooltip="Pope Damasus I"/>
              </a:rPr>
              <a:t> I</a:t>
            </a:r>
            <a:r>
              <a:rPr lang="en-US" sz="3000" b="1" dirty="0">
                <a:solidFill>
                  <a:srgbClr val="0070C0"/>
                </a:solidFill>
              </a:rPr>
              <a:t> (366-384). He was the 37</a:t>
            </a:r>
            <a:r>
              <a:rPr lang="en-US" sz="3000" b="1" baseline="30000" dirty="0">
                <a:solidFill>
                  <a:srgbClr val="0070C0"/>
                </a:solidFill>
              </a:rPr>
              <a:t>th</a:t>
            </a:r>
            <a:r>
              <a:rPr lang="en-US" sz="3000" b="1" dirty="0">
                <a:solidFill>
                  <a:srgbClr val="0070C0"/>
                </a:solidFill>
              </a:rPr>
              <a:t> Pope!</a:t>
            </a:r>
          </a:p>
          <a:p>
            <a:r>
              <a:rPr lang="en-US" b="1" dirty="0">
                <a:solidFill>
                  <a:srgbClr val="0070C0"/>
                </a:solidFill>
              </a:rPr>
              <a:t>A.D.445 during the reign of Pope Leo I was the first record of the belief that Peter was the first Pope.</a:t>
            </a:r>
            <a:endParaRPr lang="en-US" sz="2800" b="1" dirty="0">
              <a:solidFill>
                <a:srgbClr val="0070C0"/>
              </a:solidFill>
            </a:endParaRPr>
          </a:p>
          <a:p>
            <a:r>
              <a:rPr lang="en-US" b="1" dirty="0">
                <a:solidFill>
                  <a:srgbClr val="0070C0"/>
                </a:solidFill>
              </a:rPr>
              <a:t>Roman Catholics see Matthew 16:13-18 as the basis for Peter being the first Pope.</a:t>
            </a:r>
          </a:p>
          <a:p>
            <a:pPr marL="457200" lvl="1" indent="0">
              <a:buNone/>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81140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Was Peter the first of an unbroken chain of Popes?</a:t>
            </a:r>
          </a:p>
        </p:txBody>
      </p:sp>
      <p:sp>
        <p:nvSpPr>
          <p:cNvPr id="9" name="Content Placeholder 8"/>
          <p:cNvSpPr>
            <a:spLocks noGrp="1"/>
          </p:cNvSpPr>
          <p:nvPr>
            <p:ph idx="1"/>
          </p:nvPr>
        </p:nvSpPr>
        <p:spPr>
          <a:xfrm>
            <a:off x="838200" y="732692"/>
            <a:ext cx="10515600" cy="5974837"/>
          </a:xfrm>
          <a:solidFill>
            <a:srgbClr val="FFFFCC"/>
          </a:solidFill>
        </p:spPr>
        <p:txBody>
          <a:bodyPr>
            <a:normAutofit lnSpcReduction="10000"/>
          </a:bodyPr>
          <a:lstStyle/>
          <a:p>
            <a:pPr marL="0" indent="0">
              <a:buNone/>
            </a:pPr>
            <a:r>
              <a:rPr lang="en-US" dirty="0"/>
              <a:t>Now when Jesus came into the district of Caesarea Philippi, he asked his disciples, "Who do people say that the Son of Man is?" And they said, "Some say John the Baptist, others say Elijah, and others Jeremiah or one of the prophets." He said to them, "</a:t>
            </a:r>
            <a:r>
              <a:rPr lang="en-US" b="1" dirty="0">
                <a:solidFill>
                  <a:srgbClr val="FF0000"/>
                </a:solidFill>
              </a:rPr>
              <a:t>But who do you say that I am?</a:t>
            </a:r>
            <a:r>
              <a:rPr lang="en-US" dirty="0"/>
              <a:t>" Simon Peter replied, "</a:t>
            </a:r>
            <a:r>
              <a:rPr lang="en-US" b="1" dirty="0">
                <a:solidFill>
                  <a:srgbClr val="0070C0"/>
                </a:solidFill>
              </a:rPr>
              <a:t>You are the Christ, the Son of the living God.</a:t>
            </a:r>
            <a:r>
              <a:rPr lang="en-US" dirty="0"/>
              <a:t>"  And Jesus answered him, "Blessed are you, Simon Bar-Jonah! </a:t>
            </a:r>
            <a:r>
              <a:rPr lang="en-US" b="1" dirty="0"/>
              <a:t>For flesh and blood has not revealed this to you, but my Father who is in heaven</a:t>
            </a:r>
            <a:r>
              <a:rPr lang="en-US" dirty="0"/>
              <a:t>. And I tell you, you are </a:t>
            </a:r>
            <a:r>
              <a:rPr lang="en-US" b="1" i="1" dirty="0">
                <a:solidFill>
                  <a:srgbClr val="FF0000"/>
                </a:solidFill>
              </a:rPr>
              <a:t>Peter</a:t>
            </a:r>
            <a:r>
              <a:rPr lang="en-US" dirty="0"/>
              <a:t>, and on this </a:t>
            </a:r>
            <a:r>
              <a:rPr lang="en-US" b="1" i="1" dirty="0">
                <a:solidFill>
                  <a:srgbClr val="FF0000"/>
                </a:solidFill>
              </a:rPr>
              <a:t>rock</a:t>
            </a:r>
            <a:r>
              <a:rPr lang="en-US" dirty="0"/>
              <a:t> I will build my church, and the gates of hell shall not prevail against it. (Matthew 16:13-18)</a:t>
            </a:r>
          </a:p>
          <a:p>
            <a:pPr marL="0" indent="0">
              <a:buNone/>
            </a:pPr>
            <a:r>
              <a:rPr lang="en-US" b="1" dirty="0">
                <a:solidFill>
                  <a:srgbClr val="0070C0"/>
                </a:solidFill>
              </a:rPr>
              <a:t>Versus</a:t>
            </a:r>
          </a:p>
          <a:p>
            <a:pPr marL="0" indent="0">
              <a:buNone/>
            </a:pPr>
            <a:r>
              <a:rPr lang="en-US" dirty="0"/>
              <a:t>So then you are no longer strangers and aliens, but you are fellow citizens with the saints and members of the </a:t>
            </a:r>
            <a:r>
              <a:rPr lang="en-US" b="1" dirty="0"/>
              <a:t>household of God,  built on the foundation of the apostles and prophets</a:t>
            </a:r>
            <a:r>
              <a:rPr lang="en-US" dirty="0"/>
              <a:t>, Christ Jesus himself being the </a:t>
            </a:r>
            <a:r>
              <a:rPr lang="en-US"/>
              <a:t>cornerstone (Ephesians 2:19 – 20)</a:t>
            </a:r>
            <a:r>
              <a:rPr lang="en-US" dirty="0"/>
              <a:t> </a:t>
            </a:r>
          </a:p>
          <a:p>
            <a:pPr marL="0" indent="0">
              <a:buNone/>
            </a:pPr>
            <a:endParaRPr lang="en-US" dirty="0"/>
          </a:p>
          <a:p>
            <a:pPr marL="457200" lvl="1" indent="0">
              <a:buNone/>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4680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Was Peter the first of an unbroken chain of Popes?</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r>
              <a:rPr lang="en-US" b="1" dirty="0">
                <a:solidFill>
                  <a:srgbClr val="0070C0"/>
                </a:solidFill>
              </a:rPr>
              <a:t>Impetuous Peter is anything but a rock and an unlikely candidate to become the first pope.</a:t>
            </a:r>
          </a:p>
          <a:p>
            <a:pPr marL="0" indent="0">
              <a:buNone/>
            </a:pPr>
            <a:r>
              <a:rPr lang="en-US" dirty="0"/>
              <a:t>From that time Jesus began to show his disciples that he must go to Jerusalem and suffer many things from the elders and chief priests and scribes, and be killed, and on the third day be raised. And </a:t>
            </a:r>
            <a:r>
              <a:rPr lang="en-US" b="1" dirty="0">
                <a:solidFill>
                  <a:srgbClr val="0070C0"/>
                </a:solidFill>
              </a:rPr>
              <a:t>Peter took him aside and began to rebuke him, saying, "Far be it from you, Lord! This shall never happen to you.</a:t>
            </a:r>
            <a:r>
              <a:rPr lang="en-US" dirty="0"/>
              <a:t>" But he turned and said to Peter, "</a:t>
            </a:r>
            <a:r>
              <a:rPr lang="en-US" b="1" dirty="0">
                <a:solidFill>
                  <a:srgbClr val="FF0000"/>
                </a:solidFill>
              </a:rPr>
              <a:t>Get behind me, Satan! You are a hindrance</a:t>
            </a:r>
            <a:r>
              <a:rPr lang="en-US" b="1" baseline="30000" dirty="0">
                <a:solidFill>
                  <a:srgbClr val="FF0000"/>
                </a:solidFill>
              </a:rPr>
              <a:t> </a:t>
            </a:r>
            <a:r>
              <a:rPr lang="en-US" b="1" dirty="0">
                <a:solidFill>
                  <a:srgbClr val="FF0000"/>
                </a:solidFill>
              </a:rPr>
              <a:t>to me. For you are not setting your mind on the things of God, but on the things of man.</a:t>
            </a:r>
            <a:r>
              <a:rPr lang="en-US" dirty="0"/>
              <a:t>" (Matthew 16:21-23)</a:t>
            </a:r>
          </a:p>
          <a:p>
            <a:pPr marL="457200" lvl="1" indent="0">
              <a:buNone/>
            </a:pP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4273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Was Peter the first of an unbroken chain of Popes?</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r>
              <a:rPr lang="en-US" b="1" dirty="0">
                <a:solidFill>
                  <a:srgbClr val="0070C0"/>
                </a:solidFill>
              </a:rPr>
              <a:t>Paul rebuked Peter when he would have been serving as Pope. </a:t>
            </a:r>
            <a:endParaRPr lang="en-US" dirty="0">
              <a:solidFill>
                <a:srgbClr val="FF0000"/>
              </a:solidFill>
            </a:endParaRPr>
          </a:p>
          <a:p>
            <a:pPr marL="0" indent="0">
              <a:buNone/>
            </a:pPr>
            <a:r>
              <a:rPr lang="en-US" dirty="0"/>
              <a:t>But when Cephas came to Antioch, I opposed him to his face, because he stood condemned. For before certain men came from James, he was eating with the Gentiles; but when they came he drew back and separated himself, fearing the circumcision party. And the rest of the Jews acted hypocritically along with him, so that even Barnabas was led astray by their hypocrisy. But when I saw that their conduct was not in step with the truth of the gospel, I said to Cephas before them all, "If you, though a Jew, live like a Gentile and not like a Jew, how can you force the Gentiles to live like Jews?" (Galatians 2:11-14)</a:t>
            </a:r>
          </a:p>
          <a:p>
            <a:pPr marL="457200" lvl="1" indent="0">
              <a:buNone/>
            </a:pP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258975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Was Peter the first of an unbroken chain of Popes?</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r>
              <a:rPr lang="en-US" b="1" dirty="0">
                <a:solidFill>
                  <a:srgbClr val="0070C0"/>
                </a:solidFill>
              </a:rPr>
              <a:t>James not Peter seems to be in charge at the Jerusalem Council. </a:t>
            </a:r>
            <a:endParaRPr lang="en-US" dirty="0">
              <a:solidFill>
                <a:srgbClr val="FF0000"/>
              </a:solidFill>
            </a:endParaRPr>
          </a:p>
          <a:p>
            <a:pPr marL="0" indent="0">
              <a:buNone/>
            </a:pPr>
            <a:r>
              <a:rPr lang="en-US" dirty="0"/>
              <a:t>And after there had been much debate, Peter stood up and said to them, "Brothers, you know that in the early days God made a choice among you, that by my mouth the Gentiles should hear the word of the gospel and believe (Acts 15:7).</a:t>
            </a:r>
            <a:endParaRPr lang="en-US" b="1" dirty="0">
              <a:solidFill>
                <a:srgbClr val="0070C0"/>
              </a:solidFill>
            </a:endParaRPr>
          </a:p>
          <a:p>
            <a:pPr marL="0" indent="0">
              <a:buNone/>
            </a:pPr>
            <a:r>
              <a:rPr lang="en-US" dirty="0"/>
              <a:t>After they finished speaking, James replied, "Brothers, listen to me. (Act 15:13)</a:t>
            </a:r>
          </a:p>
          <a:p>
            <a:pPr marL="0" indent="0">
              <a:buNone/>
            </a:pPr>
            <a:r>
              <a:rPr lang="en-US" dirty="0"/>
              <a:t>Therefore my judgment is that we should not trouble those of the Gentiles who turn to God, but should write to them to abstain from the things polluted by idols, and from sexual immorality, and from what has been strangled, and from blood. (Acts 15:19-20)</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87801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Reformation – Constantine the Great</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7" name="TextBox 6">
            <a:extLst>
              <a:ext uri="{FF2B5EF4-FFF2-40B4-BE49-F238E27FC236}">
                <a16:creationId xmlns:a16="http://schemas.microsoft.com/office/drawing/2014/main" id="{7B22C35C-FD75-4A7E-8A72-F0D370876442}"/>
              </a:ext>
            </a:extLst>
          </p:cNvPr>
          <p:cNvSpPr txBox="1"/>
          <p:nvPr/>
        </p:nvSpPr>
        <p:spPr>
          <a:xfrm>
            <a:off x="5672831" y="759978"/>
            <a:ext cx="6258719" cy="4154984"/>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dirty="0"/>
              <a:t>Born: February 27, 272</a:t>
            </a:r>
          </a:p>
          <a:p>
            <a:pPr marL="285750" indent="-285750">
              <a:buFont typeface="Arial" panose="020B0604020202020204" pitchFamily="34" charset="0"/>
              <a:buChar char="•"/>
            </a:pPr>
            <a:r>
              <a:rPr lang="en-US" sz="2400" dirty="0"/>
              <a:t>Died: May 22, 337</a:t>
            </a:r>
          </a:p>
          <a:p>
            <a:pPr marL="285750" indent="-285750">
              <a:buFont typeface="Arial" panose="020B0604020202020204" pitchFamily="34" charset="0"/>
              <a:buChar char="•"/>
            </a:pPr>
            <a:r>
              <a:rPr lang="en-US" sz="2400" dirty="0"/>
              <a:t>Reigned : July 25, 306– May 22, 337 </a:t>
            </a:r>
          </a:p>
          <a:p>
            <a:pPr marL="285750" indent="-285750">
              <a:buFont typeface="Arial" panose="020B0604020202020204" pitchFamily="34" charset="0"/>
              <a:buChar char="•"/>
            </a:pPr>
            <a:r>
              <a:rPr lang="en-US" sz="2400" b="1" dirty="0">
                <a:solidFill>
                  <a:srgbClr val="0070C0"/>
                </a:solidFill>
              </a:rPr>
              <a:t>The Doctrine of Constantine: The LORD gave me a vast empire that is difficult to rule so I </a:t>
            </a:r>
            <a:r>
              <a:rPr lang="en-US" sz="2400" dirty="0">
                <a:solidFill>
                  <a:srgbClr val="0070C0"/>
                </a:solidFill>
              </a:rPr>
              <a:t>(Constantine) </a:t>
            </a:r>
            <a:r>
              <a:rPr lang="en-US" sz="2400" b="1" dirty="0">
                <a:solidFill>
                  <a:srgbClr val="0070C0"/>
                </a:solidFill>
              </a:rPr>
              <a:t>give the West to the Pope.</a:t>
            </a:r>
          </a:p>
          <a:p>
            <a:pPr marL="342900" indent="-342900">
              <a:buFont typeface="Arial" panose="020B0604020202020204" pitchFamily="34" charset="0"/>
              <a:buChar char="•"/>
            </a:pPr>
            <a:r>
              <a:rPr lang="en-US" sz="2400" b="1" dirty="0">
                <a:solidFill>
                  <a:srgbClr val="0070C0"/>
                </a:solidFill>
              </a:rPr>
              <a:t>It is now believed that the Doctrine of Constantine was written about 750.</a:t>
            </a:r>
          </a:p>
          <a:p>
            <a:pPr marL="342900" indent="-342900">
              <a:buFont typeface="Arial" panose="020B0604020202020204" pitchFamily="34" charset="0"/>
              <a:buChar char="•"/>
            </a:pPr>
            <a:r>
              <a:rPr lang="en-US" sz="2400" b="1" dirty="0">
                <a:solidFill>
                  <a:srgbClr val="0070C0"/>
                </a:solidFill>
              </a:rPr>
              <a:t> Constantine issued the Edict of Milan in February 313 giving</a:t>
            </a:r>
            <a:r>
              <a:rPr lang="en-US" sz="2400" dirty="0">
                <a:solidFill>
                  <a:srgbClr val="0070C0"/>
                </a:solidFill>
              </a:rPr>
              <a:t> </a:t>
            </a:r>
            <a:r>
              <a:rPr lang="en-US" sz="2400" b="1" dirty="0">
                <a:solidFill>
                  <a:srgbClr val="0070C0"/>
                </a:solidFill>
              </a:rPr>
              <a:t>Christianity a legal status in the Roman Empire. </a:t>
            </a:r>
          </a:p>
        </p:txBody>
      </p:sp>
      <p:pic>
        <p:nvPicPr>
          <p:cNvPr id="10" name="Picture 9">
            <a:extLst>
              <a:ext uri="{FF2B5EF4-FFF2-40B4-BE49-F238E27FC236}">
                <a16:creationId xmlns:a16="http://schemas.microsoft.com/office/drawing/2014/main" id="{A54EF26F-2E07-4C5A-B68A-6D2F5E8BB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45" y="963432"/>
            <a:ext cx="5443186" cy="3702167"/>
          </a:xfrm>
          <a:prstGeom prst="rect">
            <a:avLst/>
          </a:prstGeom>
        </p:spPr>
      </p:pic>
      <p:sp>
        <p:nvSpPr>
          <p:cNvPr id="4" name="TextBox 3">
            <a:extLst>
              <a:ext uri="{FF2B5EF4-FFF2-40B4-BE49-F238E27FC236}">
                <a16:creationId xmlns:a16="http://schemas.microsoft.com/office/drawing/2014/main" id="{717BECB2-132F-4594-94DE-80FF451BA166}"/>
              </a:ext>
            </a:extLst>
          </p:cNvPr>
          <p:cNvSpPr txBox="1"/>
          <p:nvPr/>
        </p:nvSpPr>
        <p:spPr>
          <a:xfrm>
            <a:off x="219569" y="4972538"/>
            <a:ext cx="11689881" cy="1569660"/>
          </a:xfrm>
          <a:prstGeom prst="rect">
            <a:avLst/>
          </a:prstGeom>
          <a:solidFill>
            <a:srgbClr val="FFFFCC"/>
          </a:solidFill>
        </p:spPr>
        <p:txBody>
          <a:bodyPr wrap="square" rtlCol="0">
            <a:spAutoFit/>
          </a:bodyPr>
          <a:lstStyle/>
          <a:p>
            <a:pPr marL="285750" indent="-285750">
              <a:buFont typeface="Arial" panose="020B0604020202020204" pitchFamily="34" charset="0"/>
              <a:buChar char="•"/>
            </a:pPr>
            <a:r>
              <a:rPr lang="en-US" sz="2400" b="1" dirty="0">
                <a:solidFill>
                  <a:srgbClr val="0070C0"/>
                </a:solidFill>
              </a:rPr>
              <a:t>In 325 Constantine called the Council of </a:t>
            </a:r>
            <a:r>
              <a:rPr lang="en-US" sz="2400" b="1" dirty="0" err="1">
                <a:solidFill>
                  <a:srgbClr val="0070C0"/>
                </a:solidFill>
              </a:rPr>
              <a:t>Nicea</a:t>
            </a:r>
            <a:r>
              <a:rPr lang="en-US" sz="2400" b="1" dirty="0">
                <a:solidFill>
                  <a:srgbClr val="0070C0"/>
                </a:solidFill>
              </a:rPr>
              <a:t>. In 335 he exiled </a:t>
            </a:r>
            <a:r>
              <a:rPr lang="en-US" sz="2400" b="1" dirty="0" err="1">
                <a:solidFill>
                  <a:srgbClr val="0070C0"/>
                </a:solidFill>
              </a:rPr>
              <a:t>Athinasius</a:t>
            </a:r>
            <a:r>
              <a:rPr lang="en-US" sz="2400" b="1" dirty="0">
                <a:solidFill>
                  <a:srgbClr val="0070C0"/>
                </a:solidFill>
              </a:rPr>
              <a:t> for defending the Council’s ruling that Arius was a heretic. </a:t>
            </a:r>
            <a:r>
              <a:rPr lang="en-US" sz="2400" b="1" dirty="0" err="1">
                <a:solidFill>
                  <a:srgbClr val="0070C0"/>
                </a:solidFill>
              </a:rPr>
              <a:t>Athinasius</a:t>
            </a:r>
            <a:r>
              <a:rPr lang="en-US" sz="2400" b="1" dirty="0">
                <a:solidFill>
                  <a:srgbClr val="0070C0"/>
                </a:solidFill>
              </a:rPr>
              <a:t> would be exiled four more times in his life for defending the Council of </a:t>
            </a:r>
            <a:r>
              <a:rPr lang="en-US" sz="2400" b="1" dirty="0" err="1">
                <a:solidFill>
                  <a:srgbClr val="0070C0"/>
                </a:solidFill>
              </a:rPr>
              <a:t>Nicea</a:t>
            </a:r>
            <a:endParaRPr lang="en-US" sz="2400" b="1" dirty="0">
              <a:solidFill>
                <a:srgbClr val="0070C0"/>
              </a:solidFill>
            </a:endParaRPr>
          </a:p>
          <a:p>
            <a:pPr marL="285750" indent="-285750">
              <a:buFont typeface="Arial" panose="020B0604020202020204" pitchFamily="34" charset="0"/>
              <a:buChar char="•"/>
            </a:pPr>
            <a:r>
              <a:rPr lang="en-US" sz="2400" b="1" dirty="0">
                <a:solidFill>
                  <a:srgbClr val="0070C0"/>
                </a:solidFill>
              </a:rPr>
              <a:t>In 380 Emperor Theodosius I made Christianity the official religion of the Roman empire.</a:t>
            </a:r>
          </a:p>
        </p:txBody>
      </p:sp>
    </p:spTree>
    <p:extLst>
      <p:ext uri="{BB962C8B-B14F-4D97-AF65-F5344CB8AC3E}">
        <p14:creationId xmlns:p14="http://schemas.microsoft.com/office/powerpoint/2010/main" val="2024429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1285</Words>
  <Application>Microsoft Office PowerPoint</Application>
  <PresentationFormat>Widescreen</PresentationFormat>
  <Paragraphs>84</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Discipleship:  An  Introduction to  Systematic Theology and  Apologetics</vt:lpstr>
      <vt:lpstr> The Reformation – Setting the Table for October 31, 1517 </vt:lpstr>
      <vt:lpstr> The Reformation – Summary of the last five of Popes </vt:lpstr>
      <vt:lpstr> The Reformation – Was Peter the first of an unbroken chain of Popes?</vt:lpstr>
      <vt:lpstr> The Reformation – Was Peter the first of an unbroken chain of Popes?</vt:lpstr>
      <vt:lpstr> The Reformation – Was Peter the first of an unbroken chain of Popes? </vt:lpstr>
      <vt:lpstr> The Reformation – Was Peter the first of an unbroken chain of Popes? </vt:lpstr>
      <vt:lpstr> The Reformation – Was Peter the first of an unbroken chain of Popes? </vt:lpstr>
      <vt:lpstr> The Reformation – Constantine the Great </vt:lpstr>
      <vt:lpstr> The Reformation – Constantine the Great </vt:lpstr>
      <vt:lpstr> The Reformation – Archbasilica of St. John Lateran </vt:lpstr>
      <vt:lpstr> The Reformation – St Peter’s Basilica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Schmuland</dc:creator>
  <cp:lastModifiedBy>Carl Schmuland</cp:lastModifiedBy>
  <cp:revision>2</cp:revision>
  <dcterms:created xsi:type="dcterms:W3CDTF">2017-10-09T01:03:40Z</dcterms:created>
  <dcterms:modified xsi:type="dcterms:W3CDTF">2017-10-09T01:04:58Z</dcterms:modified>
</cp:coreProperties>
</file>