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7" r:id="rId2"/>
    <p:sldId id="258" r:id="rId3"/>
    <p:sldId id="259" r:id="rId4"/>
    <p:sldId id="260" r:id="rId5"/>
    <p:sldId id="261" r:id="rId6"/>
    <p:sldId id="262" r:id="rId7"/>
    <p:sldId id="263" r:id="rId8"/>
    <p:sldId id="264" r:id="rId9"/>
    <p:sldId id="265" r:id="rId10"/>
    <p:sldId id="266" r:id="rId11"/>
    <p:sldId id="267"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8" d="100"/>
          <a:sy n="78" d="100"/>
        </p:scale>
        <p:origin x="878"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7FFF0CA-D856-4203-A730-5C1652B5D321}" type="datetimeFigureOut">
              <a:rPr lang="en-US" smtClean="0"/>
              <a:t>10/15/2017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FE7AC95-12D2-4C16-8C2E-90EE54E5A1E4}" type="slidenum">
              <a:rPr lang="en-US" smtClean="0"/>
              <a:t>‹#›</a:t>
            </a:fld>
            <a:endParaRPr lang="en-US"/>
          </a:p>
        </p:txBody>
      </p:sp>
    </p:spTree>
    <p:extLst>
      <p:ext uri="{BB962C8B-B14F-4D97-AF65-F5344CB8AC3E}">
        <p14:creationId xmlns:p14="http://schemas.microsoft.com/office/powerpoint/2010/main" val="17759742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8" Type="http://schemas.openxmlformats.org/officeDocument/2006/relationships/hyperlink" Target="https://en.wikipedia.org/wiki/Origen#cite_note-Orthodoxy:_An_Ironic_Side_Note_on_Heresy.2C_and_the_Trinity-5" TargetMode="External"/><Relationship Id="rId3" Type="http://schemas.openxmlformats.org/officeDocument/2006/relationships/hyperlink" Target="https://en.wikipedia.org/wiki/Pre-existence" TargetMode="External"/><Relationship Id="rId7" Type="http://schemas.openxmlformats.org/officeDocument/2006/relationships/hyperlink" Target="https://en.wikipedia.org/wiki/Origen#cite_note-4" TargetMode="External"/><Relationship Id="rId12" Type="http://schemas.openxmlformats.org/officeDocument/2006/relationships/hyperlink" Target="https://en.wikipedia.org/wiki/God_the_Father" TargetMode="External"/><Relationship Id="rId2" Type="http://schemas.openxmlformats.org/officeDocument/2006/relationships/slide" Target="../slides/slide2.xml"/><Relationship Id="rId1" Type="http://schemas.openxmlformats.org/officeDocument/2006/relationships/notesMaster" Target="../notesMasters/notesMaster1.xml"/><Relationship Id="rId6" Type="http://schemas.openxmlformats.org/officeDocument/2006/relationships/hyperlink" Target="https://en.wikipedia.org/wiki/Apocatastasis" TargetMode="External"/><Relationship Id="rId11" Type="http://schemas.openxmlformats.org/officeDocument/2006/relationships/hyperlink" Target="https://en.wikipedia.org/wiki/Subordinationism" TargetMode="External"/><Relationship Id="rId5" Type="http://schemas.openxmlformats.org/officeDocument/2006/relationships/hyperlink" Target="https://en.wikipedia.org/wiki/Devil_in_Christianity" TargetMode="External"/><Relationship Id="rId10" Type="http://schemas.openxmlformats.org/officeDocument/2006/relationships/hyperlink" Target="https://en.wikipedia.org/wiki/God_the_Son" TargetMode="External"/><Relationship Id="rId4" Type="http://schemas.openxmlformats.org/officeDocument/2006/relationships/hyperlink" Target="https://en.wikipedia.org/wiki/Soul#Christianity" TargetMode="External"/><Relationship Id="rId9" Type="http://schemas.openxmlformats.org/officeDocument/2006/relationships/hyperlink" Target="https://en.wikipedia.org/wiki/Origen#cite_note-Origen.27s_Anti-Subordinationism_and_Its_Heritage_in_the_Nicene_and_Cappadocian_Line-6"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 </a:t>
            </a:r>
            <a:r>
              <a:rPr lang="en-US" sz="1200" b="0" i="0" u="none" strike="noStrike" kern="1200" dirty="0">
                <a:solidFill>
                  <a:schemeClr val="tx1"/>
                </a:solidFill>
                <a:effectLst/>
                <a:latin typeface="+mn-lt"/>
                <a:ea typeface="+mn-ea"/>
                <a:cs typeface="+mn-cs"/>
                <a:hlinkClick r:id="rId3" tooltip="Pre-existence"/>
              </a:rPr>
              <a:t>pre-existence</a:t>
            </a:r>
            <a:r>
              <a:rPr lang="en-US" sz="1200" b="0" i="0" kern="1200" dirty="0">
                <a:solidFill>
                  <a:schemeClr val="tx1"/>
                </a:solidFill>
                <a:effectLst/>
                <a:latin typeface="+mn-lt"/>
                <a:ea typeface="+mn-ea"/>
                <a:cs typeface="+mn-cs"/>
              </a:rPr>
              <a:t> of </a:t>
            </a:r>
            <a:r>
              <a:rPr lang="en-US" sz="1200" b="0" i="0" u="none" strike="noStrike" kern="1200" dirty="0">
                <a:solidFill>
                  <a:schemeClr val="tx1"/>
                </a:solidFill>
                <a:effectLst/>
                <a:latin typeface="+mn-lt"/>
                <a:ea typeface="+mn-ea"/>
                <a:cs typeface="+mn-cs"/>
                <a:hlinkClick r:id="rId4" tooltip="Soul"/>
              </a:rPr>
              <a:t>souls</a:t>
            </a:r>
            <a:r>
              <a:rPr lang="en-US" sz="1200" b="0" i="0" kern="1200" dirty="0">
                <a:solidFill>
                  <a:schemeClr val="tx1"/>
                </a:solidFill>
                <a:effectLst/>
                <a:latin typeface="+mn-lt"/>
                <a:ea typeface="+mn-ea"/>
                <a:cs typeface="+mn-cs"/>
              </a:rPr>
              <a:t>, the final reconciliation of all creatures, including perhaps even </a:t>
            </a:r>
            <a:r>
              <a:rPr lang="en-US" sz="1200" b="0" i="0" u="none" strike="noStrike" kern="1200" dirty="0">
                <a:solidFill>
                  <a:schemeClr val="tx1"/>
                </a:solidFill>
                <a:effectLst/>
                <a:latin typeface="+mn-lt"/>
                <a:ea typeface="+mn-ea"/>
                <a:cs typeface="+mn-cs"/>
                <a:hlinkClick r:id="rId5" tooltip="Devil in Christianity"/>
              </a:rPr>
              <a:t>the devil</a:t>
            </a:r>
            <a:r>
              <a:rPr lang="en-US" sz="1200" b="0" i="0" kern="1200" dirty="0">
                <a:solidFill>
                  <a:schemeClr val="tx1"/>
                </a:solidFill>
                <a:effectLst/>
                <a:latin typeface="+mn-lt"/>
                <a:ea typeface="+mn-ea"/>
                <a:cs typeface="+mn-cs"/>
              </a:rPr>
              <a:t>(the </a:t>
            </a:r>
            <a:r>
              <a:rPr lang="en-US" sz="1200" b="0" i="0" u="none" strike="noStrike" kern="1200" dirty="0">
                <a:solidFill>
                  <a:schemeClr val="tx1"/>
                </a:solidFill>
                <a:effectLst/>
                <a:latin typeface="+mn-lt"/>
                <a:ea typeface="+mn-ea"/>
                <a:cs typeface="+mn-cs"/>
                <a:hlinkClick r:id="rId6" tooltip="Apocatastasis"/>
              </a:rPr>
              <a:t>apokatastasis</a:t>
            </a:r>
            <a:r>
              <a:rPr lang="en-US" sz="1200" b="0" i="0" kern="1200" dirty="0">
                <a:solidFill>
                  <a:schemeClr val="tx1"/>
                </a:solidFill>
                <a:effectLst/>
                <a:latin typeface="+mn-lt"/>
                <a:ea typeface="+mn-ea"/>
                <a:cs typeface="+mn-cs"/>
              </a:rPr>
              <a:t>),</a:t>
            </a:r>
            <a:r>
              <a:rPr lang="en-US" sz="1200" b="0" i="0" u="none" strike="noStrike" kern="1200" baseline="30000" dirty="0">
                <a:solidFill>
                  <a:schemeClr val="tx1"/>
                </a:solidFill>
                <a:effectLst/>
                <a:latin typeface="+mn-lt"/>
                <a:ea typeface="+mn-ea"/>
                <a:cs typeface="+mn-cs"/>
                <a:hlinkClick r:id="rId7"/>
              </a:rPr>
              <a:t>[4]</a:t>
            </a:r>
            <a:r>
              <a:rPr lang="en-US" sz="1200" b="0" i="0" kern="1200" dirty="0">
                <a:solidFill>
                  <a:schemeClr val="tx1"/>
                </a:solidFill>
                <a:effectLst/>
                <a:latin typeface="+mn-lt"/>
                <a:ea typeface="+mn-ea"/>
                <a:cs typeface="+mn-cs"/>
              </a:rPr>
              <a:t> and his possible</a:t>
            </a:r>
            <a:r>
              <a:rPr lang="en-US" sz="1200" b="0" i="0" u="none" strike="noStrike" kern="1200" baseline="30000" dirty="0">
                <a:solidFill>
                  <a:schemeClr val="tx1"/>
                </a:solidFill>
                <a:effectLst/>
                <a:latin typeface="+mn-lt"/>
                <a:ea typeface="+mn-ea"/>
                <a:cs typeface="+mn-cs"/>
                <a:hlinkClick r:id="rId8"/>
              </a:rPr>
              <a:t>[5]</a:t>
            </a:r>
            <a:r>
              <a:rPr lang="en-US" sz="1200" b="0" i="0" u="none" strike="noStrike" kern="1200" baseline="30000" dirty="0">
                <a:solidFill>
                  <a:schemeClr val="tx1"/>
                </a:solidFill>
                <a:effectLst/>
                <a:latin typeface="+mn-lt"/>
                <a:ea typeface="+mn-ea"/>
                <a:cs typeface="+mn-cs"/>
                <a:hlinkClick r:id="rId9"/>
              </a:rPr>
              <a:t>[6]</a:t>
            </a:r>
            <a:r>
              <a:rPr lang="en-US" sz="1200" b="0" i="0" kern="1200" dirty="0">
                <a:solidFill>
                  <a:schemeClr val="tx1"/>
                </a:solidFill>
                <a:effectLst/>
                <a:latin typeface="+mn-lt"/>
                <a:ea typeface="+mn-ea"/>
                <a:cs typeface="+mn-cs"/>
              </a:rPr>
              <a:t> belief that </a:t>
            </a:r>
            <a:r>
              <a:rPr lang="en-US" sz="1200" b="0" i="0" u="none" strike="noStrike" kern="1200" dirty="0">
                <a:solidFill>
                  <a:schemeClr val="tx1"/>
                </a:solidFill>
                <a:effectLst/>
                <a:latin typeface="+mn-lt"/>
                <a:ea typeface="+mn-ea"/>
                <a:cs typeface="+mn-cs"/>
                <a:hlinkClick r:id="rId10" tooltip="God the Son"/>
              </a:rPr>
              <a:t>God the Son</a:t>
            </a:r>
            <a:r>
              <a:rPr lang="en-US" sz="1200" b="0" i="0" kern="1200" dirty="0">
                <a:solidFill>
                  <a:schemeClr val="tx1"/>
                </a:solidFill>
                <a:effectLst/>
                <a:latin typeface="+mn-lt"/>
                <a:ea typeface="+mn-ea"/>
                <a:cs typeface="+mn-cs"/>
              </a:rPr>
              <a:t> was </a:t>
            </a:r>
            <a:r>
              <a:rPr lang="en-US" sz="1200" b="0" i="0" u="none" strike="noStrike" kern="1200" dirty="0">
                <a:solidFill>
                  <a:schemeClr val="tx1"/>
                </a:solidFill>
                <a:effectLst/>
                <a:latin typeface="+mn-lt"/>
                <a:ea typeface="+mn-ea"/>
                <a:cs typeface="+mn-cs"/>
                <a:hlinkClick r:id="rId11" tooltip="Subordinationism"/>
              </a:rPr>
              <a:t>subordinate</a:t>
            </a:r>
            <a:r>
              <a:rPr lang="en-US" sz="1200" b="0" i="0" kern="1200" dirty="0">
                <a:solidFill>
                  <a:schemeClr val="tx1"/>
                </a:solidFill>
                <a:effectLst/>
                <a:latin typeface="+mn-lt"/>
                <a:ea typeface="+mn-ea"/>
                <a:cs typeface="+mn-cs"/>
              </a:rPr>
              <a:t> to </a:t>
            </a:r>
            <a:r>
              <a:rPr lang="en-US" sz="1200" b="0" i="0" u="none" strike="noStrike" kern="1200" dirty="0">
                <a:solidFill>
                  <a:schemeClr val="tx1"/>
                </a:solidFill>
                <a:effectLst/>
                <a:latin typeface="+mn-lt"/>
                <a:ea typeface="+mn-ea"/>
                <a:cs typeface="+mn-cs"/>
                <a:hlinkClick r:id="rId12" tooltip="God the Father"/>
              </a:rPr>
              <a:t>God the Father</a:t>
            </a:r>
            <a:r>
              <a:rPr lang="en-US" sz="1200" b="0" i="0" kern="1200" dirty="0">
                <a:solidFill>
                  <a:schemeClr val="tx1"/>
                </a:solidFill>
                <a:effectLst/>
                <a:latin typeface="+mn-lt"/>
                <a:ea typeface="+mn-ea"/>
                <a:cs typeface="+mn-cs"/>
              </a:rPr>
              <a:t>, not a saint Origen; speculative theology, </a:t>
            </a:r>
            <a:r>
              <a:rPr lang="en-US" sz="1200" b="0" i="0" kern="1200" dirty="0" err="1">
                <a:solidFill>
                  <a:schemeClr val="tx1"/>
                </a:solidFill>
                <a:effectLst/>
                <a:latin typeface="+mn-lt"/>
                <a:ea typeface="+mn-ea"/>
                <a:cs typeface="+mn-cs"/>
              </a:rPr>
              <a:t>Acquinas</a:t>
            </a:r>
            <a:r>
              <a:rPr lang="en-US" sz="1200" b="0" i="0" kern="1200" dirty="0">
                <a:solidFill>
                  <a:schemeClr val="tx1"/>
                </a:solidFill>
                <a:effectLst/>
                <a:latin typeface="+mn-lt"/>
                <a:ea typeface="+mn-ea"/>
                <a:cs typeface="+mn-cs"/>
              </a:rPr>
              <a:t> said only literal interpretation for doctrine , logos sent to earth to work out sin </a:t>
            </a:r>
            <a:endParaRPr lang="en-US" dirty="0"/>
          </a:p>
        </p:txBody>
      </p:sp>
      <p:sp>
        <p:nvSpPr>
          <p:cNvPr id="4" name="Slide Number Placeholder 3"/>
          <p:cNvSpPr>
            <a:spLocks noGrp="1"/>
          </p:cNvSpPr>
          <p:nvPr>
            <p:ph type="sldNum" sz="quarter" idx="10"/>
          </p:nvPr>
        </p:nvSpPr>
        <p:spPr/>
        <p:txBody>
          <a:bodyPr/>
          <a:lstStyle/>
          <a:p>
            <a:fld id="{6118229F-A45F-4BB0-B624-C5F7839D9C71}" type="slidenum">
              <a:rPr lang="en-US" smtClean="0"/>
              <a:t>2</a:t>
            </a:fld>
            <a:endParaRPr lang="en-US"/>
          </a:p>
        </p:txBody>
      </p:sp>
    </p:spTree>
    <p:extLst>
      <p:ext uri="{BB962C8B-B14F-4D97-AF65-F5344CB8AC3E}">
        <p14:creationId xmlns:p14="http://schemas.microsoft.com/office/powerpoint/2010/main" val="36132622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800" b="1" dirty="0">
                <a:solidFill>
                  <a:srgbClr val="FF0000"/>
                </a:solidFill>
              </a:rPr>
              <a:t>Pope approves in 1017; John 15:26 &amp; 16:7; 4</a:t>
            </a:r>
            <a:r>
              <a:rPr lang="en-US" sz="2800" b="1" baseline="30000" dirty="0">
                <a:solidFill>
                  <a:srgbClr val="FF0000"/>
                </a:solidFill>
              </a:rPr>
              <a:t>th</a:t>
            </a:r>
            <a:r>
              <a:rPr lang="en-US" sz="2800" b="1" dirty="0">
                <a:solidFill>
                  <a:srgbClr val="FF0000"/>
                </a:solidFill>
              </a:rPr>
              <a:t> and 5</a:t>
            </a:r>
            <a:r>
              <a:rPr lang="en-US" sz="2800" b="1" baseline="30000" dirty="0">
                <a:solidFill>
                  <a:srgbClr val="FF0000"/>
                </a:solidFill>
              </a:rPr>
              <a:t>th</a:t>
            </a:r>
            <a:r>
              <a:rPr lang="en-US" sz="2800" b="1" dirty="0">
                <a:solidFill>
                  <a:srgbClr val="FF0000"/>
                </a:solidFill>
              </a:rPr>
              <a:t> centuries and 19</a:t>
            </a:r>
            <a:r>
              <a:rPr lang="en-US" sz="2800" b="1" baseline="30000" dirty="0">
                <a:solidFill>
                  <a:srgbClr val="FF0000"/>
                </a:solidFill>
              </a:rPr>
              <a:t>th</a:t>
            </a:r>
            <a:r>
              <a:rPr lang="en-US" sz="2800" b="1" dirty="0">
                <a:solidFill>
                  <a:srgbClr val="FF0000"/>
                </a:solidFill>
              </a:rPr>
              <a:t>-21</a:t>
            </a:r>
            <a:r>
              <a:rPr lang="en-US" sz="2800" b="1" baseline="30000" dirty="0">
                <a:solidFill>
                  <a:srgbClr val="FF0000"/>
                </a:solidFill>
              </a:rPr>
              <a:t>st</a:t>
            </a:r>
            <a:r>
              <a:rPr lang="en-US" sz="2800" b="1" dirty="0">
                <a:solidFill>
                  <a:srgbClr val="FF0000"/>
                </a:solidFill>
              </a:rPr>
              <a:t> century</a:t>
            </a:r>
            <a:endParaRPr lang="en-US" sz="2800" dirty="0"/>
          </a:p>
        </p:txBody>
      </p:sp>
      <p:sp>
        <p:nvSpPr>
          <p:cNvPr id="4" name="Slide Number Placeholder 3"/>
          <p:cNvSpPr>
            <a:spLocks noGrp="1"/>
          </p:cNvSpPr>
          <p:nvPr>
            <p:ph type="sldNum" sz="quarter" idx="10"/>
          </p:nvPr>
        </p:nvSpPr>
        <p:spPr/>
        <p:txBody>
          <a:bodyPr/>
          <a:lstStyle/>
          <a:p>
            <a:fld id="{6118229F-A45F-4BB0-B624-C5F7839D9C71}" type="slidenum">
              <a:rPr lang="en-US" smtClean="0"/>
              <a:t>4</a:t>
            </a:fld>
            <a:endParaRPr lang="en-US"/>
          </a:p>
        </p:txBody>
      </p:sp>
    </p:spTree>
    <p:extLst>
      <p:ext uri="{BB962C8B-B14F-4D97-AF65-F5344CB8AC3E}">
        <p14:creationId xmlns:p14="http://schemas.microsoft.com/office/powerpoint/2010/main" val="25378318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Innocent 1 died two months after </a:t>
            </a:r>
            <a:r>
              <a:rPr lang="en-US" dirty="0" err="1"/>
              <a:t>excom</a:t>
            </a:r>
            <a:r>
              <a:rPr lang="en-US" dirty="0"/>
              <a:t> him in 416; </a:t>
            </a:r>
            <a:r>
              <a:rPr lang="en-US"/>
              <a:t>british</a:t>
            </a:r>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5</a:t>
            </a:fld>
            <a:endParaRPr lang="en-US" dirty="0"/>
          </a:p>
        </p:txBody>
      </p:sp>
    </p:spTree>
    <p:extLst>
      <p:ext uri="{BB962C8B-B14F-4D97-AF65-F5344CB8AC3E}">
        <p14:creationId xmlns:p14="http://schemas.microsoft.com/office/powerpoint/2010/main" val="19361357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6</a:t>
            </a:fld>
            <a:endParaRPr lang="en-US" dirty="0"/>
          </a:p>
        </p:txBody>
      </p:sp>
    </p:spTree>
    <p:extLst>
      <p:ext uri="{BB962C8B-B14F-4D97-AF65-F5344CB8AC3E}">
        <p14:creationId xmlns:p14="http://schemas.microsoft.com/office/powerpoint/2010/main" val="21965712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Hippo extreme ne </a:t>
            </a:r>
            <a:r>
              <a:rPr lang="en-US" dirty="0" err="1"/>
              <a:t>algeria</a:t>
            </a:r>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7</a:t>
            </a:fld>
            <a:endParaRPr lang="en-US" dirty="0"/>
          </a:p>
        </p:txBody>
      </p:sp>
    </p:spTree>
    <p:extLst>
      <p:ext uri="{BB962C8B-B14F-4D97-AF65-F5344CB8AC3E}">
        <p14:creationId xmlns:p14="http://schemas.microsoft.com/office/powerpoint/2010/main" val="34370838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Believing is seeing; do you agree or don’t you understand yet?</a:t>
            </a:r>
          </a:p>
        </p:txBody>
      </p:sp>
      <p:sp>
        <p:nvSpPr>
          <p:cNvPr id="4" name="Slide Number Placeholder 3"/>
          <p:cNvSpPr>
            <a:spLocks noGrp="1"/>
          </p:cNvSpPr>
          <p:nvPr>
            <p:ph type="sldNum" sz="quarter" idx="10"/>
          </p:nvPr>
        </p:nvSpPr>
        <p:spPr/>
        <p:txBody>
          <a:bodyPr/>
          <a:lstStyle/>
          <a:p>
            <a:fld id="{938B5312-EFF3-4B6A-A77D-A1A8B0EB06A7}" type="slidenum">
              <a:rPr lang="en-US" smtClean="0"/>
              <a:t>8</a:t>
            </a:fld>
            <a:endParaRPr lang="en-US" dirty="0"/>
          </a:p>
        </p:txBody>
      </p:sp>
    </p:spTree>
    <p:extLst>
      <p:ext uri="{BB962C8B-B14F-4D97-AF65-F5344CB8AC3E}">
        <p14:creationId xmlns:p14="http://schemas.microsoft.com/office/powerpoint/2010/main" val="20955753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9</a:t>
            </a:fld>
            <a:endParaRPr lang="en-US" dirty="0"/>
          </a:p>
        </p:txBody>
      </p:sp>
    </p:spTree>
    <p:extLst>
      <p:ext uri="{BB962C8B-B14F-4D97-AF65-F5344CB8AC3E}">
        <p14:creationId xmlns:p14="http://schemas.microsoft.com/office/powerpoint/2010/main" val="2734617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10</a:t>
            </a:fld>
            <a:endParaRPr lang="en-US" dirty="0"/>
          </a:p>
        </p:txBody>
      </p:sp>
    </p:spTree>
    <p:extLst>
      <p:ext uri="{BB962C8B-B14F-4D97-AF65-F5344CB8AC3E}">
        <p14:creationId xmlns:p14="http://schemas.microsoft.com/office/powerpoint/2010/main" val="18797268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11</a:t>
            </a:fld>
            <a:endParaRPr lang="en-US" dirty="0"/>
          </a:p>
        </p:txBody>
      </p:sp>
    </p:spTree>
    <p:extLst>
      <p:ext uri="{BB962C8B-B14F-4D97-AF65-F5344CB8AC3E}">
        <p14:creationId xmlns:p14="http://schemas.microsoft.com/office/powerpoint/2010/main" val="25256516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3DD7AF-EB45-4EC1-B4AB-2A97FB71654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A764433-8AB2-42CF-AAB2-20FD742D780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684EE76-601A-4EC4-91DD-64C5AC4658E6}"/>
              </a:ext>
            </a:extLst>
          </p:cNvPr>
          <p:cNvSpPr>
            <a:spLocks noGrp="1"/>
          </p:cNvSpPr>
          <p:nvPr>
            <p:ph type="dt" sz="half" idx="10"/>
          </p:nvPr>
        </p:nvSpPr>
        <p:spPr/>
        <p:txBody>
          <a:bodyPr/>
          <a:lstStyle/>
          <a:p>
            <a:fld id="{E3212C01-0EC3-4239-A16F-BEEB10EE47C7}" type="datetimeFigureOut">
              <a:rPr lang="en-US" smtClean="0"/>
              <a:t>10/15/2017</a:t>
            </a:fld>
            <a:endParaRPr lang="en-US"/>
          </a:p>
        </p:txBody>
      </p:sp>
      <p:sp>
        <p:nvSpPr>
          <p:cNvPr id="5" name="Footer Placeholder 4">
            <a:extLst>
              <a:ext uri="{FF2B5EF4-FFF2-40B4-BE49-F238E27FC236}">
                <a16:creationId xmlns:a16="http://schemas.microsoft.com/office/drawing/2014/main" id="{C90F74FE-C111-44A3-958C-7ADBA65E6E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8FA15C0-0FB2-4286-9D66-277080DC8A01}"/>
              </a:ext>
            </a:extLst>
          </p:cNvPr>
          <p:cNvSpPr>
            <a:spLocks noGrp="1"/>
          </p:cNvSpPr>
          <p:nvPr>
            <p:ph type="sldNum" sz="quarter" idx="12"/>
          </p:nvPr>
        </p:nvSpPr>
        <p:spPr/>
        <p:txBody>
          <a:bodyPr/>
          <a:lstStyle/>
          <a:p>
            <a:fld id="{161CCA31-385B-43DC-8208-EE22EE2E1594}" type="slidenum">
              <a:rPr lang="en-US" smtClean="0"/>
              <a:t>‹#›</a:t>
            </a:fld>
            <a:endParaRPr lang="en-US"/>
          </a:p>
        </p:txBody>
      </p:sp>
    </p:spTree>
    <p:extLst>
      <p:ext uri="{BB962C8B-B14F-4D97-AF65-F5344CB8AC3E}">
        <p14:creationId xmlns:p14="http://schemas.microsoft.com/office/powerpoint/2010/main" val="41910408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5C0B9A-F364-4915-8D64-0C2D27E8C6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424EBFF-ADF9-41E5-83E9-9A656011F81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4BD61ED-1897-4DFC-A364-FE6B14B6C16D}"/>
              </a:ext>
            </a:extLst>
          </p:cNvPr>
          <p:cNvSpPr>
            <a:spLocks noGrp="1"/>
          </p:cNvSpPr>
          <p:nvPr>
            <p:ph type="dt" sz="half" idx="10"/>
          </p:nvPr>
        </p:nvSpPr>
        <p:spPr/>
        <p:txBody>
          <a:bodyPr/>
          <a:lstStyle/>
          <a:p>
            <a:fld id="{E3212C01-0EC3-4239-A16F-BEEB10EE47C7}" type="datetimeFigureOut">
              <a:rPr lang="en-US" smtClean="0"/>
              <a:t>10/15/2017</a:t>
            </a:fld>
            <a:endParaRPr lang="en-US"/>
          </a:p>
        </p:txBody>
      </p:sp>
      <p:sp>
        <p:nvSpPr>
          <p:cNvPr id="5" name="Footer Placeholder 4">
            <a:extLst>
              <a:ext uri="{FF2B5EF4-FFF2-40B4-BE49-F238E27FC236}">
                <a16:creationId xmlns:a16="http://schemas.microsoft.com/office/drawing/2014/main" id="{DF6933AC-0835-4E39-AC4C-77C8E7EFC03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8208B26-1468-4FE8-9E38-02B18950BD57}"/>
              </a:ext>
            </a:extLst>
          </p:cNvPr>
          <p:cNvSpPr>
            <a:spLocks noGrp="1"/>
          </p:cNvSpPr>
          <p:nvPr>
            <p:ph type="sldNum" sz="quarter" idx="12"/>
          </p:nvPr>
        </p:nvSpPr>
        <p:spPr/>
        <p:txBody>
          <a:bodyPr/>
          <a:lstStyle/>
          <a:p>
            <a:fld id="{161CCA31-385B-43DC-8208-EE22EE2E1594}" type="slidenum">
              <a:rPr lang="en-US" smtClean="0"/>
              <a:t>‹#›</a:t>
            </a:fld>
            <a:endParaRPr lang="en-US"/>
          </a:p>
        </p:txBody>
      </p:sp>
    </p:spTree>
    <p:extLst>
      <p:ext uri="{BB962C8B-B14F-4D97-AF65-F5344CB8AC3E}">
        <p14:creationId xmlns:p14="http://schemas.microsoft.com/office/powerpoint/2010/main" val="36755154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938DBA5-3B51-4FE2-8C0B-CD37DCE81F1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FEE05C7-63E9-4401-B8D9-00E5B19220C6}"/>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7FD865-92BC-48C1-9CA3-683F115F4DF5}"/>
              </a:ext>
            </a:extLst>
          </p:cNvPr>
          <p:cNvSpPr>
            <a:spLocks noGrp="1"/>
          </p:cNvSpPr>
          <p:nvPr>
            <p:ph type="dt" sz="half" idx="10"/>
          </p:nvPr>
        </p:nvSpPr>
        <p:spPr/>
        <p:txBody>
          <a:bodyPr/>
          <a:lstStyle/>
          <a:p>
            <a:fld id="{E3212C01-0EC3-4239-A16F-BEEB10EE47C7}" type="datetimeFigureOut">
              <a:rPr lang="en-US" smtClean="0"/>
              <a:t>10/15/2017</a:t>
            </a:fld>
            <a:endParaRPr lang="en-US"/>
          </a:p>
        </p:txBody>
      </p:sp>
      <p:sp>
        <p:nvSpPr>
          <p:cNvPr id="5" name="Footer Placeholder 4">
            <a:extLst>
              <a:ext uri="{FF2B5EF4-FFF2-40B4-BE49-F238E27FC236}">
                <a16:creationId xmlns:a16="http://schemas.microsoft.com/office/drawing/2014/main" id="{2807C885-E6DF-4D3E-A372-24E6607863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DAFACD-BAC9-48EE-8A6F-EB5198831C7D}"/>
              </a:ext>
            </a:extLst>
          </p:cNvPr>
          <p:cNvSpPr>
            <a:spLocks noGrp="1"/>
          </p:cNvSpPr>
          <p:nvPr>
            <p:ph type="sldNum" sz="quarter" idx="12"/>
          </p:nvPr>
        </p:nvSpPr>
        <p:spPr/>
        <p:txBody>
          <a:bodyPr/>
          <a:lstStyle/>
          <a:p>
            <a:fld id="{161CCA31-385B-43DC-8208-EE22EE2E1594}" type="slidenum">
              <a:rPr lang="en-US" smtClean="0"/>
              <a:t>‹#›</a:t>
            </a:fld>
            <a:endParaRPr lang="en-US"/>
          </a:p>
        </p:txBody>
      </p:sp>
    </p:spTree>
    <p:extLst>
      <p:ext uri="{BB962C8B-B14F-4D97-AF65-F5344CB8AC3E}">
        <p14:creationId xmlns:p14="http://schemas.microsoft.com/office/powerpoint/2010/main" val="39740155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58A4DE-2153-45D6-B0F8-F08B21EDA8F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446E9B3-7D41-49E8-A24E-708D55A839A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755EF43-32A9-40E5-B184-521F53AB39B9}"/>
              </a:ext>
            </a:extLst>
          </p:cNvPr>
          <p:cNvSpPr>
            <a:spLocks noGrp="1"/>
          </p:cNvSpPr>
          <p:nvPr>
            <p:ph type="dt" sz="half" idx="10"/>
          </p:nvPr>
        </p:nvSpPr>
        <p:spPr/>
        <p:txBody>
          <a:bodyPr/>
          <a:lstStyle/>
          <a:p>
            <a:fld id="{E3212C01-0EC3-4239-A16F-BEEB10EE47C7}" type="datetimeFigureOut">
              <a:rPr lang="en-US" smtClean="0"/>
              <a:t>10/15/2017</a:t>
            </a:fld>
            <a:endParaRPr lang="en-US"/>
          </a:p>
        </p:txBody>
      </p:sp>
      <p:sp>
        <p:nvSpPr>
          <p:cNvPr id="5" name="Footer Placeholder 4">
            <a:extLst>
              <a:ext uri="{FF2B5EF4-FFF2-40B4-BE49-F238E27FC236}">
                <a16:creationId xmlns:a16="http://schemas.microsoft.com/office/drawing/2014/main" id="{8A058D8B-B541-492E-A203-B144CF7ED20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7C70271-BABC-4503-BCCF-2A3E3DC425F3}"/>
              </a:ext>
            </a:extLst>
          </p:cNvPr>
          <p:cNvSpPr>
            <a:spLocks noGrp="1"/>
          </p:cNvSpPr>
          <p:nvPr>
            <p:ph type="sldNum" sz="quarter" idx="12"/>
          </p:nvPr>
        </p:nvSpPr>
        <p:spPr/>
        <p:txBody>
          <a:bodyPr/>
          <a:lstStyle/>
          <a:p>
            <a:fld id="{161CCA31-385B-43DC-8208-EE22EE2E1594}" type="slidenum">
              <a:rPr lang="en-US" smtClean="0"/>
              <a:t>‹#›</a:t>
            </a:fld>
            <a:endParaRPr lang="en-US"/>
          </a:p>
        </p:txBody>
      </p:sp>
    </p:spTree>
    <p:extLst>
      <p:ext uri="{BB962C8B-B14F-4D97-AF65-F5344CB8AC3E}">
        <p14:creationId xmlns:p14="http://schemas.microsoft.com/office/powerpoint/2010/main" val="3308544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88F113-C87C-4346-AA07-5E96DF0085D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E01DA32-D9CF-40E1-9FDF-747E4FB3A92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D945950-1116-4F32-A336-541B1DC96521}"/>
              </a:ext>
            </a:extLst>
          </p:cNvPr>
          <p:cNvSpPr>
            <a:spLocks noGrp="1"/>
          </p:cNvSpPr>
          <p:nvPr>
            <p:ph type="dt" sz="half" idx="10"/>
          </p:nvPr>
        </p:nvSpPr>
        <p:spPr/>
        <p:txBody>
          <a:bodyPr/>
          <a:lstStyle/>
          <a:p>
            <a:fld id="{E3212C01-0EC3-4239-A16F-BEEB10EE47C7}" type="datetimeFigureOut">
              <a:rPr lang="en-US" smtClean="0"/>
              <a:t>10/15/2017</a:t>
            </a:fld>
            <a:endParaRPr lang="en-US"/>
          </a:p>
        </p:txBody>
      </p:sp>
      <p:sp>
        <p:nvSpPr>
          <p:cNvPr id="5" name="Footer Placeholder 4">
            <a:extLst>
              <a:ext uri="{FF2B5EF4-FFF2-40B4-BE49-F238E27FC236}">
                <a16:creationId xmlns:a16="http://schemas.microsoft.com/office/drawing/2014/main" id="{EE87B4F4-0BC5-44B7-A0E7-2A27B107B1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DEE352E-4156-42A8-A218-0CD123687816}"/>
              </a:ext>
            </a:extLst>
          </p:cNvPr>
          <p:cNvSpPr>
            <a:spLocks noGrp="1"/>
          </p:cNvSpPr>
          <p:nvPr>
            <p:ph type="sldNum" sz="quarter" idx="12"/>
          </p:nvPr>
        </p:nvSpPr>
        <p:spPr/>
        <p:txBody>
          <a:bodyPr/>
          <a:lstStyle/>
          <a:p>
            <a:fld id="{161CCA31-385B-43DC-8208-EE22EE2E1594}" type="slidenum">
              <a:rPr lang="en-US" smtClean="0"/>
              <a:t>‹#›</a:t>
            </a:fld>
            <a:endParaRPr lang="en-US"/>
          </a:p>
        </p:txBody>
      </p:sp>
    </p:spTree>
    <p:extLst>
      <p:ext uri="{BB962C8B-B14F-4D97-AF65-F5344CB8AC3E}">
        <p14:creationId xmlns:p14="http://schemas.microsoft.com/office/powerpoint/2010/main" val="27653923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3C92AA-6EC8-4D18-9536-4DD60DEBC6B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F3D5AA8-C339-432D-B119-14A5FD8090A9}"/>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C818527-4FD0-4EE1-BA95-2D35AAA18A67}"/>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0AC6931-821C-4B46-BA99-B263F64EDE15}"/>
              </a:ext>
            </a:extLst>
          </p:cNvPr>
          <p:cNvSpPr>
            <a:spLocks noGrp="1"/>
          </p:cNvSpPr>
          <p:nvPr>
            <p:ph type="dt" sz="half" idx="10"/>
          </p:nvPr>
        </p:nvSpPr>
        <p:spPr/>
        <p:txBody>
          <a:bodyPr/>
          <a:lstStyle/>
          <a:p>
            <a:fld id="{E3212C01-0EC3-4239-A16F-BEEB10EE47C7}" type="datetimeFigureOut">
              <a:rPr lang="en-US" smtClean="0"/>
              <a:t>10/15/2017</a:t>
            </a:fld>
            <a:endParaRPr lang="en-US"/>
          </a:p>
        </p:txBody>
      </p:sp>
      <p:sp>
        <p:nvSpPr>
          <p:cNvPr id="6" name="Footer Placeholder 5">
            <a:extLst>
              <a:ext uri="{FF2B5EF4-FFF2-40B4-BE49-F238E27FC236}">
                <a16:creationId xmlns:a16="http://schemas.microsoft.com/office/drawing/2014/main" id="{A0D2AA95-C7E0-4F9B-85DC-23EC77714EA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4FDA347-D147-4CCA-B4FC-2EAE5CEB86B7}"/>
              </a:ext>
            </a:extLst>
          </p:cNvPr>
          <p:cNvSpPr>
            <a:spLocks noGrp="1"/>
          </p:cNvSpPr>
          <p:nvPr>
            <p:ph type="sldNum" sz="quarter" idx="12"/>
          </p:nvPr>
        </p:nvSpPr>
        <p:spPr/>
        <p:txBody>
          <a:bodyPr/>
          <a:lstStyle/>
          <a:p>
            <a:fld id="{161CCA31-385B-43DC-8208-EE22EE2E1594}" type="slidenum">
              <a:rPr lang="en-US" smtClean="0"/>
              <a:t>‹#›</a:t>
            </a:fld>
            <a:endParaRPr lang="en-US"/>
          </a:p>
        </p:txBody>
      </p:sp>
    </p:spTree>
    <p:extLst>
      <p:ext uri="{BB962C8B-B14F-4D97-AF65-F5344CB8AC3E}">
        <p14:creationId xmlns:p14="http://schemas.microsoft.com/office/powerpoint/2010/main" val="15496026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A89927-EAF2-41BE-B449-EFED87F95D0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2017376-C12F-4BF6-93F1-478EE12E548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CC2ADA2-F258-43F1-A46E-81767D79E25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BBAA7CF-0A22-4504-8DFC-D28AB49F64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558615B-1E87-405E-A7B9-0A668D53106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3D09E9A-9C47-448C-8E04-A7384ECD3AF0}"/>
              </a:ext>
            </a:extLst>
          </p:cNvPr>
          <p:cNvSpPr>
            <a:spLocks noGrp="1"/>
          </p:cNvSpPr>
          <p:nvPr>
            <p:ph type="dt" sz="half" idx="10"/>
          </p:nvPr>
        </p:nvSpPr>
        <p:spPr/>
        <p:txBody>
          <a:bodyPr/>
          <a:lstStyle/>
          <a:p>
            <a:fld id="{E3212C01-0EC3-4239-A16F-BEEB10EE47C7}" type="datetimeFigureOut">
              <a:rPr lang="en-US" smtClean="0"/>
              <a:t>10/15/2017</a:t>
            </a:fld>
            <a:endParaRPr lang="en-US"/>
          </a:p>
        </p:txBody>
      </p:sp>
      <p:sp>
        <p:nvSpPr>
          <p:cNvPr id="8" name="Footer Placeholder 7">
            <a:extLst>
              <a:ext uri="{FF2B5EF4-FFF2-40B4-BE49-F238E27FC236}">
                <a16:creationId xmlns:a16="http://schemas.microsoft.com/office/drawing/2014/main" id="{D64FAA34-6A98-449F-9EF3-9B24616D03A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0A56BE0-E6F3-4545-B882-AEAE7FD4EE71}"/>
              </a:ext>
            </a:extLst>
          </p:cNvPr>
          <p:cNvSpPr>
            <a:spLocks noGrp="1"/>
          </p:cNvSpPr>
          <p:nvPr>
            <p:ph type="sldNum" sz="quarter" idx="12"/>
          </p:nvPr>
        </p:nvSpPr>
        <p:spPr/>
        <p:txBody>
          <a:bodyPr/>
          <a:lstStyle/>
          <a:p>
            <a:fld id="{161CCA31-385B-43DC-8208-EE22EE2E1594}" type="slidenum">
              <a:rPr lang="en-US" smtClean="0"/>
              <a:t>‹#›</a:t>
            </a:fld>
            <a:endParaRPr lang="en-US"/>
          </a:p>
        </p:txBody>
      </p:sp>
    </p:spTree>
    <p:extLst>
      <p:ext uri="{BB962C8B-B14F-4D97-AF65-F5344CB8AC3E}">
        <p14:creationId xmlns:p14="http://schemas.microsoft.com/office/powerpoint/2010/main" val="25987525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F6879A-AFD5-403C-85BE-EC25ED110A5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8586FD1-23C0-4132-9187-62F0E832B089}"/>
              </a:ext>
            </a:extLst>
          </p:cNvPr>
          <p:cNvSpPr>
            <a:spLocks noGrp="1"/>
          </p:cNvSpPr>
          <p:nvPr>
            <p:ph type="dt" sz="half" idx="10"/>
          </p:nvPr>
        </p:nvSpPr>
        <p:spPr/>
        <p:txBody>
          <a:bodyPr/>
          <a:lstStyle/>
          <a:p>
            <a:fld id="{E3212C01-0EC3-4239-A16F-BEEB10EE47C7}" type="datetimeFigureOut">
              <a:rPr lang="en-US" smtClean="0"/>
              <a:t>10/15/2017</a:t>
            </a:fld>
            <a:endParaRPr lang="en-US"/>
          </a:p>
        </p:txBody>
      </p:sp>
      <p:sp>
        <p:nvSpPr>
          <p:cNvPr id="4" name="Footer Placeholder 3">
            <a:extLst>
              <a:ext uri="{FF2B5EF4-FFF2-40B4-BE49-F238E27FC236}">
                <a16:creationId xmlns:a16="http://schemas.microsoft.com/office/drawing/2014/main" id="{4C0C1850-FEFE-47FD-B3AB-BDE41AA74D3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1A0253D-4F57-4AC0-BF28-2E9253F34A88}"/>
              </a:ext>
            </a:extLst>
          </p:cNvPr>
          <p:cNvSpPr>
            <a:spLocks noGrp="1"/>
          </p:cNvSpPr>
          <p:nvPr>
            <p:ph type="sldNum" sz="quarter" idx="12"/>
          </p:nvPr>
        </p:nvSpPr>
        <p:spPr/>
        <p:txBody>
          <a:bodyPr/>
          <a:lstStyle/>
          <a:p>
            <a:fld id="{161CCA31-385B-43DC-8208-EE22EE2E1594}" type="slidenum">
              <a:rPr lang="en-US" smtClean="0"/>
              <a:t>‹#›</a:t>
            </a:fld>
            <a:endParaRPr lang="en-US"/>
          </a:p>
        </p:txBody>
      </p:sp>
    </p:spTree>
    <p:extLst>
      <p:ext uri="{BB962C8B-B14F-4D97-AF65-F5344CB8AC3E}">
        <p14:creationId xmlns:p14="http://schemas.microsoft.com/office/powerpoint/2010/main" val="39951675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032C0CD-D89D-4198-877F-E1DD10F218EB}"/>
              </a:ext>
            </a:extLst>
          </p:cNvPr>
          <p:cNvSpPr>
            <a:spLocks noGrp="1"/>
          </p:cNvSpPr>
          <p:nvPr>
            <p:ph type="dt" sz="half" idx="10"/>
          </p:nvPr>
        </p:nvSpPr>
        <p:spPr/>
        <p:txBody>
          <a:bodyPr/>
          <a:lstStyle/>
          <a:p>
            <a:fld id="{E3212C01-0EC3-4239-A16F-BEEB10EE47C7}" type="datetimeFigureOut">
              <a:rPr lang="en-US" smtClean="0"/>
              <a:t>10/15/2017</a:t>
            </a:fld>
            <a:endParaRPr lang="en-US"/>
          </a:p>
        </p:txBody>
      </p:sp>
      <p:sp>
        <p:nvSpPr>
          <p:cNvPr id="3" name="Footer Placeholder 2">
            <a:extLst>
              <a:ext uri="{FF2B5EF4-FFF2-40B4-BE49-F238E27FC236}">
                <a16:creationId xmlns:a16="http://schemas.microsoft.com/office/drawing/2014/main" id="{636BB235-695A-4D6A-80E1-AE97F3383FF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02B327A-DDC8-40D9-B9B2-C06800C2773C}"/>
              </a:ext>
            </a:extLst>
          </p:cNvPr>
          <p:cNvSpPr>
            <a:spLocks noGrp="1"/>
          </p:cNvSpPr>
          <p:nvPr>
            <p:ph type="sldNum" sz="quarter" idx="12"/>
          </p:nvPr>
        </p:nvSpPr>
        <p:spPr/>
        <p:txBody>
          <a:bodyPr/>
          <a:lstStyle/>
          <a:p>
            <a:fld id="{161CCA31-385B-43DC-8208-EE22EE2E1594}" type="slidenum">
              <a:rPr lang="en-US" smtClean="0"/>
              <a:t>‹#›</a:t>
            </a:fld>
            <a:endParaRPr lang="en-US"/>
          </a:p>
        </p:txBody>
      </p:sp>
    </p:spTree>
    <p:extLst>
      <p:ext uri="{BB962C8B-B14F-4D97-AF65-F5344CB8AC3E}">
        <p14:creationId xmlns:p14="http://schemas.microsoft.com/office/powerpoint/2010/main" val="23652570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4DC688-47B0-4170-9CF1-D0A5A13B6A7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F35A4D6-5D47-44BB-8A17-339D1C6F80E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57D4D6-92A4-4183-8196-45FAFEE4F8F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9E68343-7A78-48D4-8033-F2C741BC7FAD}"/>
              </a:ext>
            </a:extLst>
          </p:cNvPr>
          <p:cNvSpPr>
            <a:spLocks noGrp="1"/>
          </p:cNvSpPr>
          <p:nvPr>
            <p:ph type="dt" sz="half" idx="10"/>
          </p:nvPr>
        </p:nvSpPr>
        <p:spPr/>
        <p:txBody>
          <a:bodyPr/>
          <a:lstStyle/>
          <a:p>
            <a:fld id="{E3212C01-0EC3-4239-A16F-BEEB10EE47C7}" type="datetimeFigureOut">
              <a:rPr lang="en-US" smtClean="0"/>
              <a:t>10/15/2017</a:t>
            </a:fld>
            <a:endParaRPr lang="en-US"/>
          </a:p>
        </p:txBody>
      </p:sp>
      <p:sp>
        <p:nvSpPr>
          <p:cNvPr id="6" name="Footer Placeholder 5">
            <a:extLst>
              <a:ext uri="{FF2B5EF4-FFF2-40B4-BE49-F238E27FC236}">
                <a16:creationId xmlns:a16="http://schemas.microsoft.com/office/drawing/2014/main" id="{1D861738-36BF-4668-9D91-BF1607E5D86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DD8C2C8-B423-40DA-8C4E-1551D7634A0D}"/>
              </a:ext>
            </a:extLst>
          </p:cNvPr>
          <p:cNvSpPr>
            <a:spLocks noGrp="1"/>
          </p:cNvSpPr>
          <p:nvPr>
            <p:ph type="sldNum" sz="quarter" idx="12"/>
          </p:nvPr>
        </p:nvSpPr>
        <p:spPr/>
        <p:txBody>
          <a:bodyPr/>
          <a:lstStyle/>
          <a:p>
            <a:fld id="{161CCA31-385B-43DC-8208-EE22EE2E1594}" type="slidenum">
              <a:rPr lang="en-US" smtClean="0"/>
              <a:t>‹#›</a:t>
            </a:fld>
            <a:endParaRPr lang="en-US"/>
          </a:p>
        </p:txBody>
      </p:sp>
    </p:spTree>
    <p:extLst>
      <p:ext uri="{BB962C8B-B14F-4D97-AF65-F5344CB8AC3E}">
        <p14:creationId xmlns:p14="http://schemas.microsoft.com/office/powerpoint/2010/main" val="31053205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DC6C8-F9BA-4535-A0F0-426D81F6A9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26DD00B-7020-4796-8FCE-74294E2A0F0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1627DC0-2E8F-494A-82DB-80C58DBCFD5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49E1173-796E-4954-A7E6-4494AD4D0A91}"/>
              </a:ext>
            </a:extLst>
          </p:cNvPr>
          <p:cNvSpPr>
            <a:spLocks noGrp="1"/>
          </p:cNvSpPr>
          <p:nvPr>
            <p:ph type="dt" sz="half" idx="10"/>
          </p:nvPr>
        </p:nvSpPr>
        <p:spPr/>
        <p:txBody>
          <a:bodyPr/>
          <a:lstStyle/>
          <a:p>
            <a:fld id="{E3212C01-0EC3-4239-A16F-BEEB10EE47C7}" type="datetimeFigureOut">
              <a:rPr lang="en-US" smtClean="0"/>
              <a:t>10/15/2017</a:t>
            </a:fld>
            <a:endParaRPr lang="en-US"/>
          </a:p>
        </p:txBody>
      </p:sp>
      <p:sp>
        <p:nvSpPr>
          <p:cNvPr id="6" name="Footer Placeholder 5">
            <a:extLst>
              <a:ext uri="{FF2B5EF4-FFF2-40B4-BE49-F238E27FC236}">
                <a16:creationId xmlns:a16="http://schemas.microsoft.com/office/drawing/2014/main" id="{A005983D-8F0F-4B7A-B87F-C2D9A136C16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157E123-4DBA-41B1-9052-9A65D3C2C60F}"/>
              </a:ext>
            </a:extLst>
          </p:cNvPr>
          <p:cNvSpPr>
            <a:spLocks noGrp="1"/>
          </p:cNvSpPr>
          <p:nvPr>
            <p:ph type="sldNum" sz="quarter" idx="12"/>
          </p:nvPr>
        </p:nvSpPr>
        <p:spPr/>
        <p:txBody>
          <a:bodyPr/>
          <a:lstStyle/>
          <a:p>
            <a:fld id="{161CCA31-385B-43DC-8208-EE22EE2E1594}" type="slidenum">
              <a:rPr lang="en-US" smtClean="0"/>
              <a:t>‹#›</a:t>
            </a:fld>
            <a:endParaRPr lang="en-US"/>
          </a:p>
        </p:txBody>
      </p:sp>
    </p:spTree>
    <p:extLst>
      <p:ext uri="{BB962C8B-B14F-4D97-AF65-F5344CB8AC3E}">
        <p14:creationId xmlns:p14="http://schemas.microsoft.com/office/powerpoint/2010/main" val="2081193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12C8351-F04D-499E-8BCE-E226DBCAB0D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ABC5735-E97E-4F2D-80F2-4D1F98CD583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98B817D-1558-4F37-AC87-7DBAB8ACC53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212C01-0EC3-4239-A16F-BEEB10EE47C7}" type="datetimeFigureOut">
              <a:rPr lang="en-US" smtClean="0"/>
              <a:t>10/15/2017</a:t>
            </a:fld>
            <a:endParaRPr lang="en-US"/>
          </a:p>
        </p:txBody>
      </p:sp>
      <p:sp>
        <p:nvSpPr>
          <p:cNvPr id="5" name="Footer Placeholder 4">
            <a:extLst>
              <a:ext uri="{FF2B5EF4-FFF2-40B4-BE49-F238E27FC236}">
                <a16:creationId xmlns:a16="http://schemas.microsoft.com/office/drawing/2014/main" id="{ECF9A648-94D0-466A-82F5-6CA1D9D6E95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7D847FD-6360-467C-BC99-5F1020D6B83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CCA31-385B-43DC-8208-EE22EE2E1594}" type="slidenum">
              <a:rPr lang="en-US" smtClean="0"/>
              <a:t>‹#›</a:t>
            </a:fld>
            <a:endParaRPr lang="en-US"/>
          </a:p>
        </p:txBody>
      </p:sp>
    </p:spTree>
    <p:extLst>
      <p:ext uri="{BB962C8B-B14F-4D97-AF65-F5344CB8AC3E}">
        <p14:creationId xmlns:p14="http://schemas.microsoft.com/office/powerpoint/2010/main" val="26873553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en.wikipedia.org/wiki/Confessions_(Augustine)"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en.wikipedia.org/wiki/The_City_of_God_(book)"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240124" y="179296"/>
            <a:ext cx="9711752" cy="4304780"/>
          </a:xfrm>
          <a:solidFill>
            <a:srgbClr val="FFFFCC"/>
          </a:solidFill>
        </p:spPr>
        <p:txBody>
          <a:bodyPr>
            <a:noAutofit/>
          </a:bodyPr>
          <a:lstStyle/>
          <a:p>
            <a:r>
              <a:rPr lang="en-US" b="1" dirty="0">
                <a:solidFill>
                  <a:srgbClr val="0070C0"/>
                </a:solidFill>
              </a:rPr>
              <a:t>Discipleship: </a:t>
            </a:r>
            <a:br>
              <a:rPr lang="en-US" b="1" dirty="0">
                <a:solidFill>
                  <a:srgbClr val="0070C0"/>
                </a:solidFill>
              </a:rPr>
            </a:br>
            <a:r>
              <a:rPr lang="en-US" b="1" dirty="0">
                <a:solidFill>
                  <a:srgbClr val="0070C0"/>
                </a:solidFill>
              </a:rPr>
              <a:t>An </a:t>
            </a:r>
            <a:br>
              <a:rPr lang="en-US" b="1" dirty="0">
                <a:solidFill>
                  <a:srgbClr val="0070C0"/>
                </a:solidFill>
              </a:rPr>
            </a:br>
            <a:r>
              <a:rPr lang="en-US" b="1" dirty="0">
                <a:solidFill>
                  <a:srgbClr val="0070C0"/>
                </a:solidFill>
              </a:rPr>
              <a:t>Introduction to </a:t>
            </a:r>
            <a:br>
              <a:rPr lang="en-US" b="1" dirty="0">
                <a:solidFill>
                  <a:srgbClr val="0070C0"/>
                </a:solidFill>
              </a:rPr>
            </a:br>
            <a:r>
              <a:rPr lang="en-US" b="1" dirty="0">
                <a:solidFill>
                  <a:srgbClr val="0070C0"/>
                </a:solidFill>
              </a:rPr>
              <a:t>Systematic Theology and </a:t>
            </a:r>
            <a:br>
              <a:rPr lang="en-US" b="1" dirty="0">
                <a:solidFill>
                  <a:srgbClr val="0070C0"/>
                </a:solidFill>
              </a:rPr>
            </a:br>
            <a:r>
              <a:rPr lang="en-US" b="1" dirty="0">
                <a:solidFill>
                  <a:srgbClr val="0070C0"/>
                </a:solidFill>
              </a:rPr>
              <a:t>Apologetics</a:t>
            </a:r>
          </a:p>
        </p:txBody>
      </p:sp>
      <p:sp>
        <p:nvSpPr>
          <p:cNvPr id="5" name="Subtitle 4"/>
          <p:cNvSpPr>
            <a:spLocks noGrp="1"/>
          </p:cNvSpPr>
          <p:nvPr>
            <p:ph type="subTitle" idx="1"/>
          </p:nvPr>
        </p:nvSpPr>
        <p:spPr>
          <a:xfrm>
            <a:off x="1240124" y="4956276"/>
            <a:ext cx="9711752" cy="1655762"/>
          </a:xfrm>
          <a:solidFill>
            <a:srgbClr val="FFFFCC"/>
          </a:solidFill>
        </p:spPr>
        <p:txBody>
          <a:bodyPr>
            <a:normAutofit/>
          </a:bodyPr>
          <a:lstStyle/>
          <a:p>
            <a:r>
              <a:rPr lang="en-US" sz="3600" dirty="0"/>
              <a:t>The Doctrines of Redemption: The Reformation</a:t>
            </a:r>
            <a:endParaRPr lang="en-US" sz="2800" dirty="0"/>
          </a:p>
          <a:p>
            <a:r>
              <a:rPr lang="en-US" b="1" dirty="0">
                <a:solidFill>
                  <a:srgbClr val="0070C0"/>
                </a:solidFill>
              </a:rPr>
              <a:t>The Heights Church October 15, 2017</a:t>
            </a:r>
          </a:p>
        </p:txBody>
      </p:sp>
    </p:spTree>
    <p:extLst>
      <p:ext uri="{BB962C8B-B14F-4D97-AF65-F5344CB8AC3E}">
        <p14:creationId xmlns:p14="http://schemas.microsoft.com/office/powerpoint/2010/main" val="8551929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r>
              <a:rPr lang="en-US" sz="2800" b="1" dirty="0">
                <a:cs typeface="Arial" panose="020B0604020202020204" pitchFamily="34" charset="0"/>
              </a:rPr>
              <a:t>The Reformation – Augustine of Hippo (</a:t>
            </a:r>
            <a:r>
              <a:rPr lang="en-US" sz="2400" dirty="0"/>
              <a:t>13 November 354 – 28 August 430</a:t>
            </a:r>
            <a:r>
              <a:rPr lang="en-US" sz="2800" dirty="0"/>
              <a:t>)</a:t>
            </a: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5" name="TextBox 4">
            <a:extLst>
              <a:ext uri="{FF2B5EF4-FFF2-40B4-BE49-F238E27FC236}">
                <a16:creationId xmlns:a16="http://schemas.microsoft.com/office/drawing/2014/main" id="{FD250CD7-B5D1-4049-88BD-65DEC2B5CEC1}"/>
              </a:ext>
            </a:extLst>
          </p:cNvPr>
          <p:cNvSpPr txBox="1"/>
          <p:nvPr/>
        </p:nvSpPr>
        <p:spPr>
          <a:xfrm>
            <a:off x="221639" y="754265"/>
            <a:ext cx="11748722" cy="5262979"/>
          </a:xfrm>
          <a:prstGeom prst="rect">
            <a:avLst/>
          </a:prstGeom>
          <a:solidFill>
            <a:srgbClr val="FFFFCC"/>
          </a:solidFill>
          <a:ln>
            <a:solidFill>
              <a:schemeClr val="accent1"/>
            </a:solidFill>
          </a:ln>
        </p:spPr>
        <p:txBody>
          <a:bodyPr wrap="square" rtlCol="0">
            <a:spAutoFit/>
          </a:bodyPr>
          <a:lstStyle/>
          <a:p>
            <a:pPr marL="342900" indent="-342900">
              <a:buFont typeface="Arial" panose="020B0604020202020204" pitchFamily="34" charset="0"/>
              <a:buChar char="•"/>
            </a:pPr>
            <a:r>
              <a:rPr lang="en-US" sz="2400" b="1" dirty="0">
                <a:solidFill>
                  <a:srgbClr val="0070C0"/>
                </a:solidFill>
              </a:rPr>
              <a:t>In his book, </a:t>
            </a:r>
            <a:r>
              <a:rPr lang="en-US" sz="2400" b="1" i="1" dirty="0">
                <a:solidFill>
                  <a:srgbClr val="0070C0"/>
                </a:solidFill>
              </a:rPr>
              <a:t>The City of God</a:t>
            </a:r>
            <a:r>
              <a:rPr lang="en-US" sz="2400" b="1" dirty="0">
                <a:solidFill>
                  <a:srgbClr val="0070C0"/>
                </a:solidFill>
              </a:rPr>
              <a:t>, he presents the development of slavery as a product of sin and as contrary to God's divine plan. He wrote that God "did not intend that this rational creature, who was made in his image, should have dominion over anything but the irrational creation – not man over man, but man over the beasts." </a:t>
            </a:r>
          </a:p>
          <a:p>
            <a:pPr marL="342900" indent="-342900">
              <a:buFont typeface="Arial" panose="020B0604020202020204" pitchFamily="34" charset="0"/>
              <a:buChar char="•"/>
            </a:pPr>
            <a:r>
              <a:rPr lang="en-US" sz="2400" b="1" dirty="0">
                <a:solidFill>
                  <a:srgbClr val="0070C0"/>
                </a:solidFill>
              </a:rPr>
              <a:t>Although Augustine did not develop an independent Mariology, his statements on Mary surpass in number and depth those of other early writers.</a:t>
            </a:r>
            <a:r>
              <a:rPr lang="en-US" sz="2400" b="1" baseline="30000" dirty="0">
                <a:solidFill>
                  <a:srgbClr val="0070C0"/>
                </a:solidFill>
              </a:rPr>
              <a:t> </a:t>
            </a:r>
            <a:r>
              <a:rPr lang="en-US" sz="2400" b="1" dirty="0">
                <a:solidFill>
                  <a:srgbClr val="0070C0"/>
                </a:solidFill>
              </a:rPr>
              <a:t>Even before the Council of Ephesus, he defended the Ever-Virgin Mary as the Mother of God, believing her to be "full of grace" (following earlier Latin writers such as Jerome) on account of her sexual integrity and innocence. Likewise, he affirmed that the Virgin Mary "conceived as virgin, gave birth as virgin and stayed virgin forever.“</a:t>
            </a:r>
          </a:p>
          <a:p>
            <a:pPr marL="342900" indent="-342900">
              <a:buFont typeface="Arial" panose="020B0604020202020204" pitchFamily="34" charset="0"/>
              <a:buChar char="•"/>
            </a:pPr>
            <a:r>
              <a:rPr lang="en-US" sz="2400" b="1" dirty="0">
                <a:solidFill>
                  <a:srgbClr val="0070C0"/>
                </a:solidFill>
              </a:rPr>
              <a:t>Augustine taught that sacraments administered outside the Catholic Church, though true sacraments, avail nothing. However, he also stated that baptism, while it does not confer any grace when done outside the Church, does confer grace as soon as one is received into the Catholic Church.</a:t>
            </a:r>
          </a:p>
        </p:txBody>
      </p:sp>
    </p:spTree>
    <p:extLst>
      <p:ext uri="{BB962C8B-B14F-4D97-AF65-F5344CB8AC3E}">
        <p14:creationId xmlns:p14="http://schemas.microsoft.com/office/powerpoint/2010/main" val="1108073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r>
              <a:rPr lang="en-US" sz="2800" b="1" dirty="0">
                <a:cs typeface="Arial" panose="020B0604020202020204" pitchFamily="34" charset="0"/>
              </a:rPr>
              <a:t>The Reformation – Augustine of Hippo (</a:t>
            </a:r>
            <a:r>
              <a:rPr lang="en-US" sz="2400" dirty="0"/>
              <a:t>13 November 354 – 28 August 430</a:t>
            </a:r>
            <a:r>
              <a:rPr lang="en-US" sz="2800" dirty="0"/>
              <a:t>)</a:t>
            </a: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5" name="TextBox 4">
            <a:extLst>
              <a:ext uri="{FF2B5EF4-FFF2-40B4-BE49-F238E27FC236}">
                <a16:creationId xmlns:a16="http://schemas.microsoft.com/office/drawing/2014/main" id="{FD250CD7-B5D1-4049-88BD-65DEC2B5CEC1}"/>
              </a:ext>
            </a:extLst>
          </p:cNvPr>
          <p:cNvSpPr txBox="1"/>
          <p:nvPr/>
        </p:nvSpPr>
        <p:spPr>
          <a:xfrm>
            <a:off x="221639" y="754265"/>
            <a:ext cx="11748722" cy="4154984"/>
          </a:xfrm>
          <a:prstGeom prst="rect">
            <a:avLst/>
          </a:prstGeom>
          <a:solidFill>
            <a:srgbClr val="FFFFCC"/>
          </a:solidFill>
          <a:ln>
            <a:solidFill>
              <a:schemeClr val="accent1"/>
            </a:solidFill>
          </a:ln>
        </p:spPr>
        <p:txBody>
          <a:bodyPr wrap="square" rtlCol="0">
            <a:spAutoFit/>
          </a:bodyPr>
          <a:lstStyle/>
          <a:p>
            <a:pPr marL="342900" indent="-342900">
              <a:buFont typeface="Arial" panose="020B0604020202020204" pitchFamily="34" charset="0"/>
              <a:buChar char="•"/>
            </a:pPr>
            <a:r>
              <a:rPr lang="en-US" sz="2400" b="1" dirty="0">
                <a:solidFill>
                  <a:srgbClr val="0070C0"/>
                </a:solidFill>
              </a:rPr>
              <a:t>Augustine is probably best known for his </a:t>
            </a:r>
            <a:r>
              <a:rPr lang="en-US" sz="2400" b="1" i="1" dirty="0">
                <a:solidFill>
                  <a:srgbClr val="0070C0"/>
                </a:solidFill>
                <a:hlinkClick r:id="rId3" tooltip="Confessions (Augustine)"/>
              </a:rPr>
              <a:t>Confessions</a:t>
            </a:r>
            <a:r>
              <a:rPr lang="en-US" sz="2400" b="1" dirty="0">
                <a:solidFill>
                  <a:srgbClr val="0070C0"/>
                </a:solidFill>
              </a:rPr>
              <a:t>, which is a personal account of his earlier life, and for </a:t>
            </a:r>
            <a:r>
              <a:rPr lang="en-US" sz="2400" b="1" i="1" dirty="0">
                <a:solidFill>
                  <a:srgbClr val="0070C0"/>
                </a:solidFill>
                <a:hlinkClick r:id="rId4" tooltip="The City of God (book)"/>
              </a:rPr>
              <a:t>The City of God</a:t>
            </a:r>
            <a:r>
              <a:rPr lang="en-US" sz="2400" b="1" dirty="0">
                <a:solidFill>
                  <a:srgbClr val="0070C0"/>
                </a:solidFill>
              </a:rPr>
              <a:t>, consisting of 22 books, which he wrote to restore the confidence of his fellow Christians, which was badly shaken by the sack of Rome by the Visigoths in 410.</a:t>
            </a:r>
          </a:p>
          <a:p>
            <a:pPr marL="342900" indent="-342900">
              <a:buFont typeface="Arial" panose="020B0604020202020204" pitchFamily="34" charset="0"/>
              <a:buChar char="•"/>
            </a:pPr>
            <a:r>
              <a:rPr lang="en-US" sz="2400" b="1" dirty="0">
                <a:solidFill>
                  <a:srgbClr val="0070C0"/>
                </a:solidFill>
              </a:rPr>
              <a:t>Augustine strongly stressed the importance of infant baptism. About the question whether baptism is an absolute necessity for salvation, however, Augustine appears to have refined his beliefs during his lifetime, causing some confusion among later theologians about his position. He said in one of his sermons that only the baptized are saved. This belief was shared by many early Christians. However, a passage from his </a:t>
            </a:r>
            <a:r>
              <a:rPr lang="en-US" sz="2400" b="1" i="1" dirty="0">
                <a:solidFill>
                  <a:srgbClr val="0070C0"/>
                </a:solidFill>
              </a:rPr>
              <a:t>City of God</a:t>
            </a:r>
            <a:r>
              <a:rPr lang="en-US" sz="2400" b="1" dirty="0">
                <a:solidFill>
                  <a:srgbClr val="0070C0"/>
                </a:solidFill>
              </a:rPr>
              <a:t>, concerning the Apocalypse, may indicate that Augustine did believe in an exception for children born to Christian parents. </a:t>
            </a:r>
          </a:p>
        </p:txBody>
      </p:sp>
    </p:spTree>
    <p:extLst>
      <p:ext uri="{BB962C8B-B14F-4D97-AF65-F5344CB8AC3E}">
        <p14:creationId xmlns:p14="http://schemas.microsoft.com/office/powerpoint/2010/main" val="33293327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 Setting the Table for October 31, 1517</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r>
              <a:rPr lang="en-US" b="1" dirty="0">
                <a:solidFill>
                  <a:srgbClr val="0070C0"/>
                </a:solidFill>
              </a:rPr>
              <a:t>Pre-Reformation Roman Catholicism </a:t>
            </a:r>
          </a:p>
          <a:p>
            <a:pPr lvl="1"/>
            <a:r>
              <a:rPr lang="en-US" sz="2800" b="1" dirty="0"/>
              <a:t>“Church Fathers” preserve Christianity</a:t>
            </a:r>
          </a:p>
          <a:p>
            <a:pPr lvl="1"/>
            <a:r>
              <a:rPr lang="en-US" sz="2800" b="1" dirty="0"/>
              <a:t>Constantine to Charlemagne (306 – 800)</a:t>
            </a:r>
          </a:p>
          <a:p>
            <a:pPr lvl="1"/>
            <a:r>
              <a:rPr lang="en-US" sz="2800" b="1" dirty="0"/>
              <a:t>11</a:t>
            </a:r>
            <a:r>
              <a:rPr lang="en-US" sz="2800" b="1" baseline="30000" dirty="0"/>
              <a:t>th</a:t>
            </a:r>
            <a:r>
              <a:rPr lang="en-US" sz="2800" b="1" dirty="0"/>
              <a:t> and 12</a:t>
            </a:r>
            <a:r>
              <a:rPr lang="en-US" sz="2800" b="1" baseline="30000" dirty="0"/>
              <a:t>th</a:t>
            </a:r>
            <a:r>
              <a:rPr lang="en-US" sz="2800" b="1" dirty="0"/>
              <a:t>  Century theologians</a:t>
            </a:r>
          </a:p>
          <a:p>
            <a:pPr lvl="1"/>
            <a:r>
              <a:rPr lang="en-US" sz="2800" b="1" dirty="0"/>
              <a:t>13</a:t>
            </a:r>
            <a:r>
              <a:rPr lang="en-US" sz="2800" b="1" baseline="30000" dirty="0"/>
              <a:t>th</a:t>
            </a:r>
            <a:r>
              <a:rPr lang="en-US" sz="2800" b="1" dirty="0"/>
              <a:t> Century (</a:t>
            </a:r>
            <a:r>
              <a:rPr lang="en-US" sz="2800" b="1" i="1" dirty="0"/>
              <a:t>The Wondrous Century</a:t>
            </a:r>
            <a:r>
              <a:rPr lang="en-US" sz="2800" b="1" dirty="0"/>
              <a:t>)</a:t>
            </a:r>
          </a:p>
          <a:p>
            <a:pPr lvl="1"/>
            <a:r>
              <a:rPr lang="en-US" sz="2800" b="1" dirty="0"/>
              <a:t>14</a:t>
            </a:r>
            <a:r>
              <a:rPr lang="en-US" sz="2800" b="1" baseline="30000" dirty="0"/>
              <a:t>th</a:t>
            </a:r>
            <a:r>
              <a:rPr lang="en-US" sz="2800" b="1" dirty="0"/>
              <a:t> and 15</a:t>
            </a:r>
            <a:r>
              <a:rPr lang="en-US" sz="2800" b="1" baseline="30000" dirty="0"/>
              <a:t>th</a:t>
            </a:r>
            <a:r>
              <a:rPr lang="en-US" sz="2800" b="1" dirty="0"/>
              <a:t> Century</a:t>
            </a:r>
          </a:p>
          <a:p>
            <a:pPr lvl="1"/>
            <a:r>
              <a:rPr lang="en-US" sz="2800" b="1" dirty="0"/>
              <a:t>16</a:t>
            </a:r>
            <a:r>
              <a:rPr lang="en-US" sz="2800" b="1" baseline="30000" dirty="0"/>
              <a:t>th</a:t>
            </a:r>
            <a:r>
              <a:rPr lang="en-US" sz="2800" b="1" dirty="0"/>
              <a:t> century through the Council of Trent</a:t>
            </a:r>
          </a:p>
          <a:p>
            <a:endParaRPr lang="en-US"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5920818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83185"/>
            <a:ext cx="10515600" cy="838835"/>
          </a:xfrm>
          <a:solidFill>
            <a:srgbClr val="FFFFCC"/>
          </a:solidFill>
        </p:spPr>
        <p:txBody>
          <a:bodyPr>
            <a:noAutofit/>
          </a:bodyPr>
          <a:lstStyle/>
          <a:p>
            <a:r>
              <a:rPr lang="en-US" sz="4800" b="1" dirty="0">
                <a:latin typeface="Arial" panose="020B0604020202020204" pitchFamily="34" charset="0"/>
                <a:cs typeface="Arial" panose="020B0604020202020204" pitchFamily="34" charset="0"/>
              </a:rPr>
              <a:t>The Trinity </a:t>
            </a:r>
            <a:r>
              <a:rPr lang="en-US" sz="2800" b="1" dirty="0">
                <a:latin typeface="Arial" panose="020B0604020202020204" pitchFamily="34" charset="0"/>
                <a:cs typeface="Arial" panose="020B0604020202020204" pitchFamily="34" charset="0"/>
              </a:rPr>
              <a:t>3 basic errors about the Person of Christ</a:t>
            </a:r>
          </a:p>
        </p:txBody>
      </p:sp>
      <p:sp>
        <p:nvSpPr>
          <p:cNvPr id="3" name="Content Placeholder 2"/>
          <p:cNvSpPr>
            <a:spLocks noGrp="1"/>
          </p:cNvSpPr>
          <p:nvPr>
            <p:ph idx="1"/>
          </p:nvPr>
        </p:nvSpPr>
        <p:spPr>
          <a:xfrm>
            <a:off x="838200" y="1051560"/>
            <a:ext cx="10515600" cy="5646420"/>
          </a:xfrm>
          <a:solidFill>
            <a:srgbClr val="FFFFCC"/>
          </a:solidFill>
        </p:spPr>
        <p:txBody>
          <a:bodyPr>
            <a:normAutofit fontScale="92500" lnSpcReduction="20000"/>
          </a:bodyPr>
          <a:lstStyle/>
          <a:p>
            <a:pPr marL="514350" indent="-514350" fontAlgn="ctr">
              <a:buFont typeface="+mj-lt"/>
              <a:buAutoNum type="arabicPeriod"/>
            </a:pPr>
            <a:r>
              <a:rPr lang="en-US" sz="3000" b="1" dirty="0"/>
              <a:t>Deity</a:t>
            </a:r>
          </a:p>
          <a:p>
            <a:pPr marL="971550" lvl="1" indent="-514350" fontAlgn="ctr">
              <a:buFont typeface="+mj-lt"/>
              <a:buAutoNum type="arabicPeriod"/>
            </a:pPr>
            <a:r>
              <a:rPr lang="en-US" sz="3000" b="1" i="1" u="sng" dirty="0" err="1">
                <a:solidFill>
                  <a:srgbClr val="FF0000"/>
                </a:solidFill>
              </a:rPr>
              <a:t>Ebionism</a:t>
            </a:r>
            <a:r>
              <a:rPr lang="en-US" sz="3000" b="1" i="1" u="sng" dirty="0">
                <a:solidFill>
                  <a:srgbClr val="FF0000"/>
                </a:solidFill>
              </a:rPr>
              <a:t>: </a:t>
            </a:r>
            <a:r>
              <a:rPr lang="en-US" sz="3000" b="1" dirty="0">
                <a:solidFill>
                  <a:srgbClr val="0070C0"/>
                </a:solidFill>
              </a:rPr>
              <a:t>Denies the deity of Christ. Jesus was a normal human empowered by God.</a:t>
            </a:r>
          </a:p>
          <a:p>
            <a:pPr marL="971550" lvl="1" indent="-514350" fontAlgn="ctr">
              <a:buFont typeface="+mj-lt"/>
              <a:buAutoNum type="arabicPeriod"/>
            </a:pPr>
            <a:r>
              <a:rPr lang="en-US" sz="3000" b="1" i="1" u="sng" dirty="0">
                <a:solidFill>
                  <a:srgbClr val="FF0000"/>
                </a:solidFill>
              </a:rPr>
              <a:t>Arianism: </a:t>
            </a:r>
            <a:r>
              <a:rPr lang="en-US" sz="3000" b="1" dirty="0">
                <a:solidFill>
                  <a:srgbClr val="0070C0"/>
                </a:solidFill>
              </a:rPr>
              <a:t>Denies Christ is eternal and hence is not fully divine.</a:t>
            </a:r>
          </a:p>
          <a:p>
            <a:pPr marL="514350" indent="-514350" fontAlgn="ctr">
              <a:buFont typeface="+mj-lt"/>
              <a:buAutoNum type="arabicPeriod"/>
            </a:pPr>
            <a:r>
              <a:rPr lang="en-US" sz="3000" b="1" dirty="0"/>
              <a:t>Humanity</a:t>
            </a:r>
          </a:p>
          <a:p>
            <a:pPr marL="971550" lvl="1" indent="-514350" fontAlgn="ctr">
              <a:buFont typeface="+mj-lt"/>
              <a:buAutoNum type="arabicPeriod"/>
            </a:pPr>
            <a:r>
              <a:rPr lang="en-US" sz="2800" b="1" i="1" u="sng" dirty="0">
                <a:solidFill>
                  <a:srgbClr val="FF0000"/>
                </a:solidFill>
              </a:rPr>
              <a:t>Apollinarianism</a:t>
            </a:r>
            <a:r>
              <a:rPr lang="en-US" sz="2800" b="1" dirty="0">
                <a:solidFill>
                  <a:srgbClr val="FF0000"/>
                </a:solidFill>
              </a:rPr>
              <a:t>: </a:t>
            </a:r>
            <a:r>
              <a:rPr lang="en-US" sz="2800" b="1" dirty="0">
                <a:solidFill>
                  <a:srgbClr val="0070C0"/>
                </a:solidFill>
              </a:rPr>
              <a:t>Denies the full humanity of Christ. The person of Christ had a human body but not a human mind or spirit. Christ’s mind and spirit were from the divine nature of the Son of God</a:t>
            </a:r>
          </a:p>
          <a:p>
            <a:pPr marL="971550" lvl="1" indent="-514350" fontAlgn="ctr">
              <a:buFont typeface="+mj-lt"/>
              <a:buAutoNum type="arabicPeriod"/>
            </a:pPr>
            <a:r>
              <a:rPr lang="en-US" sz="2800" b="1" i="1" u="sng" dirty="0">
                <a:solidFill>
                  <a:srgbClr val="FF0000"/>
                </a:solidFill>
              </a:rPr>
              <a:t>Docetism: </a:t>
            </a:r>
            <a:r>
              <a:rPr lang="en-US" sz="2800" b="1" dirty="0">
                <a:solidFill>
                  <a:srgbClr val="0070C0"/>
                </a:solidFill>
              </a:rPr>
              <a:t>Denies the humanity of Christ. Jesus’ body was an illusion.</a:t>
            </a:r>
          </a:p>
          <a:p>
            <a:pPr marL="514350" indent="-514350" fontAlgn="ctr">
              <a:buFont typeface="+mj-lt"/>
              <a:buAutoNum type="arabicPeriod"/>
            </a:pPr>
            <a:r>
              <a:rPr lang="en-US" sz="3000" b="1" dirty="0"/>
              <a:t>Two Natures</a:t>
            </a:r>
          </a:p>
          <a:p>
            <a:pPr marL="971550" lvl="1" indent="-514350" fontAlgn="ctr">
              <a:buFont typeface="+mj-lt"/>
              <a:buAutoNum type="arabicPeriod"/>
            </a:pPr>
            <a:r>
              <a:rPr lang="en-US" sz="2800" b="1" i="1" u="sng" dirty="0">
                <a:solidFill>
                  <a:srgbClr val="FF0000"/>
                </a:solidFill>
              </a:rPr>
              <a:t>Nestorianism</a:t>
            </a:r>
            <a:r>
              <a:rPr lang="en-US" sz="2800" b="1" dirty="0">
                <a:solidFill>
                  <a:srgbClr val="FF0000"/>
                </a:solidFill>
              </a:rPr>
              <a:t>: </a:t>
            </a:r>
            <a:r>
              <a:rPr lang="en-US" sz="2800" b="1" dirty="0">
                <a:solidFill>
                  <a:srgbClr val="0070C0"/>
                </a:solidFill>
              </a:rPr>
              <a:t>Denies the two natures exist in one person i.e. Christ is a human person and a divine person.</a:t>
            </a:r>
          </a:p>
          <a:p>
            <a:pPr marL="971550" lvl="1" indent="-514350" fontAlgn="ctr">
              <a:buFont typeface="+mj-lt"/>
              <a:buAutoNum type="arabicPeriod"/>
            </a:pPr>
            <a:r>
              <a:rPr lang="en-US" sz="2800" b="1" i="1" u="sng" dirty="0" err="1">
                <a:solidFill>
                  <a:srgbClr val="FF0000"/>
                </a:solidFill>
              </a:rPr>
              <a:t>Eutychianism</a:t>
            </a:r>
            <a:r>
              <a:rPr lang="en-US" sz="2800" b="1" dirty="0">
                <a:solidFill>
                  <a:srgbClr val="FF0000"/>
                </a:solidFill>
              </a:rPr>
              <a:t>: </a:t>
            </a:r>
            <a:r>
              <a:rPr lang="en-US" sz="2800" b="1" dirty="0">
                <a:solidFill>
                  <a:srgbClr val="0070C0"/>
                </a:solidFill>
              </a:rPr>
              <a:t>Denies the distinction of the natures. Christ had one nature. The human nature of Christ was taken up and absorbed into the divine nature creating a 3</a:t>
            </a:r>
            <a:r>
              <a:rPr lang="en-US" sz="2800" b="1" baseline="30000" dirty="0">
                <a:solidFill>
                  <a:srgbClr val="0070C0"/>
                </a:solidFill>
              </a:rPr>
              <a:t>rd</a:t>
            </a:r>
            <a:r>
              <a:rPr lang="en-US" sz="2800" b="1" dirty="0">
                <a:solidFill>
                  <a:srgbClr val="0070C0"/>
                </a:solidFill>
              </a:rPr>
              <a:t> New Nature.</a:t>
            </a:r>
          </a:p>
          <a:p>
            <a:pPr marL="971550" lvl="1" indent="-514350" fontAlgn="ctr">
              <a:buFont typeface="+mj-lt"/>
              <a:buAutoNum type="arabicPeriod"/>
            </a:pPr>
            <a:endParaRPr lang="en-US" b="1" dirty="0">
              <a:solidFill>
                <a:srgbClr val="0070C0"/>
              </a:solidFill>
            </a:endParaRPr>
          </a:p>
          <a:p>
            <a:pPr marL="971550" lvl="1" indent="-514350" fontAlgn="ctr">
              <a:buFont typeface="+mj-lt"/>
              <a:buAutoNum type="arabicPeriod"/>
            </a:pPr>
            <a:endParaRPr lang="en-US" b="1" dirty="0">
              <a:solidFill>
                <a:srgbClr val="0070C0"/>
              </a:solidFill>
            </a:endParaRPr>
          </a:p>
          <a:p>
            <a:pPr marL="971550" lvl="1" indent="-514350" fontAlgn="ctr">
              <a:buFont typeface="+mj-lt"/>
              <a:buAutoNum type="arabicPeriod"/>
            </a:pPr>
            <a:endParaRPr lang="en-US" b="1" dirty="0">
              <a:solidFill>
                <a:srgbClr val="0070C0"/>
              </a:solidFill>
            </a:endParaRPr>
          </a:p>
          <a:p>
            <a:pPr marL="971550" lvl="1" indent="-514350" fontAlgn="ctr">
              <a:buFont typeface="+mj-lt"/>
              <a:buAutoNum type="arabicPeriod"/>
            </a:pPr>
            <a:endParaRPr lang="en-US" b="1" dirty="0">
              <a:solidFill>
                <a:srgbClr val="0070C0"/>
              </a:solidFill>
            </a:endParaRPr>
          </a:p>
          <a:p>
            <a:pPr marL="514350" indent="-514350" fontAlgn="ctr">
              <a:buFont typeface="+mj-lt"/>
              <a:buAutoNum type="arabicPeriod"/>
            </a:pPr>
            <a:endParaRPr lang="en-US" i="1" u="sng" dirty="0">
              <a:solidFill>
                <a:srgbClr val="0070C0"/>
              </a:solidFill>
            </a:endParaRPr>
          </a:p>
        </p:txBody>
      </p:sp>
    </p:spTree>
    <p:extLst>
      <p:ext uri="{BB962C8B-B14F-4D97-AF65-F5344CB8AC3E}">
        <p14:creationId xmlns:p14="http://schemas.microsoft.com/office/powerpoint/2010/main" val="109661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83185"/>
            <a:ext cx="10515600" cy="838835"/>
          </a:xfrm>
          <a:solidFill>
            <a:srgbClr val="FFFFCC"/>
          </a:solidFill>
        </p:spPr>
        <p:txBody>
          <a:bodyPr>
            <a:noAutofit/>
          </a:bodyPr>
          <a:lstStyle/>
          <a:p>
            <a:r>
              <a:rPr lang="en-US" sz="4800" b="1" dirty="0">
                <a:latin typeface="Arial" panose="020B0604020202020204" pitchFamily="34" charset="0"/>
                <a:cs typeface="Arial" panose="020B0604020202020204" pitchFamily="34" charset="0"/>
              </a:rPr>
              <a:t>The Trinity </a:t>
            </a:r>
            <a:r>
              <a:rPr lang="en-US" sz="2800" b="1" dirty="0">
                <a:latin typeface="Arial" panose="020B0604020202020204" pitchFamily="34" charset="0"/>
                <a:cs typeface="Arial" panose="020B0604020202020204" pitchFamily="34" charset="0"/>
              </a:rPr>
              <a:t>3 basic errors about the Person of Christ</a:t>
            </a:r>
          </a:p>
        </p:txBody>
      </p:sp>
      <p:sp>
        <p:nvSpPr>
          <p:cNvPr id="3" name="Content Placeholder 2"/>
          <p:cNvSpPr>
            <a:spLocks noGrp="1"/>
          </p:cNvSpPr>
          <p:nvPr>
            <p:ph idx="1"/>
          </p:nvPr>
        </p:nvSpPr>
        <p:spPr>
          <a:xfrm>
            <a:off x="838200" y="1051560"/>
            <a:ext cx="10515600" cy="5646420"/>
          </a:xfrm>
          <a:solidFill>
            <a:srgbClr val="FFFFCC"/>
          </a:solidFill>
        </p:spPr>
        <p:txBody>
          <a:bodyPr>
            <a:normAutofit/>
          </a:bodyPr>
          <a:lstStyle/>
          <a:p>
            <a:pPr lvl="1" fontAlgn="ctr"/>
            <a:r>
              <a:rPr lang="en-US" sz="2800" b="1" dirty="0">
                <a:solidFill>
                  <a:srgbClr val="0070C0"/>
                </a:solidFill>
              </a:rPr>
              <a:t>Council of </a:t>
            </a:r>
            <a:r>
              <a:rPr lang="en-US" sz="2800" b="1" dirty="0" err="1">
                <a:solidFill>
                  <a:srgbClr val="0070C0"/>
                </a:solidFill>
              </a:rPr>
              <a:t>Nicea</a:t>
            </a:r>
            <a:r>
              <a:rPr lang="en-US" sz="2800" b="1" dirty="0">
                <a:solidFill>
                  <a:srgbClr val="0070C0"/>
                </a:solidFill>
              </a:rPr>
              <a:t> 325</a:t>
            </a:r>
          </a:p>
          <a:p>
            <a:pPr lvl="1" fontAlgn="ctr"/>
            <a:r>
              <a:rPr lang="en-US" sz="2800" b="1" dirty="0">
                <a:solidFill>
                  <a:srgbClr val="0070C0"/>
                </a:solidFill>
              </a:rPr>
              <a:t>Council of Constantinople 381</a:t>
            </a:r>
          </a:p>
          <a:p>
            <a:pPr lvl="1" fontAlgn="ctr"/>
            <a:r>
              <a:rPr lang="en-US" sz="2800" b="1" dirty="0">
                <a:solidFill>
                  <a:srgbClr val="0070C0"/>
                </a:solidFill>
              </a:rPr>
              <a:t>Council of Chalcedon 451</a:t>
            </a:r>
          </a:p>
          <a:p>
            <a:pPr lvl="1" fontAlgn="ctr"/>
            <a:r>
              <a:rPr lang="en-US" sz="2800" b="1" dirty="0">
                <a:solidFill>
                  <a:srgbClr val="0070C0"/>
                </a:solidFill>
              </a:rPr>
              <a:t>Regional Church Council at Toledo 589 </a:t>
            </a:r>
          </a:p>
          <a:p>
            <a:pPr marL="457200" lvl="1" indent="0" fontAlgn="ctr">
              <a:buNone/>
            </a:pPr>
            <a:endParaRPr lang="en-US" b="1" dirty="0">
              <a:solidFill>
                <a:srgbClr val="0070C0"/>
              </a:solidFill>
            </a:endParaRPr>
          </a:p>
          <a:p>
            <a:pPr marL="457200" lvl="1" indent="0" fontAlgn="ctr">
              <a:buNone/>
            </a:pPr>
            <a:endParaRPr lang="en-US" b="1" dirty="0">
              <a:solidFill>
                <a:srgbClr val="0070C0"/>
              </a:solidFill>
            </a:endParaRPr>
          </a:p>
          <a:p>
            <a:pPr marL="971550" lvl="1" indent="-514350" fontAlgn="ctr">
              <a:buFont typeface="+mj-lt"/>
              <a:buAutoNum type="arabicPeriod"/>
            </a:pPr>
            <a:endParaRPr lang="en-US" b="1" dirty="0">
              <a:solidFill>
                <a:srgbClr val="0070C0"/>
              </a:solidFill>
            </a:endParaRPr>
          </a:p>
          <a:p>
            <a:pPr marL="971550" lvl="1" indent="-514350" fontAlgn="ctr">
              <a:buFont typeface="+mj-lt"/>
              <a:buAutoNum type="arabicPeriod"/>
            </a:pPr>
            <a:endParaRPr lang="en-US" b="1" dirty="0">
              <a:solidFill>
                <a:srgbClr val="0070C0"/>
              </a:solidFill>
            </a:endParaRPr>
          </a:p>
          <a:p>
            <a:pPr marL="971550" lvl="1" indent="-514350" fontAlgn="ctr">
              <a:buFont typeface="+mj-lt"/>
              <a:buAutoNum type="arabicPeriod"/>
            </a:pPr>
            <a:endParaRPr lang="en-US" b="1" dirty="0">
              <a:solidFill>
                <a:srgbClr val="0070C0"/>
              </a:solidFill>
            </a:endParaRPr>
          </a:p>
          <a:p>
            <a:pPr marL="514350" indent="-514350" fontAlgn="ctr">
              <a:buFont typeface="+mj-lt"/>
              <a:buAutoNum type="arabicPeriod"/>
            </a:pPr>
            <a:endParaRPr lang="en-US" i="1" u="sng" dirty="0">
              <a:solidFill>
                <a:srgbClr val="0070C0"/>
              </a:solidFill>
            </a:endParaRPr>
          </a:p>
        </p:txBody>
      </p:sp>
    </p:spTree>
    <p:extLst>
      <p:ext uri="{BB962C8B-B14F-4D97-AF65-F5344CB8AC3E}">
        <p14:creationId xmlns:p14="http://schemas.microsoft.com/office/powerpoint/2010/main" val="32838363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r>
              <a:rPr lang="en-US" sz="2800" b="1" dirty="0">
                <a:cs typeface="Arial" panose="020B0604020202020204" pitchFamily="34" charset="0"/>
              </a:rPr>
              <a:t>The Reformation – Pelagius (</a:t>
            </a:r>
            <a:r>
              <a:rPr lang="en-US" sz="2400" dirty="0"/>
              <a:t>360 – 418</a:t>
            </a:r>
            <a:r>
              <a:rPr lang="en-US" sz="2800" dirty="0"/>
              <a:t>)</a:t>
            </a: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TextBox 3">
            <a:extLst>
              <a:ext uri="{FF2B5EF4-FFF2-40B4-BE49-F238E27FC236}">
                <a16:creationId xmlns:a16="http://schemas.microsoft.com/office/drawing/2014/main" id="{717BECB2-132F-4594-94DE-80FF451BA166}"/>
              </a:ext>
            </a:extLst>
          </p:cNvPr>
          <p:cNvSpPr txBox="1"/>
          <p:nvPr/>
        </p:nvSpPr>
        <p:spPr>
          <a:xfrm>
            <a:off x="4333461" y="779991"/>
            <a:ext cx="7763319" cy="6001643"/>
          </a:xfrm>
          <a:prstGeom prst="rect">
            <a:avLst/>
          </a:prstGeom>
          <a:solidFill>
            <a:srgbClr val="FFFFCC"/>
          </a:solidFill>
        </p:spPr>
        <p:txBody>
          <a:bodyPr wrap="square" rtlCol="0">
            <a:spAutoFit/>
          </a:bodyPr>
          <a:lstStyle/>
          <a:p>
            <a:pPr marL="285750" indent="-285750">
              <a:buFont typeface="Arial" panose="020B0604020202020204" pitchFamily="34" charset="0"/>
              <a:buChar char="•"/>
            </a:pPr>
            <a:r>
              <a:rPr lang="en-US" sz="2400" dirty="0"/>
              <a:t>He was educated in Greek, Latin and theology. </a:t>
            </a:r>
          </a:p>
          <a:p>
            <a:pPr marL="285750" indent="-285750">
              <a:buFont typeface="Arial" panose="020B0604020202020204" pitchFamily="34" charset="0"/>
              <a:buChar char="•"/>
            </a:pPr>
            <a:r>
              <a:rPr lang="en-US" sz="2400" dirty="0"/>
              <a:t>He was an ascetic, well known in Rome, for his harsh asceticism and powerful, persuasive speech. </a:t>
            </a:r>
          </a:p>
          <a:p>
            <a:pPr marL="285750" indent="-285750">
              <a:buFont typeface="Arial" panose="020B0604020202020204" pitchFamily="34" charset="0"/>
              <a:buChar char="•"/>
            </a:pPr>
            <a:r>
              <a:rPr lang="en-US" sz="2400" dirty="0"/>
              <a:t>His reputation earned him praise early in his career from Augustine who referred to him as a "saintly man.”</a:t>
            </a:r>
          </a:p>
          <a:p>
            <a:pPr marL="285750" indent="-285750">
              <a:buFont typeface="Arial" panose="020B0604020202020204" pitchFamily="34" charset="0"/>
              <a:buChar char="•"/>
            </a:pPr>
            <a:r>
              <a:rPr lang="en-US" sz="2400" dirty="0"/>
              <a:t>Pelagius denied  original sin and predestination.</a:t>
            </a:r>
          </a:p>
          <a:p>
            <a:pPr marL="285750" indent="-285750">
              <a:buFont typeface="Arial" panose="020B0604020202020204" pitchFamily="34" charset="0"/>
              <a:buChar char="•"/>
            </a:pPr>
            <a:r>
              <a:rPr lang="en-US" sz="2400"/>
              <a:t> Pelagius was declared a heretic by the Council of Carthage (416 and 418) and the Council of Ephesus in 431.</a:t>
            </a:r>
            <a:endParaRPr lang="en-US" sz="2400" dirty="0"/>
          </a:p>
          <a:p>
            <a:pPr marL="285750" indent="-285750">
              <a:buFont typeface="Arial" panose="020B0604020202020204" pitchFamily="34" charset="0"/>
              <a:buChar char="•"/>
            </a:pPr>
            <a:r>
              <a:rPr lang="en-US" sz="2400" dirty="0"/>
              <a:t>Pelagius taught that human beings have a natural capacity to reject evil and seek God. Man is basically good and moral and even pagans can enter heaven through their virtuous moral actions.</a:t>
            </a:r>
          </a:p>
          <a:p>
            <a:pPr marL="285750" indent="-285750">
              <a:buFont typeface="Arial" panose="020B0604020202020204" pitchFamily="34" charset="0"/>
              <a:buChar char="•"/>
            </a:pPr>
            <a:r>
              <a:rPr lang="en-US" sz="2400" dirty="0"/>
              <a:t>Until Charles Finney (1792 – 1875) no pure Pelagianism was taught. Finney taught we are all born in a state of moral neutrality, able to choose between good and evil—to choose between being good or being sinful.</a:t>
            </a:r>
            <a:endParaRPr lang="en-US" sz="2400" b="1" dirty="0">
              <a:solidFill>
                <a:srgbClr val="0070C0"/>
              </a:solidFill>
            </a:endParaRPr>
          </a:p>
        </p:txBody>
      </p:sp>
      <p:pic>
        <p:nvPicPr>
          <p:cNvPr id="1026" name="Picture 2" descr="Image result for pics of pelagius">
            <a:extLst>
              <a:ext uri="{FF2B5EF4-FFF2-40B4-BE49-F238E27FC236}">
                <a16:creationId xmlns:a16="http://schemas.microsoft.com/office/drawing/2014/main" id="{ADBA0DCB-1B23-4C7A-9356-50879597A64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070" y="1382930"/>
            <a:ext cx="3933825" cy="3933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21901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r>
              <a:rPr lang="en-US" sz="2800" b="1" dirty="0">
                <a:cs typeface="Arial" panose="020B0604020202020204" pitchFamily="34" charset="0"/>
              </a:rPr>
              <a:t>The Reformation – Pelagius (</a:t>
            </a:r>
            <a:r>
              <a:rPr lang="en-US" sz="2400" dirty="0"/>
              <a:t>360 – 418</a:t>
            </a:r>
            <a:r>
              <a:rPr lang="en-US" sz="2800" dirty="0"/>
              <a:t>)</a:t>
            </a: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TextBox 3">
            <a:extLst>
              <a:ext uri="{FF2B5EF4-FFF2-40B4-BE49-F238E27FC236}">
                <a16:creationId xmlns:a16="http://schemas.microsoft.com/office/drawing/2014/main" id="{717BECB2-132F-4594-94DE-80FF451BA166}"/>
              </a:ext>
            </a:extLst>
          </p:cNvPr>
          <p:cNvSpPr txBox="1"/>
          <p:nvPr/>
        </p:nvSpPr>
        <p:spPr>
          <a:xfrm>
            <a:off x="248479" y="779991"/>
            <a:ext cx="11848302" cy="4832092"/>
          </a:xfrm>
          <a:prstGeom prst="rect">
            <a:avLst/>
          </a:prstGeom>
          <a:solidFill>
            <a:srgbClr val="FFFFCC"/>
          </a:solidFill>
        </p:spPr>
        <p:txBody>
          <a:bodyPr wrap="square" rtlCol="0">
            <a:spAutoFit/>
          </a:bodyPr>
          <a:lstStyle/>
          <a:p>
            <a:pPr marL="342900" indent="-342900">
              <a:buFont typeface="Arial" panose="020B0604020202020204" pitchFamily="34" charset="0"/>
              <a:buChar char="•"/>
            </a:pPr>
            <a:r>
              <a:rPr lang="en-US" sz="2800" b="1" dirty="0">
                <a:solidFill>
                  <a:srgbClr val="0070C0"/>
                </a:solidFill>
              </a:rPr>
              <a:t>Augustine charged Pelagius with denying the following doctrinal “truths:”</a:t>
            </a:r>
          </a:p>
          <a:p>
            <a:pPr marL="342900" indent="-342900">
              <a:buFont typeface="+mj-lt"/>
              <a:buAutoNum type="arabicPeriod"/>
            </a:pPr>
            <a:r>
              <a:rPr lang="en-US" sz="2800" dirty="0"/>
              <a:t>Death came from sin, not man's physical nature.</a:t>
            </a:r>
          </a:p>
          <a:p>
            <a:pPr marL="342900" indent="-342900">
              <a:buFont typeface="+mj-lt"/>
              <a:buAutoNum type="arabicPeriod"/>
            </a:pPr>
            <a:r>
              <a:rPr lang="en-US" sz="2800" dirty="0">
                <a:solidFill>
                  <a:srgbClr val="FF0000"/>
                </a:solidFill>
              </a:rPr>
              <a:t>Infants must be baptized to be cleansed from original sin.</a:t>
            </a:r>
          </a:p>
          <a:p>
            <a:pPr marL="342900" indent="-342900">
              <a:buFont typeface="+mj-lt"/>
              <a:buAutoNum type="arabicPeriod"/>
            </a:pPr>
            <a:r>
              <a:rPr lang="en-US" sz="2800" dirty="0"/>
              <a:t>Justifying grace covers past sins and helps avoid future sins.</a:t>
            </a:r>
          </a:p>
          <a:p>
            <a:pPr marL="342900" indent="-342900">
              <a:buFont typeface="+mj-lt"/>
              <a:buAutoNum type="arabicPeriod"/>
            </a:pPr>
            <a:r>
              <a:rPr lang="en-US" sz="2800" dirty="0"/>
              <a:t>The grace of Christ imparts strength and will to act out God's commandments.</a:t>
            </a:r>
          </a:p>
          <a:p>
            <a:pPr marL="342900" indent="-342900">
              <a:buFont typeface="+mj-lt"/>
              <a:buAutoNum type="arabicPeriod"/>
            </a:pPr>
            <a:r>
              <a:rPr lang="en-US" sz="2800" dirty="0"/>
              <a:t>No good works can come without God's grace.</a:t>
            </a:r>
          </a:p>
          <a:p>
            <a:pPr marL="342900" indent="-342900">
              <a:buFont typeface="+mj-lt"/>
              <a:buAutoNum type="arabicPeriod"/>
            </a:pPr>
            <a:r>
              <a:rPr lang="en-US" sz="2800" dirty="0"/>
              <a:t>We confess we are sinners because it is true, not from humility.</a:t>
            </a:r>
          </a:p>
          <a:p>
            <a:pPr marL="342900" indent="-342900">
              <a:buFont typeface="+mj-lt"/>
              <a:buAutoNum type="arabicPeriod"/>
            </a:pPr>
            <a:r>
              <a:rPr lang="en-US" sz="2800" dirty="0"/>
              <a:t>The saints ask for forgiveness for their own sins.</a:t>
            </a:r>
          </a:p>
          <a:p>
            <a:pPr marL="342900" indent="-342900">
              <a:buFont typeface="+mj-lt"/>
              <a:buAutoNum type="arabicPeriod"/>
            </a:pPr>
            <a:r>
              <a:rPr lang="en-US" sz="2800" dirty="0"/>
              <a:t>The saints also confess to be sinners because they are.</a:t>
            </a:r>
          </a:p>
          <a:p>
            <a:pPr marL="342900" indent="-342900">
              <a:buFont typeface="+mj-lt"/>
              <a:buAutoNum type="arabicPeriod"/>
            </a:pPr>
            <a:r>
              <a:rPr lang="en-US" sz="2800" dirty="0">
                <a:solidFill>
                  <a:srgbClr val="FF0000"/>
                </a:solidFill>
              </a:rPr>
              <a:t>Children dying without baptism are excluded from both the kingdom of heaven and eternal life.</a:t>
            </a:r>
          </a:p>
        </p:txBody>
      </p:sp>
    </p:spTree>
    <p:extLst>
      <p:ext uri="{BB962C8B-B14F-4D97-AF65-F5344CB8AC3E}">
        <p14:creationId xmlns:p14="http://schemas.microsoft.com/office/powerpoint/2010/main" val="23456834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r>
              <a:rPr lang="en-US" sz="2800" b="1" dirty="0">
                <a:cs typeface="Arial" panose="020B0604020202020204" pitchFamily="34" charset="0"/>
              </a:rPr>
              <a:t>The Reformation – Augustine of Hippo (</a:t>
            </a:r>
            <a:r>
              <a:rPr lang="en-US" sz="2400" dirty="0"/>
              <a:t>13 November 354 – 28 August 430</a:t>
            </a:r>
            <a:r>
              <a:rPr lang="en-US" sz="2800" dirty="0"/>
              <a:t>)</a:t>
            </a: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TextBox 3">
            <a:extLst>
              <a:ext uri="{FF2B5EF4-FFF2-40B4-BE49-F238E27FC236}">
                <a16:creationId xmlns:a16="http://schemas.microsoft.com/office/drawing/2014/main" id="{717BECB2-132F-4594-94DE-80FF451BA166}"/>
              </a:ext>
            </a:extLst>
          </p:cNvPr>
          <p:cNvSpPr txBox="1"/>
          <p:nvPr/>
        </p:nvSpPr>
        <p:spPr>
          <a:xfrm>
            <a:off x="2464153" y="779991"/>
            <a:ext cx="9632627" cy="6124754"/>
          </a:xfrm>
          <a:prstGeom prst="rect">
            <a:avLst/>
          </a:prstGeom>
          <a:solidFill>
            <a:srgbClr val="FFFFCC"/>
          </a:solidFill>
        </p:spPr>
        <p:txBody>
          <a:bodyPr wrap="square" rtlCol="0">
            <a:spAutoFit/>
          </a:bodyPr>
          <a:lstStyle/>
          <a:p>
            <a:pPr marL="285750" indent="-285750">
              <a:buFont typeface="Arial" panose="020B0604020202020204" pitchFamily="34" charset="0"/>
              <a:buChar char="•"/>
            </a:pPr>
            <a:r>
              <a:rPr lang="en-US" sz="2800" b="1" dirty="0">
                <a:solidFill>
                  <a:srgbClr val="0070C0"/>
                </a:solidFill>
              </a:rPr>
              <a:t>Greatest Theologian between the Apostles and Aquinas.</a:t>
            </a:r>
          </a:p>
          <a:p>
            <a:pPr marL="285750" indent="-285750">
              <a:buFont typeface="Arial" panose="020B0604020202020204" pitchFamily="34" charset="0"/>
              <a:buChar char="•"/>
            </a:pPr>
            <a:r>
              <a:rPr lang="en-US" sz="2800" b="1" dirty="0">
                <a:solidFill>
                  <a:srgbClr val="0070C0"/>
                </a:solidFill>
              </a:rPr>
              <a:t>Bishop of Hippo 395-430.</a:t>
            </a:r>
          </a:p>
          <a:p>
            <a:pPr marL="285750" indent="-285750">
              <a:buFont typeface="Arial" panose="020B0604020202020204" pitchFamily="34" charset="0"/>
              <a:buChar char="•"/>
            </a:pPr>
            <a:r>
              <a:rPr lang="en-US" sz="2800" b="1" dirty="0">
                <a:solidFill>
                  <a:srgbClr val="0070C0"/>
                </a:solidFill>
              </a:rPr>
              <a:t>Converted August 386, prompted by a childlike voice he heard telling him to "take up and read.” </a:t>
            </a:r>
          </a:p>
          <a:p>
            <a:r>
              <a:rPr lang="en-US" sz="2800" b="1" dirty="0">
                <a:solidFill>
                  <a:srgbClr val="0070C0"/>
                </a:solidFill>
              </a:rPr>
              <a:t>Romans 13:13-14</a:t>
            </a:r>
            <a:r>
              <a:rPr lang="en-US" sz="2800" dirty="0"/>
              <a:t> Let us walk properly as in the daytime, not in orgies and drunkenness, not in sexual immorality and sensuality, not in quarreling and jealousy. But put on the Lord Jesus Christ, and make no provision for the flesh, to gratify its desires.</a:t>
            </a:r>
            <a:endParaRPr lang="en-US" sz="2800" b="1" dirty="0">
              <a:solidFill>
                <a:srgbClr val="0070C0"/>
              </a:solidFill>
            </a:endParaRPr>
          </a:p>
          <a:p>
            <a:pPr marL="342900" indent="-342900">
              <a:buFont typeface="Arial" panose="020B0604020202020204" pitchFamily="34" charset="0"/>
              <a:buChar char="•"/>
            </a:pPr>
            <a:r>
              <a:rPr lang="en-US" sz="2800" b="1" dirty="0">
                <a:solidFill>
                  <a:srgbClr val="0070C0"/>
                </a:solidFill>
              </a:rPr>
              <a:t>Augustine is credited with helping develop many key doctrines such as : original sin and the Trinity (</a:t>
            </a:r>
            <a:r>
              <a:rPr lang="en-US" sz="2800" b="1" dirty="0" err="1">
                <a:solidFill>
                  <a:srgbClr val="0070C0"/>
                </a:solidFill>
              </a:rPr>
              <a:t>Nicea</a:t>
            </a:r>
            <a:r>
              <a:rPr lang="en-US" sz="2800" b="1" dirty="0">
                <a:solidFill>
                  <a:srgbClr val="0070C0"/>
                </a:solidFill>
              </a:rPr>
              <a:t> and Constantinople).</a:t>
            </a:r>
          </a:p>
          <a:p>
            <a:pPr marL="342900" indent="-342900">
              <a:buFont typeface="Arial" panose="020B0604020202020204" pitchFamily="34" charset="0"/>
              <a:buChar char="•"/>
            </a:pPr>
            <a:r>
              <a:rPr lang="en-US" sz="2800" b="1" dirty="0">
                <a:solidFill>
                  <a:srgbClr val="0070C0"/>
                </a:solidFill>
              </a:rPr>
              <a:t>He developed a philosophical synthesis of Plato and Christianity -  humans were the perfect unity of soul and body though he did not set forth a system for this.</a:t>
            </a:r>
          </a:p>
        </p:txBody>
      </p:sp>
      <p:pic>
        <p:nvPicPr>
          <p:cNvPr id="3" name="Picture 2" descr="Giusto di Gand (Joos van Wassenhove), sant'agostino.jpg">
            <a:extLst>
              <a:ext uri="{FF2B5EF4-FFF2-40B4-BE49-F238E27FC236}">
                <a16:creationId xmlns:a16="http://schemas.microsoft.com/office/drawing/2014/main" id="{9DC9CD51-177E-4DE9-A5BD-67D2BEA3F0A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8837" y="779991"/>
            <a:ext cx="2095500" cy="3771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62373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r>
              <a:rPr lang="en-US" sz="2800" b="1" dirty="0">
                <a:cs typeface="Arial" panose="020B0604020202020204" pitchFamily="34" charset="0"/>
              </a:rPr>
              <a:t>The Reformation – Augustine of Hippo (</a:t>
            </a:r>
            <a:r>
              <a:rPr lang="en-US" sz="2400" dirty="0"/>
              <a:t>13 November 354 – 28 August 430</a:t>
            </a:r>
            <a:r>
              <a:rPr lang="en-US" sz="2800" dirty="0"/>
              <a:t>)</a:t>
            </a: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5" name="TextBox 4">
            <a:extLst>
              <a:ext uri="{FF2B5EF4-FFF2-40B4-BE49-F238E27FC236}">
                <a16:creationId xmlns:a16="http://schemas.microsoft.com/office/drawing/2014/main" id="{FD250CD7-B5D1-4049-88BD-65DEC2B5CEC1}"/>
              </a:ext>
            </a:extLst>
          </p:cNvPr>
          <p:cNvSpPr txBox="1"/>
          <p:nvPr/>
        </p:nvSpPr>
        <p:spPr>
          <a:xfrm>
            <a:off x="321008" y="487025"/>
            <a:ext cx="11748722" cy="4832092"/>
          </a:xfrm>
          <a:prstGeom prst="rect">
            <a:avLst/>
          </a:prstGeom>
          <a:solidFill>
            <a:srgbClr val="FFFFCC"/>
          </a:solidFill>
          <a:ln>
            <a:solidFill>
              <a:schemeClr val="accent1"/>
            </a:solidFill>
          </a:ln>
        </p:spPr>
        <p:txBody>
          <a:bodyPr wrap="square" rtlCol="0">
            <a:spAutoFit/>
          </a:bodyPr>
          <a:lstStyle/>
          <a:p>
            <a:pPr marL="285750" indent="-285750">
              <a:buFont typeface="Arial" panose="020B0604020202020204" pitchFamily="34" charset="0"/>
              <a:buChar char="•"/>
            </a:pPr>
            <a:r>
              <a:rPr lang="en-US" sz="2800" b="1" dirty="0">
                <a:solidFill>
                  <a:srgbClr val="0070C0"/>
                </a:solidFill>
              </a:rPr>
              <a:t>Long before Descartes famous maxim “I think therefore I am” that established existence, Augustine had said If I err, I am.”</a:t>
            </a:r>
          </a:p>
          <a:p>
            <a:pPr marL="285750" indent="-285750">
              <a:buFont typeface="Arial" panose="020B0604020202020204" pitchFamily="34" charset="0"/>
              <a:buChar char="•"/>
            </a:pPr>
            <a:r>
              <a:rPr lang="en-US" sz="2800" b="1" dirty="0">
                <a:solidFill>
                  <a:srgbClr val="0070C0"/>
                </a:solidFill>
              </a:rPr>
              <a:t>He argued </a:t>
            </a:r>
            <a:r>
              <a:rPr lang="en-US" sz="2800" b="1" i="1" dirty="0" err="1">
                <a:solidFill>
                  <a:srgbClr val="0070C0"/>
                </a:solidFill>
              </a:rPr>
              <a:t>senus</a:t>
            </a:r>
            <a:r>
              <a:rPr lang="en-US" sz="2800" b="1" i="1" dirty="0">
                <a:solidFill>
                  <a:srgbClr val="0070C0"/>
                </a:solidFill>
              </a:rPr>
              <a:t> </a:t>
            </a:r>
            <a:r>
              <a:rPr lang="en-US" sz="2800" b="1" i="1" dirty="0" err="1">
                <a:solidFill>
                  <a:srgbClr val="0070C0"/>
                </a:solidFill>
              </a:rPr>
              <a:t>divinitatis</a:t>
            </a:r>
            <a:r>
              <a:rPr lang="en-US" sz="2800" b="1" i="1" dirty="0">
                <a:solidFill>
                  <a:srgbClr val="0070C0"/>
                </a:solidFill>
              </a:rPr>
              <a:t> </a:t>
            </a:r>
            <a:r>
              <a:rPr lang="en-US" sz="2800" b="1" dirty="0">
                <a:solidFill>
                  <a:srgbClr val="0070C0"/>
                </a:solidFill>
              </a:rPr>
              <a:t>as</a:t>
            </a:r>
            <a:r>
              <a:rPr lang="en-US" sz="2800" b="1" i="1" dirty="0">
                <a:solidFill>
                  <a:srgbClr val="0070C0"/>
                </a:solidFill>
              </a:rPr>
              <a:t> </a:t>
            </a:r>
            <a:r>
              <a:rPr lang="en-US" sz="2800" b="1" dirty="0">
                <a:solidFill>
                  <a:srgbClr val="0070C0"/>
                </a:solidFill>
              </a:rPr>
              <a:t>Calvin later would that the knowledge of God is innate in the human soul. People’s ignorance about God’s existence is willful and therefore sinful. </a:t>
            </a:r>
            <a:r>
              <a:rPr lang="en-US" sz="2800" b="1" dirty="0"/>
              <a:t>For although they knew God, they did not honor him as God or give thanks to him, but they became futile in their thinking, and their foolish hearts were darkened. (Romans 1:21)</a:t>
            </a:r>
            <a:endParaRPr lang="en-US" sz="2800" b="1" dirty="0">
              <a:solidFill>
                <a:srgbClr val="0070C0"/>
              </a:solidFill>
            </a:endParaRPr>
          </a:p>
          <a:p>
            <a:pPr marL="285750" indent="-285750">
              <a:buFont typeface="Arial" panose="020B0604020202020204" pitchFamily="34" charset="0"/>
              <a:buChar char="•"/>
            </a:pPr>
            <a:r>
              <a:rPr lang="en-US" sz="2800" b="1" dirty="0">
                <a:solidFill>
                  <a:srgbClr val="0070C0"/>
                </a:solidFill>
              </a:rPr>
              <a:t>“Mathematics is a source of objective and indubitable truth and like logic independent on sensory data.”</a:t>
            </a:r>
          </a:p>
          <a:p>
            <a:pPr marL="285750" indent="-285750">
              <a:buFont typeface="Arial" panose="020B0604020202020204" pitchFamily="34" charset="0"/>
              <a:buChar char="•"/>
            </a:pPr>
            <a:r>
              <a:rPr lang="en-US" sz="2800" b="1" dirty="0">
                <a:solidFill>
                  <a:srgbClr val="0070C0"/>
                </a:solidFill>
              </a:rPr>
              <a:t>Just as an external source of light is needed for seeing, so an external revelation from God is needed for knowing.”</a:t>
            </a:r>
          </a:p>
        </p:txBody>
      </p:sp>
    </p:spTree>
    <p:extLst>
      <p:ext uri="{BB962C8B-B14F-4D97-AF65-F5344CB8AC3E}">
        <p14:creationId xmlns:p14="http://schemas.microsoft.com/office/powerpoint/2010/main" val="37920851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r>
              <a:rPr lang="en-US" sz="2800" b="1" dirty="0">
                <a:cs typeface="Arial" panose="020B0604020202020204" pitchFamily="34" charset="0"/>
              </a:rPr>
              <a:t>The Reformation – Augustine of Hippo (</a:t>
            </a:r>
            <a:r>
              <a:rPr lang="en-US" sz="2400" dirty="0"/>
              <a:t>13 November 354 – 28 August 430</a:t>
            </a:r>
            <a:r>
              <a:rPr lang="en-US" sz="2800" dirty="0"/>
              <a:t>)</a:t>
            </a: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5" name="TextBox 4">
            <a:extLst>
              <a:ext uri="{FF2B5EF4-FFF2-40B4-BE49-F238E27FC236}">
                <a16:creationId xmlns:a16="http://schemas.microsoft.com/office/drawing/2014/main" id="{FD250CD7-B5D1-4049-88BD-65DEC2B5CEC1}"/>
              </a:ext>
            </a:extLst>
          </p:cNvPr>
          <p:cNvSpPr txBox="1"/>
          <p:nvPr/>
        </p:nvSpPr>
        <p:spPr>
          <a:xfrm>
            <a:off x="221639" y="754265"/>
            <a:ext cx="11748722" cy="5632311"/>
          </a:xfrm>
          <a:prstGeom prst="rect">
            <a:avLst/>
          </a:prstGeom>
          <a:solidFill>
            <a:srgbClr val="FFFFCC"/>
          </a:solidFill>
          <a:ln>
            <a:solidFill>
              <a:schemeClr val="accent1"/>
            </a:solidFill>
          </a:ln>
        </p:spPr>
        <p:txBody>
          <a:bodyPr wrap="square" rtlCol="0">
            <a:spAutoFit/>
          </a:bodyPr>
          <a:lstStyle/>
          <a:p>
            <a:pPr marL="285750" indent="-285750">
              <a:buFont typeface="Arial" panose="020B0604020202020204" pitchFamily="34" charset="0"/>
              <a:buChar char="•"/>
            </a:pPr>
            <a:r>
              <a:rPr lang="en-US" sz="2400" b="1" dirty="0">
                <a:solidFill>
                  <a:srgbClr val="0070C0"/>
                </a:solidFill>
              </a:rPr>
              <a:t>“I believe in order to understand.” All knowledge begins in faith which is prior to reason. For Augustine faith is always reasonable. </a:t>
            </a:r>
            <a:r>
              <a:rPr lang="en-US" sz="2400" b="1" dirty="0">
                <a:solidFill>
                  <a:srgbClr val="FF0000"/>
                </a:solidFill>
              </a:rPr>
              <a:t>Believing is seeing! </a:t>
            </a:r>
            <a:r>
              <a:rPr lang="en-US" sz="2400" dirty="0"/>
              <a:t>Jesus said to her, "Did I not tell you that if you believed you would see the glory of God?“ (John 11:40) Many of the Jews therefore, who had come with Mary and had seen what he did, believed in him, but some of them went to the Pharisees and told them what Jesus had done.  (John 11:45 – 46)</a:t>
            </a:r>
            <a:endParaRPr lang="en-US" sz="2400" b="1" dirty="0">
              <a:solidFill>
                <a:srgbClr val="0070C0"/>
              </a:solidFill>
            </a:endParaRPr>
          </a:p>
          <a:p>
            <a:pPr marL="285750" indent="-285750">
              <a:buFont typeface="Arial" panose="020B0604020202020204" pitchFamily="34" charset="0"/>
              <a:buChar char="•"/>
            </a:pPr>
            <a:r>
              <a:rPr lang="en-US" sz="2400" b="1" dirty="0">
                <a:solidFill>
                  <a:srgbClr val="0070C0"/>
                </a:solidFill>
              </a:rPr>
              <a:t>Augustine said God created </a:t>
            </a:r>
            <a:r>
              <a:rPr lang="en-US" sz="2400" b="1" i="1" dirty="0">
                <a:solidFill>
                  <a:srgbClr val="0070C0"/>
                </a:solidFill>
              </a:rPr>
              <a:t>ex </a:t>
            </a:r>
            <a:r>
              <a:rPr lang="en-US" sz="2400" b="1" i="1" dirty="0" err="1">
                <a:solidFill>
                  <a:srgbClr val="0070C0"/>
                </a:solidFill>
              </a:rPr>
              <a:t>nihlo</a:t>
            </a:r>
            <a:r>
              <a:rPr lang="en-US" sz="2400" b="1" i="1" dirty="0">
                <a:solidFill>
                  <a:srgbClr val="0070C0"/>
                </a:solidFill>
              </a:rPr>
              <a:t>. </a:t>
            </a:r>
            <a:r>
              <a:rPr lang="en-US" sz="2400" b="1" dirty="0">
                <a:solidFill>
                  <a:srgbClr val="0070C0"/>
                </a:solidFill>
              </a:rPr>
              <a:t>God’s work of creation was voluntary and purposive but not necessary. It did not violate either the Law of Noncontradiction or Out of nothing, nothing comes.” When asked what was God doing before he created the world he answered, “ Creating hell for curious souls.”</a:t>
            </a:r>
          </a:p>
          <a:p>
            <a:pPr marL="285750" indent="-285750">
              <a:buFont typeface="Arial" panose="020B0604020202020204" pitchFamily="34" charset="0"/>
              <a:buChar char="•"/>
            </a:pPr>
            <a:r>
              <a:rPr lang="en-US" sz="2400" b="1" dirty="0">
                <a:solidFill>
                  <a:srgbClr val="0070C0"/>
                </a:solidFill>
              </a:rPr>
              <a:t>Since God is good, everything God created is good including material things BUT he did not create things immutably good so the Fall could occur.</a:t>
            </a:r>
          </a:p>
          <a:p>
            <a:pPr marL="285750" indent="-285750">
              <a:buFont typeface="Arial" panose="020B0604020202020204" pitchFamily="34" charset="0"/>
              <a:buChar char="•"/>
            </a:pPr>
            <a:r>
              <a:rPr lang="en-US" sz="2400" b="1" dirty="0">
                <a:solidFill>
                  <a:srgbClr val="0070C0"/>
                </a:solidFill>
              </a:rPr>
              <a:t>Evil is a lack, privation or negation of the good.</a:t>
            </a:r>
          </a:p>
          <a:p>
            <a:pPr marL="285750" indent="-285750">
              <a:buFont typeface="Arial" panose="020B0604020202020204" pitchFamily="34" charset="0"/>
              <a:buChar char="•"/>
            </a:pPr>
            <a:r>
              <a:rPr lang="en-US" sz="2400" b="1" dirty="0">
                <a:solidFill>
                  <a:srgbClr val="0070C0"/>
                </a:solidFill>
              </a:rPr>
              <a:t>He vigorously condemned abortion, and although he disapproved of an abortion during any stage of pregnancy, he made a distinction between early abortions and later ones.</a:t>
            </a:r>
          </a:p>
          <a:p>
            <a:pPr marL="285750" indent="-285750">
              <a:buFont typeface="Arial" panose="020B0604020202020204" pitchFamily="34" charset="0"/>
              <a:buChar char="•"/>
            </a:pPr>
            <a:r>
              <a:rPr lang="en-US" sz="2400" b="1" dirty="0">
                <a:solidFill>
                  <a:srgbClr val="0070C0"/>
                </a:solidFill>
              </a:rPr>
              <a:t>He was the first theologian to work out the doctrine of </a:t>
            </a:r>
            <a:r>
              <a:rPr lang="en-US" b="1" dirty="0"/>
              <a:t> </a:t>
            </a:r>
            <a:r>
              <a:rPr lang="en-US" sz="2400" b="1" dirty="0">
                <a:solidFill>
                  <a:srgbClr val="0070C0"/>
                </a:solidFill>
              </a:rPr>
              <a:t>amillennialism.</a:t>
            </a:r>
          </a:p>
        </p:txBody>
      </p:sp>
    </p:spTree>
    <p:extLst>
      <p:ext uri="{BB962C8B-B14F-4D97-AF65-F5344CB8AC3E}">
        <p14:creationId xmlns:p14="http://schemas.microsoft.com/office/powerpoint/2010/main" val="39766933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668</Words>
  <Application>Microsoft Office PowerPoint</Application>
  <PresentationFormat>Widescreen</PresentationFormat>
  <Paragraphs>92</Paragraphs>
  <Slides>11</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Discipleship:  An  Introduction to  Systematic Theology and  Apologetics</vt:lpstr>
      <vt:lpstr> The Reformation – Setting the Table for October 31, 1517 </vt:lpstr>
      <vt:lpstr>The Trinity 3 basic errors about the Person of Christ</vt:lpstr>
      <vt:lpstr>The Trinity 3 basic errors about the Person of Christ</vt:lpstr>
      <vt:lpstr>The Reformation – Pelagius (360 – 418)</vt:lpstr>
      <vt:lpstr>The Reformation – Pelagius (360 – 418)</vt:lpstr>
      <vt:lpstr>The Reformation – Augustine of Hippo (13 November 354 – 28 August 430)</vt:lpstr>
      <vt:lpstr>The Reformation – Augustine of Hippo (13 November 354 – 28 August 430)</vt:lpstr>
      <vt:lpstr>The Reformation – Augustine of Hippo (13 November 354 – 28 August 430)</vt:lpstr>
      <vt:lpstr>The Reformation – Augustine of Hippo (13 November 354 – 28 August 430)</vt:lpstr>
      <vt:lpstr>The Reformation – Augustine of Hippo (13 November 354 – 28 August 430)</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Discipleship:  An  Introduction to  Systematic Theology and  Apologetics</dc:title>
  <dc:creator>Carl Schmuland</dc:creator>
  <cp:lastModifiedBy>Carl Schmuland</cp:lastModifiedBy>
  <cp:revision>1</cp:revision>
  <dcterms:created xsi:type="dcterms:W3CDTF">2017-10-15T21:50:18Z</dcterms:created>
  <dcterms:modified xsi:type="dcterms:W3CDTF">2017-10-15T21:51:32Z</dcterms:modified>
</cp:coreProperties>
</file>