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28F7D-B36C-41FE-81FD-69ECFCA7C84B}" type="datetimeFigureOut">
              <a:rPr lang="en-US" smtClean="0"/>
              <a:t>10/22/2017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BEE4E6-1061-4418-91AB-558D76EAEAE6}" type="slidenum">
              <a:rPr lang="en-US" smtClean="0"/>
              <a:t>‹#›</a:t>
            </a:fld>
            <a:endParaRPr lang="en-US"/>
          </a:p>
        </p:txBody>
      </p:sp>
    </p:spTree>
    <p:extLst>
      <p:ext uri="{BB962C8B-B14F-4D97-AF65-F5344CB8AC3E}">
        <p14:creationId xmlns:p14="http://schemas.microsoft.com/office/powerpoint/2010/main" val="3874102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Hippo extreme ne Algeria; 313 </a:t>
            </a:r>
            <a:r>
              <a:rPr lang="en-US" dirty="0" err="1"/>
              <a:t>Chtristianity</a:t>
            </a:r>
            <a:r>
              <a:rPr lang="en-US" dirty="0"/>
              <a:t> legal 380 it is official religion of RE</a:t>
            </a:r>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3425230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366169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Hippo extreme ne </a:t>
            </a:r>
            <a:r>
              <a:rPr lang="en-US" dirty="0" err="1"/>
              <a:t>algeria</a:t>
            </a:r>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386446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 = FW &amp;  FW = Liberty in Augustine’s terms;  Original sin is confusing sounds like </a:t>
            </a:r>
            <a:r>
              <a:rPr lang="en-US" dirty="0" err="1"/>
              <a:t>adam’s</a:t>
            </a:r>
            <a:r>
              <a:rPr lang="en-US" dirty="0"/>
              <a:t> sin not it imputation to all humans but Jesus. Augustine foresaw modern semi P / Arminian</a:t>
            </a:r>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2346742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251176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2318403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rgbClr val="FF0000"/>
                </a:solidFill>
              </a:rPr>
              <a:t>Patrick in Ireland first; Boniface in Germany, France and the Low countries; 1000-1500 mendicant friars; Sin is in the heart; Wedding at </a:t>
            </a:r>
            <a:r>
              <a:rPr lang="en-US" sz="1200" b="1" dirty="0" err="1">
                <a:solidFill>
                  <a:srgbClr val="FF0000"/>
                </a:solidFill>
              </a:rPr>
              <a:t>canan</a:t>
            </a:r>
            <a:r>
              <a:rPr lang="en-US" sz="1200" b="1" dirty="0">
                <a:solidFill>
                  <a:srgbClr val="FF0000"/>
                </a:solidFill>
              </a:rPr>
              <a:t> John 2</a:t>
            </a:r>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2102485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Beginning of central axis power </a:t>
            </a:r>
            <a:r>
              <a:rPr lang="en-US" sz="1200" dirty="0" err="1">
                <a:solidFill>
                  <a:srgbClr val="FF0000"/>
                </a:solidFill>
              </a:rPr>
              <a:t>germany</a:t>
            </a:r>
            <a:r>
              <a:rPr lang="en-US" sz="1200" dirty="0">
                <a:solidFill>
                  <a:srgbClr val="FF0000"/>
                </a:solidFill>
              </a:rPr>
              <a:t>, Austria Italy  3rd </a:t>
            </a:r>
            <a:r>
              <a:rPr lang="en-US" sz="1200" dirty="0" err="1">
                <a:solidFill>
                  <a:srgbClr val="FF0000"/>
                </a:solidFill>
              </a:rPr>
              <a:t>reich</a:t>
            </a:r>
            <a:r>
              <a:rPr lang="en-US" sz="1200" dirty="0">
                <a:solidFill>
                  <a:srgbClr val="FF0000"/>
                </a:solidFill>
              </a:rPr>
              <a:t>;  ;</a:t>
            </a:r>
            <a:r>
              <a:rPr lang="en-US" sz="1200" b="1" dirty="0">
                <a:solidFill>
                  <a:srgbClr val="0070C0"/>
                </a:solidFill>
              </a:rPr>
              <a:t> </a:t>
            </a:r>
            <a:r>
              <a:rPr lang="en-US" sz="1200" b="1" dirty="0" err="1">
                <a:solidFill>
                  <a:srgbClr val="0070C0"/>
                </a:solidFill>
              </a:rPr>
              <a:t>Caesaropapism</a:t>
            </a:r>
            <a:r>
              <a:rPr lang="en-US" sz="1200" b="1" dirty="0">
                <a:solidFill>
                  <a:srgbClr val="0070C0"/>
                </a:solidFill>
              </a:rPr>
              <a:t> was the rule; </a:t>
            </a:r>
            <a:r>
              <a:rPr lang="en-US" sz="1200" b="1" dirty="0">
                <a:solidFill>
                  <a:srgbClr val="FF0000"/>
                </a:solidFill>
              </a:rPr>
              <a:t>HRE Otto the great in 962 asked the east to approve him and they did but the pope objected and Otto removed him; West Roman empire fell in 476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FF0000"/>
                </a:solidFill>
              </a:rPr>
              <a:t>Reich 1 800-1806  dissolved due to Napoleonic threat; </a:t>
            </a:r>
            <a:r>
              <a:rPr lang="en-US" sz="1200" b="1" dirty="0" err="1">
                <a:solidFill>
                  <a:srgbClr val="FF0000"/>
                </a:solidFill>
              </a:rPr>
              <a:t>reich</a:t>
            </a:r>
            <a:r>
              <a:rPr lang="en-US" sz="1200" b="1" dirty="0">
                <a:solidFill>
                  <a:srgbClr val="FF0000"/>
                </a:solidFill>
              </a:rPr>
              <a:t> 2 1871-1918;  </a:t>
            </a:r>
            <a:r>
              <a:rPr lang="en-US" sz="1200" b="1" dirty="0" err="1">
                <a:solidFill>
                  <a:srgbClr val="FF0000"/>
                </a:solidFill>
              </a:rPr>
              <a:t>otto</a:t>
            </a:r>
            <a:r>
              <a:rPr lang="en-US" sz="1200" b="1" dirty="0">
                <a:solidFill>
                  <a:srgbClr val="FF0000"/>
                </a:solidFill>
              </a:rPr>
              <a:t> von </a:t>
            </a:r>
            <a:r>
              <a:rPr lang="en-US" sz="1200" b="1" dirty="0" err="1">
                <a:solidFill>
                  <a:srgbClr val="FF0000"/>
                </a:solidFill>
              </a:rPr>
              <a:t>bismark</a:t>
            </a:r>
            <a:r>
              <a:rPr lang="en-US" sz="1200" b="1" dirty="0">
                <a:solidFill>
                  <a:srgbClr val="FF0000"/>
                </a:solidFill>
              </a:rPr>
              <a:t> unites </a:t>
            </a:r>
            <a:r>
              <a:rPr lang="en-US" sz="1200" b="1" dirty="0" err="1">
                <a:solidFill>
                  <a:srgbClr val="FF0000"/>
                </a:solidFill>
              </a:rPr>
              <a:t>germany</a:t>
            </a:r>
            <a:r>
              <a:rPr lang="en-US" sz="1200" b="1" dirty="0">
                <a:solidFill>
                  <a:srgbClr val="FF0000"/>
                </a:solidFill>
              </a:rPr>
              <a:t> under a </a:t>
            </a:r>
            <a:r>
              <a:rPr lang="en-US" sz="1200" b="1" dirty="0" err="1">
                <a:solidFill>
                  <a:srgbClr val="FF0000"/>
                </a:solidFill>
              </a:rPr>
              <a:t>keiser</a:t>
            </a:r>
            <a:r>
              <a:rPr lang="en-US" sz="1200" b="1" dirty="0">
                <a:solidFill>
                  <a:srgbClr val="FF0000"/>
                </a:solidFill>
              </a:rPr>
              <a:t> </a:t>
            </a:r>
            <a:r>
              <a:rPr lang="en-US" sz="1200" b="1" dirty="0" err="1">
                <a:solidFill>
                  <a:srgbClr val="FF0000"/>
                </a:solidFill>
              </a:rPr>
              <a:t>whilhelm</a:t>
            </a:r>
            <a:r>
              <a:rPr lang="en-US" sz="1200" b="1" dirty="0">
                <a:solidFill>
                  <a:srgbClr val="FF0000"/>
                </a:solidFill>
              </a:rPr>
              <a:t> ii; </a:t>
            </a:r>
            <a:r>
              <a:rPr lang="en-US" sz="1200" b="1" dirty="0" err="1">
                <a:solidFill>
                  <a:srgbClr val="FF0000"/>
                </a:solidFill>
              </a:rPr>
              <a:t>reich</a:t>
            </a:r>
            <a:r>
              <a:rPr lang="en-US" sz="1200" b="1" dirty="0">
                <a:solidFill>
                  <a:srgbClr val="FF0000"/>
                </a:solidFill>
              </a:rPr>
              <a:t> 3 1933 -1945</a:t>
            </a:r>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2172585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1329110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100" dirty="0">
                <a:solidFill>
                  <a:srgbClr val="FF0000"/>
                </a:solidFill>
              </a:rPr>
              <a:t>About time of reformation</a:t>
            </a:r>
          </a:p>
          <a:p>
            <a:pPr marL="285750" indent="-285750">
              <a:buFont typeface="Arial" panose="020B0604020202020204" pitchFamily="34" charset="0"/>
              <a:buChar char="•"/>
            </a:pPr>
            <a:r>
              <a:rPr lang="en-US" sz="1100" dirty="0">
                <a:solidFill>
                  <a:srgbClr val="FF0000"/>
                </a:solidFill>
              </a:rPr>
              <a:t>Initial included modern </a:t>
            </a:r>
            <a:r>
              <a:rPr lang="en-US" sz="1100" dirty="0" err="1">
                <a:solidFill>
                  <a:srgbClr val="FF0000"/>
                </a:solidFill>
              </a:rPr>
              <a:t>france</a:t>
            </a:r>
            <a:endParaRPr lang="en-US" sz="1100" dirty="0">
              <a:solidFill>
                <a:srgbClr val="FF0000"/>
              </a:solidFill>
            </a:endParaRPr>
          </a:p>
          <a:p>
            <a:pPr marL="285750" indent="-285750">
              <a:buFont typeface="Arial" panose="020B0604020202020204" pitchFamily="34" charset="0"/>
              <a:buChar char="•"/>
            </a:pPr>
            <a:r>
              <a:rPr lang="en-US" sz="1100" dirty="0">
                <a:solidFill>
                  <a:srgbClr val="FF0000"/>
                </a:solidFill>
              </a:rPr>
              <a:t>West roman empire fell sept. 4, 476</a:t>
            </a:r>
          </a:p>
          <a:p>
            <a:pPr marL="285750" indent="-285750">
              <a:buFont typeface="Arial" panose="020B0604020202020204" pitchFamily="34" charset="0"/>
              <a:buChar char="•"/>
            </a:pPr>
            <a:r>
              <a:rPr lang="en-US" sz="1100" dirty="0">
                <a:solidFill>
                  <a:srgbClr val="FF0000"/>
                </a:solidFill>
              </a:rPr>
              <a:t>Charlemagne </a:t>
            </a:r>
            <a:r>
              <a:rPr lang="en-US" sz="1100" dirty="0" err="1">
                <a:solidFill>
                  <a:srgbClr val="FF0000"/>
                </a:solidFill>
              </a:rPr>
              <a:t>spain</a:t>
            </a:r>
            <a:r>
              <a:rPr lang="en-US" sz="1100" dirty="0">
                <a:solidFill>
                  <a:srgbClr val="FF0000"/>
                </a:solidFill>
              </a:rPr>
              <a:t> in </a:t>
            </a:r>
            <a:r>
              <a:rPr lang="en-US" sz="1100" dirty="0" err="1">
                <a:solidFill>
                  <a:srgbClr val="FF0000"/>
                </a:solidFill>
              </a:rPr>
              <a:t>muslim</a:t>
            </a:r>
            <a:r>
              <a:rPr lang="en-US" sz="1100" dirty="0">
                <a:solidFill>
                  <a:srgbClr val="FF0000"/>
                </a:solidFill>
              </a:rPr>
              <a:t> hands</a:t>
            </a:r>
            <a:r>
              <a:rPr lang="en-US" dirty="0">
                <a:solidFill>
                  <a:srgbClr val="FF0000"/>
                </a:solidFill>
              </a:rPr>
              <a:t> </a:t>
            </a:r>
          </a:p>
          <a:p>
            <a:pPr marL="285750" indent="-285750">
              <a:buFont typeface="Arial" panose="020B0604020202020204" pitchFamily="34" charset="0"/>
              <a:buChar char="•"/>
            </a:pPr>
            <a:r>
              <a:rPr lang="en-US" dirty="0">
                <a:solidFill>
                  <a:srgbClr val="FF0000"/>
                </a:solidFill>
              </a:rPr>
              <a:t>Christianity weak in southern </a:t>
            </a:r>
          </a:p>
          <a:p>
            <a:r>
              <a:rPr lang="en-US" dirty="0" err="1">
                <a:solidFill>
                  <a:srgbClr val="FF0000"/>
                </a:solidFill>
              </a:rPr>
              <a:t>Mediterranenan</a:t>
            </a:r>
            <a:r>
              <a:rPr lang="en-US" dirty="0">
                <a:solidFill>
                  <a:srgbClr val="FF0000"/>
                </a:solidFill>
              </a:rPr>
              <a:t> to allow </a:t>
            </a:r>
            <a:r>
              <a:rPr lang="en-US" dirty="0" err="1">
                <a:solidFill>
                  <a:srgbClr val="FF0000"/>
                </a:solidFill>
              </a:rPr>
              <a:t>islam</a:t>
            </a:r>
            <a:r>
              <a:rPr lang="en-US" dirty="0">
                <a:solidFill>
                  <a:srgbClr val="FF0000"/>
                </a:solidFill>
              </a:rPr>
              <a:t> </a:t>
            </a:r>
          </a:p>
          <a:p>
            <a:r>
              <a:rPr lang="en-US" dirty="0">
                <a:solidFill>
                  <a:srgbClr val="FF0000"/>
                </a:solidFill>
              </a:rPr>
              <a:t>to spread</a:t>
            </a:r>
          </a:p>
          <a:p>
            <a:pPr marL="285750" indent="-285750">
              <a:buFont typeface="Arial" panose="020B0604020202020204" pitchFamily="34" charset="0"/>
              <a:buChar char="•"/>
            </a:pPr>
            <a:r>
              <a:rPr lang="en-US" dirty="0">
                <a:solidFill>
                  <a:srgbClr val="FF0000"/>
                </a:solidFill>
              </a:rPr>
              <a:t>East of this map to about </a:t>
            </a:r>
          </a:p>
          <a:p>
            <a:pPr marL="285750" indent="-285750">
              <a:buFont typeface="Arial" panose="020B0604020202020204" pitchFamily="34" charset="0"/>
              <a:buChar char="•"/>
            </a:pPr>
            <a:r>
              <a:rPr lang="en-US" dirty="0">
                <a:solidFill>
                  <a:srgbClr val="FF0000"/>
                </a:solidFill>
              </a:rPr>
              <a:t>mid turkey is east RE in 476</a:t>
            </a:r>
          </a:p>
          <a:p>
            <a:pPr marL="285750" indent="-285750">
              <a:buFont typeface="Arial" panose="020B0604020202020204" pitchFamily="34" charset="0"/>
              <a:buChar char="•"/>
            </a:pPr>
            <a:r>
              <a:rPr lang="en-US" dirty="0">
                <a:solidFill>
                  <a:srgbClr val="FF0000"/>
                </a:solidFill>
              </a:rPr>
              <a:t>Fall of east RE may 29 1453</a:t>
            </a:r>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2261727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0DE6B-6CD5-425B-AE48-30E1742BF0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28FB9F-155A-420D-ADCB-9AB90B89A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E01380-36D6-4480-8D97-6C323E45AEF6}"/>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5" name="Footer Placeholder 4">
            <a:extLst>
              <a:ext uri="{FF2B5EF4-FFF2-40B4-BE49-F238E27FC236}">
                <a16:creationId xmlns:a16="http://schemas.microsoft.com/office/drawing/2014/main" id="{C0A6434F-03D7-4B9F-8E11-27444F4C6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F6C0FB-8364-4AC0-AC0A-BAA1F2C514FA}"/>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1782921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A215D-6400-4BAE-BE86-14FD35CD96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9A405B-89A1-47C4-A82E-8E91A98365B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5ECBEB-459F-4BFC-BCB0-1FD39FCE16AC}"/>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5" name="Footer Placeholder 4">
            <a:extLst>
              <a:ext uri="{FF2B5EF4-FFF2-40B4-BE49-F238E27FC236}">
                <a16:creationId xmlns:a16="http://schemas.microsoft.com/office/drawing/2014/main" id="{67108CBB-C814-45C2-B902-DB3328CED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F6C50-FFE5-49DA-8E71-529A17DC941D}"/>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3697325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8CE64F-7B26-441C-8F26-8A80900A97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3545A0-6A57-412E-9735-BF46D0AE94B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3B6C6-726A-4C86-876C-AA82414371BB}"/>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5" name="Footer Placeholder 4">
            <a:extLst>
              <a:ext uri="{FF2B5EF4-FFF2-40B4-BE49-F238E27FC236}">
                <a16:creationId xmlns:a16="http://schemas.microsoft.com/office/drawing/2014/main" id="{F54BAB90-567D-46E5-98A8-34BA44B970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82FF74-C734-4CE7-A552-98B84B76ADE0}"/>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375875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70D45-7A65-4DE6-BD81-80A4C9A123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F82649-486C-4519-85F3-D6AEF4264C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FFCE5E-56F2-4D53-9B13-A55BC086EA96}"/>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5" name="Footer Placeholder 4">
            <a:extLst>
              <a:ext uri="{FF2B5EF4-FFF2-40B4-BE49-F238E27FC236}">
                <a16:creationId xmlns:a16="http://schemas.microsoft.com/office/drawing/2014/main" id="{5C812C31-5B70-4242-BB09-5E6877962C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3E58B9-EEA2-4EA7-8764-1F7797CE492B}"/>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237594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A73D-4B56-4266-AB52-75324867FF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8D71C2-E9D5-4205-B124-4AF80636D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EABFC78-2E57-4855-9FB2-4476048B2DDD}"/>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5" name="Footer Placeholder 4">
            <a:extLst>
              <a:ext uri="{FF2B5EF4-FFF2-40B4-BE49-F238E27FC236}">
                <a16:creationId xmlns:a16="http://schemas.microsoft.com/office/drawing/2014/main" id="{C5F9604D-E856-49A3-8011-FE4AF7E8F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C883A1-F743-4235-8B56-D2B46526332F}"/>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3778483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62F33-9171-4792-ABD8-1F5D9098CF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C498C8-17F6-4D5A-A30E-D0547AC0BE7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AE8845-B2A1-4E5F-BF65-A0E2D7482B1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CABB48-3702-4FA0-B3E0-E9B0DA54B071}"/>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6" name="Footer Placeholder 5">
            <a:extLst>
              <a:ext uri="{FF2B5EF4-FFF2-40B4-BE49-F238E27FC236}">
                <a16:creationId xmlns:a16="http://schemas.microsoft.com/office/drawing/2014/main" id="{F6BF3B16-6CA3-4A1D-B285-5DACB59B1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7B39CB-1E08-41D7-9350-B181397C9CC5}"/>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336573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B5A1B-F1F4-4E9F-8409-7F8962338A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B674A81-61F1-4137-B1A1-B9B528F2C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F0AA3E-55D1-4A17-B96A-E6C9750641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9AAAB0-FF89-4F00-93EB-E190C76A3D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C1022A-B797-435F-A884-DE392B46109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ADD624-C73A-4965-95CE-BA2FF89352DE}"/>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8" name="Footer Placeholder 7">
            <a:extLst>
              <a:ext uri="{FF2B5EF4-FFF2-40B4-BE49-F238E27FC236}">
                <a16:creationId xmlns:a16="http://schemas.microsoft.com/office/drawing/2014/main" id="{A87DCF75-85A4-4571-B061-1B42F24600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97499C-619B-48C8-8118-41BDF5135552}"/>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3292278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07BAC-F26C-4792-92BB-4704F589C1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08B482-DC67-4E10-AC46-AB70F2CE6982}"/>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4" name="Footer Placeholder 3">
            <a:extLst>
              <a:ext uri="{FF2B5EF4-FFF2-40B4-BE49-F238E27FC236}">
                <a16:creationId xmlns:a16="http://schemas.microsoft.com/office/drawing/2014/main" id="{6EB7CC7E-8353-46DE-8799-D3205E440D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163E9E-4709-4B5A-AE3B-447D5BE2B450}"/>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2357044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802524-0CEB-4459-8559-42EB5F76A4D1}"/>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3" name="Footer Placeholder 2">
            <a:extLst>
              <a:ext uri="{FF2B5EF4-FFF2-40B4-BE49-F238E27FC236}">
                <a16:creationId xmlns:a16="http://schemas.microsoft.com/office/drawing/2014/main" id="{36BB06D0-BE9E-431F-BE54-480C2013B6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F0BE2C-9483-47E9-815F-1123E9773FA6}"/>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42309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DEFF-48AD-437E-82F9-DE02993927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FBD4D8-DA45-4ADF-B4BA-55468768B5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304E2F-3C52-4768-8667-4A41631CE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A8B2DD-F7BB-4F80-9E29-0E051C79A1A3}"/>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6" name="Footer Placeholder 5">
            <a:extLst>
              <a:ext uri="{FF2B5EF4-FFF2-40B4-BE49-F238E27FC236}">
                <a16:creationId xmlns:a16="http://schemas.microsoft.com/office/drawing/2014/main" id="{4C67FE1A-9588-4AA0-9060-111D77800B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33BA61-59F1-4D05-86A5-B02C78492509}"/>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3584030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BF7AF-775B-4D6D-B903-9A341CEF9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C95DD5-95A2-4289-921D-12820C5965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3D37B1-259A-4D39-B244-A994EEDEA8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339434-CAD4-4972-A077-66ECE2C09AB5}"/>
              </a:ext>
            </a:extLst>
          </p:cNvPr>
          <p:cNvSpPr>
            <a:spLocks noGrp="1"/>
          </p:cNvSpPr>
          <p:nvPr>
            <p:ph type="dt" sz="half" idx="10"/>
          </p:nvPr>
        </p:nvSpPr>
        <p:spPr/>
        <p:txBody>
          <a:bodyPr/>
          <a:lstStyle/>
          <a:p>
            <a:fld id="{D8DF10B8-1A16-42C6-BC1C-1EBDCF161A58}" type="datetimeFigureOut">
              <a:rPr lang="en-US" smtClean="0"/>
              <a:t>10/22/2017</a:t>
            </a:fld>
            <a:endParaRPr lang="en-US"/>
          </a:p>
        </p:txBody>
      </p:sp>
      <p:sp>
        <p:nvSpPr>
          <p:cNvPr id="6" name="Footer Placeholder 5">
            <a:extLst>
              <a:ext uri="{FF2B5EF4-FFF2-40B4-BE49-F238E27FC236}">
                <a16:creationId xmlns:a16="http://schemas.microsoft.com/office/drawing/2014/main" id="{3EFA20FD-27B8-46BF-B927-6F6E4ED9BF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61FE0A-0AC0-45CE-ABFB-0149131A3013}"/>
              </a:ext>
            </a:extLst>
          </p:cNvPr>
          <p:cNvSpPr>
            <a:spLocks noGrp="1"/>
          </p:cNvSpPr>
          <p:nvPr>
            <p:ph type="sldNum" sz="quarter" idx="12"/>
          </p:nvPr>
        </p:nvSpPr>
        <p:spPr/>
        <p:txBody>
          <a:bodyPr/>
          <a:lstStyle/>
          <a:p>
            <a:fld id="{D04A556C-A18E-4C74-80CE-A0EB63F0B639}" type="slidenum">
              <a:rPr lang="en-US" smtClean="0"/>
              <a:t>‹#›</a:t>
            </a:fld>
            <a:endParaRPr lang="en-US"/>
          </a:p>
        </p:txBody>
      </p:sp>
    </p:spTree>
    <p:extLst>
      <p:ext uri="{BB962C8B-B14F-4D97-AF65-F5344CB8AC3E}">
        <p14:creationId xmlns:p14="http://schemas.microsoft.com/office/powerpoint/2010/main" val="8704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4D930B-329C-4C6F-87A5-99FC682686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40188D-3872-46FF-A6B4-87734016A9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AE5189-23A7-4523-B8B2-9C9812626A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F10B8-1A16-42C6-BC1C-1EBDCF161A58}" type="datetimeFigureOut">
              <a:rPr lang="en-US" smtClean="0"/>
              <a:t>10/22/2017</a:t>
            </a:fld>
            <a:endParaRPr lang="en-US"/>
          </a:p>
        </p:txBody>
      </p:sp>
      <p:sp>
        <p:nvSpPr>
          <p:cNvPr id="5" name="Footer Placeholder 4">
            <a:extLst>
              <a:ext uri="{FF2B5EF4-FFF2-40B4-BE49-F238E27FC236}">
                <a16:creationId xmlns:a16="http://schemas.microsoft.com/office/drawing/2014/main" id="{C987E262-471B-487A-901F-FBCF8B02DB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BA51DF-83E7-497D-8E00-BCB8FFA8F4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4A556C-A18E-4C74-80CE-A0EB63F0B639}" type="slidenum">
              <a:rPr lang="en-US" smtClean="0"/>
              <a:t>‹#›</a:t>
            </a:fld>
            <a:endParaRPr lang="en-US"/>
          </a:p>
        </p:txBody>
      </p:sp>
    </p:spTree>
    <p:extLst>
      <p:ext uri="{BB962C8B-B14F-4D97-AF65-F5344CB8AC3E}">
        <p14:creationId xmlns:p14="http://schemas.microsoft.com/office/powerpoint/2010/main" val="1972619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Church October 22, 2017</a:t>
            </a:r>
          </a:p>
        </p:txBody>
      </p:sp>
    </p:spTree>
    <p:extLst>
      <p:ext uri="{BB962C8B-B14F-4D97-AF65-F5344CB8AC3E}">
        <p14:creationId xmlns:p14="http://schemas.microsoft.com/office/powerpoint/2010/main" val="547408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08807" y="214295"/>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Charlemagne (Holy Roman Empire)</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4098" name="Picture 2" descr="Related image">
            <a:extLst>
              <a:ext uri="{FF2B5EF4-FFF2-40B4-BE49-F238E27FC236}">
                <a16:creationId xmlns:a16="http://schemas.microsoft.com/office/drawing/2014/main" id="{E747A01A-3652-4BA9-AAA6-ACEF08F43F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7816" y="1100601"/>
            <a:ext cx="5239973" cy="568189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710C4D1-1289-4C37-B7CC-9AF4236DD184}"/>
              </a:ext>
            </a:extLst>
          </p:cNvPr>
          <p:cNvSpPr txBox="1"/>
          <p:nvPr/>
        </p:nvSpPr>
        <p:spPr>
          <a:xfrm>
            <a:off x="8876048" y="2217486"/>
            <a:ext cx="473206" cy="369332"/>
          </a:xfrm>
          <a:prstGeom prst="rect">
            <a:avLst/>
          </a:prstGeom>
          <a:noFill/>
        </p:spPr>
        <p:txBody>
          <a:bodyPr wrap="none" rtlCol="0">
            <a:spAutoFit/>
          </a:bodyPr>
          <a:lstStyle/>
          <a:p>
            <a:pPr marL="285750" indent="-285750">
              <a:buFont typeface="Arial" panose="020B0604020202020204" pitchFamily="34" charset="0"/>
              <a:buChar char="•"/>
            </a:pPr>
            <a:endParaRPr lang="en-US" dirty="0">
              <a:solidFill>
                <a:srgbClr val="FF0000"/>
              </a:solidFill>
            </a:endParaRPr>
          </a:p>
        </p:txBody>
      </p:sp>
    </p:spTree>
    <p:extLst>
      <p:ext uri="{BB962C8B-B14F-4D97-AF65-F5344CB8AC3E}">
        <p14:creationId xmlns:p14="http://schemas.microsoft.com/office/powerpoint/2010/main" val="2436674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08807" y="214295"/>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Charlemagne (Islam A.D. 800 )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2050" name="Picture 2" descr="Image result">
            <a:extLst>
              <a:ext uri="{FF2B5EF4-FFF2-40B4-BE49-F238E27FC236}">
                <a16:creationId xmlns:a16="http://schemas.microsoft.com/office/drawing/2014/main" id="{4045FFFA-3466-40AB-AEAF-30DB14BBED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333" y="1185863"/>
            <a:ext cx="7532242" cy="5491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223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Augustine of Hippo (</a:t>
            </a:r>
            <a:r>
              <a:rPr lang="en-US" sz="2400" dirty="0"/>
              <a:t>REVIEW)</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540327" y="779991"/>
            <a:ext cx="11556453" cy="4154984"/>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b="1" dirty="0">
                <a:solidFill>
                  <a:srgbClr val="0070C0"/>
                </a:solidFill>
              </a:rPr>
              <a:t>Greatest Theologian between the Apostles and Aquinas.</a:t>
            </a:r>
          </a:p>
          <a:p>
            <a:pPr marL="285750" indent="-285750">
              <a:buFont typeface="Arial" panose="020B0604020202020204" pitchFamily="34" charset="0"/>
              <a:buChar char="•"/>
            </a:pPr>
            <a:r>
              <a:rPr lang="en-US" sz="2400" b="1" dirty="0">
                <a:solidFill>
                  <a:srgbClr val="0070C0"/>
                </a:solidFill>
              </a:rPr>
              <a:t>Most influential theologian for Luther and Calvin.</a:t>
            </a:r>
          </a:p>
          <a:p>
            <a:pPr marL="342900" indent="-342900">
              <a:buFont typeface="Arial" panose="020B0604020202020204" pitchFamily="34" charset="0"/>
              <a:buChar char="•"/>
            </a:pPr>
            <a:r>
              <a:rPr lang="en-US" sz="2400" b="1" dirty="0">
                <a:solidFill>
                  <a:srgbClr val="0070C0"/>
                </a:solidFill>
              </a:rPr>
              <a:t>Just as an external source of light is needed for seeing, so an external revelation from God is needed for knowing.” Only a work of divine grace could incline the soul to God.</a:t>
            </a:r>
          </a:p>
          <a:p>
            <a:pPr marL="342900" indent="-342900">
              <a:buFont typeface="Arial" panose="020B0604020202020204" pitchFamily="34" charset="0"/>
              <a:buChar char="•"/>
            </a:pPr>
            <a:r>
              <a:rPr lang="en-US" sz="2400" b="1" dirty="0">
                <a:solidFill>
                  <a:srgbClr val="0070C0"/>
                </a:solidFill>
              </a:rPr>
              <a:t>“I believe in order to understand.” All knowledge (spiritual/doctrinal) begins in faith which is prior to reason. For Augustine faith is always reasonable.</a:t>
            </a:r>
          </a:p>
          <a:p>
            <a:pPr marL="342900" indent="-342900">
              <a:buFont typeface="Arial" panose="020B0604020202020204" pitchFamily="34" charset="0"/>
              <a:buChar char="•"/>
            </a:pPr>
            <a:r>
              <a:rPr lang="en-US" sz="2400" b="1" dirty="0">
                <a:solidFill>
                  <a:srgbClr val="0070C0"/>
                </a:solidFill>
              </a:rPr>
              <a:t>Augustine held that "the timing of the work of grace was a mystery known only to God.  </a:t>
            </a:r>
          </a:p>
          <a:p>
            <a:pPr marL="342900" indent="-342900">
              <a:buFont typeface="Arial" panose="020B0604020202020204" pitchFamily="34" charset="0"/>
              <a:buChar char="•"/>
            </a:pPr>
            <a:r>
              <a:rPr lang="en-US" sz="2400" b="1" dirty="0">
                <a:solidFill>
                  <a:srgbClr val="0070C0"/>
                </a:solidFill>
              </a:rPr>
              <a:t>God had created </a:t>
            </a:r>
            <a:r>
              <a:rPr lang="en-US" sz="2400" b="1" i="1" dirty="0">
                <a:solidFill>
                  <a:srgbClr val="0070C0"/>
                </a:solidFill>
              </a:rPr>
              <a:t>ex nihilo </a:t>
            </a:r>
            <a:r>
              <a:rPr lang="en-US" sz="2400" b="1" dirty="0">
                <a:solidFill>
                  <a:srgbClr val="0070C0"/>
                </a:solidFill>
              </a:rPr>
              <a:t>(out of nothing) </a:t>
            </a:r>
            <a:r>
              <a:rPr lang="en-US" sz="2400" b="1" i="1" dirty="0">
                <a:solidFill>
                  <a:srgbClr val="0070C0"/>
                </a:solidFill>
              </a:rPr>
              <a:t>as</a:t>
            </a:r>
            <a:r>
              <a:rPr lang="en-US" sz="2400" b="1" dirty="0">
                <a:solidFill>
                  <a:srgbClr val="0070C0"/>
                </a:solidFill>
              </a:rPr>
              <a:t> a voluntary and purposive but unnecessary act. </a:t>
            </a:r>
          </a:p>
          <a:p>
            <a:pPr marL="342900" indent="-342900">
              <a:buFont typeface="Arial" panose="020B0604020202020204" pitchFamily="34" charset="0"/>
              <a:buChar char="•"/>
            </a:pPr>
            <a:r>
              <a:rPr lang="en-US" sz="2400" b="1" dirty="0">
                <a:solidFill>
                  <a:srgbClr val="0070C0"/>
                </a:solidFill>
              </a:rPr>
              <a:t>Since God is good, everything God created is good including material things BUT he did not create things immutably good so the Fall could occur.</a:t>
            </a:r>
          </a:p>
        </p:txBody>
      </p:sp>
    </p:spTree>
    <p:extLst>
      <p:ext uri="{BB962C8B-B14F-4D97-AF65-F5344CB8AC3E}">
        <p14:creationId xmlns:p14="http://schemas.microsoft.com/office/powerpoint/2010/main" val="236964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Augustine of Hippo (</a:t>
            </a:r>
            <a:r>
              <a:rPr lang="en-US" sz="2400" dirty="0"/>
              <a:t>REVIEW)</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540327" y="779991"/>
            <a:ext cx="1155645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b="1" dirty="0">
                <a:solidFill>
                  <a:srgbClr val="0070C0"/>
                </a:solidFill>
              </a:rPr>
              <a:t>Evil is a lack, privation or negation of the good.</a:t>
            </a:r>
          </a:p>
          <a:p>
            <a:pPr marL="342900" indent="-342900">
              <a:buFont typeface="Arial" panose="020B0604020202020204" pitchFamily="34" charset="0"/>
              <a:buChar char="•"/>
            </a:pPr>
            <a:r>
              <a:rPr lang="en-US" sz="2400" b="1" dirty="0">
                <a:solidFill>
                  <a:srgbClr val="0070C0"/>
                </a:solidFill>
              </a:rPr>
              <a:t>In </a:t>
            </a:r>
            <a:r>
              <a:rPr lang="en-US" sz="2400" b="1" i="1" dirty="0">
                <a:solidFill>
                  <a:srgbClr val="0070C0"/>
                </a:solidFill>
              </a:rPr>
              <a:t>The City of God</a:t>
            </a:r>
            <a:r>
              <a:rPr lang="en-US" sz="2400" b="1" dirty="0">
                <a:solidFill>
                  <a:srgbClr val="0070C0"/>
                </a:solidFill>
              </a:rPr>
              <a:t>, he presents the development of slavery as a product of sin and contrary to God's divine plan and vigorously condemned abortion.</a:t>
            </a:r>
          </a:p>
          <a:p>
            <a:pPr marL="342900" indent="-342900">
              <a:buFont typeface="Arial" panose="020B0604020202020204" pitchFamily="34" charset="0"/>
              <a:buChar char="•"/>
            </a:pPr>
            <a:r>
              <a:rPr lang="en-US" sz="2400" b="1" dirty="0">
                <a:solidFill>
                  <a:srgbClr val="0070C0"/>
                </a:solidFill>
              </a:rPr>
              <a:t>In his debate with Pelagius he established that Adam’s sin was inherited/</a:t>
            </a:r>
            <a:r>
              <a:rPr lang="en-US" sz="2400" b="1" i="1" dirty="0">
                <a:solidFill>
                  <a:srgbClr val="0070C0"/>
                </a:solidFill>
              </a:rPr>
              <a:t>imputed </a:t>
            </a:r>
            <a:r>
              <a:rPr lang="en-US" sz="2400" b="1" dirty="0">
                <a:solidFill>
                  <a:srgbClr val="0070C0"/>
                </a:solidFill>
              </a:rPr>
              <a:t>(counted as) by every human (except Jesus). The resulting doctrine of “original sin” defined the problem whose true solution would be revealed in the Reformation.</a:t>
            </a:r>
          </a:p>
          <a:p>
            <a:r>
              <a:rPr lang="en-US" dirty="0"/>
              <a:t> </a:t>
            </a:r>
            <a:r>
              <a:rPr lang="en-US" sz="2400" dirty="0"/>
              <a:t>but God shows his love for us in that while we were still sinners, Christ died for us. Since, therefore, we have now been justified by his blood, much more shall we be saved by him from the wrath of God. For if while we were enemies we were reconciled to God by the death of his Son, much more, now that we are reconciled, shall we be saved by his life. (Romans 5:8 – 10)</a:t>
            </a:r>
          </a:p>
          <a:p>
            <a:r>
              <a:rPr lang="en-US" sz="2400" dirty="0"/>
              <a:t>Therefore, just as sin came into the world through one man, and death through sin, and so death spread to all men because all sinned-- for sin indeed was in the world before the law was given, but sin is not counted where there is no law. Yet death reigned from Adam to Moses, even over those whose sinning was not like the transgression of Adam, who was a type of the one who was to come.  (Romans 5:12 – 14)</a:t>
            </a:r>
          </a:p>
        </p:txBody>
      </p:sp>
    </p:spTree>
    <p:extLst>
      <p:ext uri="{BB962C8B-B14F-4D97-AF65-F5344CB8AC3E}">
        <p14:creationId xmlns:p14="http://schemas.microsoft.com/office/powerpoint/2010/main" val="303943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9906" y="52711"/>
            <a:ext cx="11672188" cy="656493"/>
          </a:xfrm>
          <a:solidFill>
            <a:srgbClr val="FFFFCC"/>
          </a:solidFill>
        </p:spPr>
        <p:txBody>
          <a:bodyPr>
            <a:noAutofit/>
          </a:bodyPr>
          <a:lstStyle/>
          <a:p>
            <a:r>
              <a:rPr lang="en-US" sz="2800" b="1" dirty="0">
                <a:cs typeface="Arial" panose="020B0604020202020204" pitchFamily="34" charset="0"/>
              </a:rPr>
              <a:t>The Reformation – Augustine of Hippo’s </a:t>
            </a:r>
            <a:r>
              <a:rPr lang="en-US" sz="2800" dirty="0">
                <a:latin typeface="+mn-lt"/>
              </a:rPr>
              <a:t>Definition of Original (inherited) Sin</a:t>
            </a:r>
            <a:endParaRPr lang="en-US" sz="2800" dirty="0">
              <a:latin typeface="+mn-lt"/>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11B611C5-9E08-450D-A3BC-0D1F217A931F}"/>
              </a:ext>
            </a:extLst>
          </p:cNvPr>
          <p:cNvGraphicFramePr>
            <a:graphicFrameLocks noGrp="1"/>
          </p:cNvGraphicFramePr>
          <p:nvPr>
            <p:extLst/>
          </p:nvPr>
        </p:nvGraphicFramePr>
        <p:xfrm>
          <a:off x="259906" y="840211"/>
          <a:ext cx="11672188" cy="3108960"/>
        </p:xfrm>
        <a:graphic>
          <a:graphicData uri="http://schemas.openxmlformats.org/drawingml/2006/table">
            <a:tbl>
              <a:tblPr firstRow="1" bandRow="1">
                <a:tableStyleId>{5C22544A-7EE6-4342-B048-85BDC9FD1C3A}</a:tableStyleId>
              </a:tblPr>
              <a:tblGrid>
                <a:gridCol w="2348530">
                  <a:extLst>
                    <a:ext uri="{9D8B030D-6E8A-4147-A177-3AD203B41FA5}">
                      <a16:colId xmlns:a16="http://schemas.microsoft.com/office/drawing/2014/main" val="214383479"/>
                    </a:ext>
                  </a:extLst>
                </a:gridCol>
                <a:gridCol w="1454727">
                  <a:extLst>
                    <a:ext uri="{9D8B030D-6E8A-4147-A177-3AD203B41FA5}">
                      <a16:colId xmlns:a16="http://schemas.microsoft.com/office/drawing/2014/main" val="1789642164"/>
                    </a:ext>
                  </a:extLst>
                </a:gridCol>
                <a:gridCol w="1444337">
                  <a:extLst>
                    <a:ext uri="{9D8B030D-6E8A-4147-A177-3AD203B41FA5}">
                      <a16:colId xmlns:a16="http://schemas.microsoft.com/office/drawing/2014/main" val="3369108554"/>
                    </a:ext>
                  </a:extLst>
                </a:gridCol>
                <a:gridCol w="6424594">
                  <a:extLst>
                    <a:ext uri="{9D8B030D-6E8A-4147-A177-3AD203B41FA5}">
                      <a16:colId xmlns:a16="http://schemas.microsoft.com/office/drawing/2014/main" val="1227110793"/>
                    </a:ext>
                  </a:extLst>
                </a:gridCol>
              </a:tblGrid>
              <a:tr h="370840">
                <a:tc>
                  <a:txBody>
                    <a:bodyPr/>
                    <a:lstStyle/>
                    <a:p>
                      <a:endParaRPr lang="en-US" sz="2400" dirty="0"/>
                    </a:p>
                  </a:txBody>
                  <a:tcPr/>
                </a:tc>
                <a:tc>
                  <a:txBody>
                    <a:bodyPr/>
                    <a:lstStyle/>
                    <a:p>
                      <a:r>
                        <a:rPr lang="en-US" sz="2400" dirty="0"/>
                        <a:t>Humanity created</a:t>
                      </a:r>
                    </a:p>
                  </a:txBody>
                  <a:tcPr/>
                </a:tc>
                <a:tc>
                  <a:txBody>
                    <a:bodyPr/>
                    <a:lstStyle/>
                    <a:p>
                      <a:r>
                        <a:rPr lang="en-US" sz="2400" dirty="0"/>
                        <a:t>Fallen Humanity</a:t>
                      </a:r>
                    </a:p>
                  </a:txBody>
                  <a:tcPr/>
                </a:tc>
                <a:tc>
                  <a:txBody>
                    <a:bodyPr/>
                    <a:lstStyle/>
                    <a:p>
                      <a:r>
                        <a:rPr lang="en-US" sz="2400" i="0" dirty="0"/>
                        <a:t>Modern  Definition/</a:t>
                      </a:r>
                      <a:r>
                        <a:rPr lang="en-US" sz="2400" i="1" dirty="0"/>
                        <a:t>Latin term</a:t>
                      </a:r>
                    </a:p>
                  </a:txBody>
                  <a:tcPr/>
                </a:tc>
                <a:extLst>
                  <a:ext uri="{0D108BD9-81ED-4DB2-BD59-A6C34878D82A}">
                    <a16:rowId xmlns:a16="http://schemas.microsoft.com/office/drawing/2014/main" val="2600515352"/>
                  </a:ext>
                </a:extLst>
              </a:tr>
              <a:tr h="370840">
                <a:tc>
                  <a:txBody>
                    <a:bodyPr/>
                    <a:lstStyle/>
                    <a:p>
                      <a:r>
                        <a:rPr lang="en-US" sz="2400" dirty="0"/>
                        <a:t>Free Agency </a:t>
                      </a:r>
                    </a:p>
                  </a:txBody>
                  <a:tcPr/>
                </a:tc>
                <a:tc>
                  <a:txBody>
                    <a:bodyPr/>
                    <a:lstStyle/>
                    <a:p>
                      <a:r>
                        <a:rPr lang="en-US" sz="2400" dirty="0"/>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yes</a:t>
                      </a:r>
                    </a:p>
                  </a:txBody>
                  <a:tcPr/>
                </a:tc>
                <a:tc>
                  <a:txBody>
                    <a:bodyPr/>
                    <a:lstStyle/>
                    <a:p>
                      <a:r>
                        <a:rPr lang="en-US" sz="2400" i="0" dirty="0"/>
                        <a:t>Ability to choose whatever is most pleasing to us</a:t>
                      </a:r>
                      <a:r>
                        <a:rPr lang="en-US" sz="2400" i="1" dirty="0"/>
                        <a:t>.</a:t>
                      </a:r>
                    </a:p>
                  </a:txBody>
                  <a:tcPr/>
                </a:tc>
                <a:extLst>
                  <a:ext uri="{0D108BD9-81ED-4DB2-BD59-A6C34878D82A}">
                    <a16:rowId xmlns:a16="http://schemas.microsoft.com/office/drawing/2014/main" val="672536710"/>
                  </a:ext>
                </a:extLst>
              </a:tr>
              <a:tr h="370840">
                <a:tc>
                  <a:txBody>
                    <a:bodyPr/>
                    <a:lstStyle/>
                    <a:p>
                      <a:r>
                        <a:rPr lang="en-US" sz="2400" dirty="0"/>
                        <a:t>Free Will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yes</a:t>
                      </a:r>
                    </a:p>
                  </a:txBody>
                  <a:tcPr/>
                </a:tc>
                <a:tc>
                  <a:txBody>
                    <a:bodyPr/>
                    <a:lstStyle/>
                    <a:p>
                      <a:r>
                        <a:rPr lang="en-US" sz="2400" dirty="0"/>
                        <a:t>no</a:t>
                      </a:r>
                    </a:p>
                  </a:txBody>
                  <a:tcPr/>
                </a:tc>
                <a:tc>
                  <a:txBody>
                    <a:bodyPr/>
                    <a:lstStyle/>
                    <a:p>
                      <a:r>
                        <a:rPr lang="en-US" sz="2400" i="0" dirty="0"/>
                        <a:t>Ability to chose any available moral option.</a:t>
                      </a:r>
                    </a:p>
                  </a:txBody>
                  <a:tcPr/>
                </a:tc>
                <a:extLst>
                  <a:ext uri="{0D108BD9-81ED-4DB2-BD59-A6C34878D82A}">
                    <a16:rowId xmlns:a16="http://schemas.microsoft.com/office/drawing/2014/main" val="300494923"/>
                  </a:ext>
                </a:extLst>
              </a:tr>
              <a:tr h="370840">
                <a:tc>
                  <a:txBody>
                    <a:bodyPr/>
                    <a:lstStyle/>
                    <a:p>
                      <a:r>
                        <a:rPr lang="en-US" sz="2400" dirty="0"/>
                        <a:t>Able to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yes</a:t>
                      </a:r>
                    </a:p>
                  </a:txBody>
                  <a:tcPr/>
                </a:tc>
                <a:tc>
                  <a:txBody>
                    <a:bodyPr/>
                    <a:lstStyle/>
                    <a:p>
                      <a:r>
                        <a:rPr lang="en-US" sz="2400" i="1" dirty="0"/>
                        <a:t>Posse </a:t>
                      </a:r>
                      <a:r>
                        <a:rPr lang="en-US" sz="2400" i="1" dirty="0" err="1"/>
                        <a:t>peccare</a:t>
                      </a:r>
                      <a:endParaRPr lang="en-US" sz="2400" i="1" dirty="0"/>
                    </a:p>
                  </a:txBody>
                  <a:tcPr/>
                </a:tc>
                <a:extLst>
                  <a:ext uri="{0D108BD9-81ED-4DB2-BD59-A6C34878D82A}">
                    <a16:rowId xmlns:a16="http://schemas.microsoft.com/office/drawing/2014/main" val="3575068288"/>
                  </a:ext>
                </a:extLst>
              </a:tr>
              <a:tr h="370840">
                <a:tc>
                  <a:txBody>
                    <a:bodyPr/>
                    <a:lstStyle/>
                    <a:p>
                      <a:r>
                        <a:rPr lang="en-US" sz="2400" dirty="0"/>
                        <a:t>Able to not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yes</a:t>
                      </a:r>
                    </a:p>
                  </a:txBody>
                  <a:tcPr/>
                </a:tc>
                <a:tc>
                  <a:txBody>
                    <a:bodyPr/>
                    <a:lstStyle/>
                    <a:p>
                      <a:r>
                        <a:rPr lang="en-US" sz="2400" dirty="0"/>
                        <a:t>no</a:t>
                      </a:r>
                    </a:p>
                  </a:txBody>
                  <a:tcPr/>
                </a:tc>
                <a:tc>
                  <a:txBody>
                    <a:bodyPr/>
                    <a:lstStyle/>
                    <a:p>
                      <a:r>
                        <a:rPr lang="en-US" sz="2400" i="1" dirty="0"/>
                        <a:t>Posse non </a:t>
                      </a:r>
                      <a:r>
                        <a:rPr lang="en-US" sz="2400" i="1" dirty="0" err="1"/>
                        <a:t>pecarre</a:t>
                      </a:r>
                      <a:endParaRPr lang="en-US" sz="2400" i="1" dirty="0"/>
                    </a:p>
                  </a:txBody>
                  <a:tcPr/>
                </a:tc>
                <a:extLst>
                  <a:ext uri="{0D108BD9-81ED-4DB2-BD59-A6C34878D82A}">
                    <a16:rowId xmlns:a16="http://schemas.microsoft.com/office/drawing/2014/main" val="166817276"/>
                  </a:ext>
                </a:extLst>
              </a:tr>
              <a:tr h="370840">
                <a:tc>
                  <a:txBody>
                    <a:bodyPr/>
                    <a:lstStyle/>
                    <a:p>
                      <a:r>
                        <a:rPr lang="en-US" sz="2400" dirty="0"/>
                        <a:t>Unable to not sin</a:t>
                      </a:r>
                    </a:p>
                  </a:txBody>
                  <a:tcPr/>
                </a:tc>
                <a:tc>
                  <a:txBody>
                    <a:bodyPr/>
                    <a:lstStyle/>
                    <a:p>
                      <a:r>
                        <a:rPr lang="en-US" sz="2400" dirty="0"/>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yes</a:t>
                      </a:r>
                    </a:p>
                  </a:txBody>
                  <a:tcPr/>
                </a:tc>
                <a:tc>
                  <a:txBody>
                    <a:bodyPr/>
                    <a:lstStyle/>
                    <a:p>
                      <a:r>
                        <a:rPr lang="en-US" sz="2400" i="1" dirty="0"/>
                        <a:t>Non posse non </a:t>
                      </a:r>
                      <a:r>
                        <a:rPr lang="en-US" sz="2400" i="1" dirty="0" err="1"/>
                        <a:t>peccare</a:t>
                      </a:r>
                      <a:endParaRPr lang="en-US" sz="2400" i="1" dirty="0"/>
                    </a:p>
                  </a:txBody>
                  <a:tcPr/>
                </a:tc>
                <a:extLst>
                  <a:ext uri="{0D108BD9-81ED-4DB2-BD59-A6C34878D82A}">
                    <a16:rowId xmlns:a16="http://schemas.microsoft.com/office/drawing/2014/main" val="2784946316"/>
                  </a:ext>
                </a:extLst>
              </a:tr>
            </a:tbl>
          </a:graphicData>
        </a:graphic>
      </p:graphicFrame>
      <p:sp>
        <p:nvSpPr>
          <p:cNvPr id="6" name="TextBox 5">
            <a:extLst>
              <a:ext uri="{FF2B5EF4-FFF2-40B4-BE49-F238E27FC236}">
                <a16:creationId xmlns:a16="http://schemas.microsoft.com/office/drawing/2014/main" id="{A316C574-A866-423D-AFA8-E72FAED3C371}"/>
              </a:ext>
            </a:extLst>
          </p:cNvPr>
          <p:cNvSpPr txBox="1"/>
          <p:nvPr/>
        </p:nvSpPr>
        <p:spPr>
          <a:xfrm>
            <a:off x="259906" y="4080178"/>
            <a:ext cx="11748722" cy="2677656"/>
          </a:xfrm>
          <a:prstGeom prst="rect">
            <a:avLst/>
          </a:prstGeom>
          <a:solidFill>
            <a:srgbClr val="FFFFCC"/>
          </a:solidFill>
          <a:ln>
            <a:solidFill>
              <a:schemeClr val="accent1"/>
            </a:solidFill>
          </a:ln>
        </p:spPr>
        <p:txBody>
          <a:bodyPr wrap="square" rtlCol="0">
            <a:spAutoFit/>
          </a:bodyPr>
          <a:lstStyle/>
          <a:p>
            <a:pPr marL="285750" indent="-285750">
              <a:buFont typeface="Arial" panose="020B0604020202020204" pitchFamily="34" charset="0"/>
              <a:buChar char="•"/>
            </a:pPr>
            <a:r>
              <a:rPr lang="en-US" sz="2400" b="1" dirty="0">
                <a:solidFill>
                  <a:srgbClr val="0070C0"/>
                </a:solidFill>
              </a:rPr>
              <a:t>To be “born again” means </a:t>
            </a:r>
            <a:r>
              <a:rPr lang="en-US" sz="2400" i="1" dirty="0"/>
              <a:t>Posse non </a:t>
            </a:r>
            <a:r>
              <a:rPr lang="en-US" sz="2400" i="1" dirty="0" err="1"/>
              <a:t>pecarre</a:t>
            </a:r>
            <a:r>
              <a:rPr lang="en-US" sz="2400" i="1" dirty="0"/>
              <a:t> </a:t>
            </a:r>
            <a:r>
              <a:rPr lang="en-US" sz="2400" b="1" dirty="0">
                <a:solidFill>
                  <a:srgbClr val="0070C0"/>
                </a:solidFill>
              </a:rPr>
              <a:t>is restored. </a:t>
            </a:r>
          </a:p>
          <a:p>
            <a:pPr marL="285750" indent="-285750">
              <a:buFont typeface="Arial" panose="020B0604020202020204" pitchFamily="34" charset="0"/>
              <a:buChar char="•"/>
            </a:pPr>
            <a:r>
              <a:rPr lang="en-US" sz="2400" b="1" dirty="0">
                <a:solidFill>
                  <a:srgbClr val="0070C0"/>
                </a:solidFill>
              </a:rPr>
              <a:t>The Western Church at the Second Council of Orange in 529 labeled as heresy a modified Pelagianism that the beginning of faith is an act of free will, with grace supervening only later by a work of God to increase faith. </a:t>
            </a:r>
          </a:p>
          <a:p>
            <a:pPr marL="285750" indent="-285750">
              <a:buFont typeface="Arial" panose="020B0604020202020204" pitchFamily="34" charset="0"/>
              <a:buChar char="•"/>
            </a:pPr>
            <a:r>
              <a:rPr lang="en-US" sz="2400" b="1" dirty="0">
                <a:solidFill>
                  <a:srgbClr val="0070C0"/>
                </a:solidFill>
              </a:rPr>
              <a:t>Augustine said in his debate with Pelagius that the sin of pride consists in assuming that "we are the ones who choose God or that God chooses us because He foresees something worthy in us.”  </a:t>
            </a:r>
          </a:p>
        </p:txBody>
      </p:sp>
    </p:spTree>
    <p:extLst>
      <p:ext uri="{BB962C8B-B14F-4D97-AF65-F5344CB8AC3E}">
        <p14:creationId xmlns:p14="http://schemas.microsoft.com/office/powerpoint/2010/main" val="214373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St Benedict (480 - </a:t>
            </a:r>
            <a:r>
              <a:rPr lang="en-US" sz="2800" dirty="0"/>
              <a:t>March 21, 547)</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4488617" y="779991"/>
            <a:ext cx="7608163" cy="3539430"/>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b="1" dirty="0">
                <a:solidFill>
                  <a:srgbClr val="0070C0"/>
                </a:solidFill>
              </a:rPr>
              <a:t>Founder of the monastic movement that was responsible for most of what truly represented Philippians 4:8 for a 1000 years.</a:t>
            </a:r>
          </a:p>
          <a:p>
            <a:r>
              <a:rPr lang="en-US" sz="2800" dirty="0"/>
              <a:t>Finally, brothers, whatever is true, whatever is honorable, whatever is just, whatever is pure, whatever is lovely, whatever is commendable, if there is any excellence, if there is anything worthy of praise, think about these things. </a:t>
            </a:r>
          </a:p>
        </p:txBody>
      </p:sp>
      <p:pic>
        <p:nvPicPr>
          <p:cNvPr id="1026" name="Picture 2" descr="Related image">
            <a:extLst>
              <a:ext uri="{FF2B5EF4-FFF2-40B4-BE49-F238E27FC236}">
                <a16:creationId xmlns:a16="http://schemas.microsoft.com/office/drawing/2014/main" id="{7319DE38-D6B6-4C51-B477-2290796D85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837" y="779991"/>
            <a:ext cx="4239780" cy="377661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D250CD7-B5D1-4049-88BD-65DEC2B5CEC1}"/>
              </a:ext>
            </a:extLst>
          </p:cNvPr>
          <p:cNvSpPr txBox="1"/>
          <p:nvPr/>
        </p:nvSpPr>
        <p:spPr>
          <a:xfrm>
            <a:off x="248837" y="4815068"/>
            <a:ext cx="11104963" cy="1384995"/>
          </a:xfrm>
          <a:prstGeom prst="rect">
            <a:avLst/>
          </a:prstGeom>
          <a:solidFill>
            <a:srgbClr val="FFFFCC"/>
          </a:solidFill>
          <a:ln>
            <a:solidFill>
              <a:schemeClr val="accent1"/>
            </a:solidFill>
          </a:ln>
        </p:spPr>
        <p:txBody>
          <a:bodyPr wrap="square" rtlCol="0">
            <a:spAutoFit/>
          </a:bodyPr>
          <a:lstStyle/>
          <a:p>
            <a:pPr marL="285750" indent="-285750">
              <a:buFont typeface="Arial" panose="020B0604020202020204" pitchFamily="34" charset="0"/>
              <a:buChar char="•"/>
            </a:pPr>
            <a:r>
              <a:rPr lang="en-US" sz="2800" b="1" dirty="0">
                <a:solidFill>
                  <a:srgbClr val="0070C0"/>
                </a:solidFill>
              </a:rPr>
              <a:t>Monasticism arose as a result of the legalization of Christianity. Now it was possible to be a Christianity professional and have respect, access to the powerful and a reasonably high standard of living.</a:t>
            </a:r>
          </a:p>
        </p:txBody>
      </p:sp>
    </p:spTree>
    <p:extLst>
      <p:ext uri="{BB962C8B-B14F-4D97-AF65-F5344CB8AC3E}">
        <p14:creationId xmlns:p14="http://schemas.microsoft.com/office/powerpoint/2010/main" val="2727144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St Benedict (480 - </a:t>
            </a:r>
            <a:r>
              <a:rPr lang="en-US" sz="2800" dirty="0"/>
              <a:t>March 21, 547)</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300943" y="779991"/>
            <a:ext cx="11795838" cy="5693866"/>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The Rule of St Benedict</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Seventy-three short chapters comprise the </a:t>
            </a:r>
            <a:r>
              <a:rPr lang="en-US" sz="2800" i="1" dirty="0">
                <a:solidFill>
                  <a:srgbClr val="222222"/>
                </a:solidFill>
                <a:latin typeface="Arial" panose="020B0604020202020204" pitchFamily="34" charset="0"/>
              </a:rPr>
              <a:t>Rule</a:t>
            </a:r>
            <a:r>
              <a:rPr lang="en-US" sz="2800" dirty="0">
                <a:solidFill>
                  <a:srgbClr val="222222"/>
                </a:solidFill>
                <a:latin typeface="Arial" panose="020B0604020202020204" pitchFamily="34" charset="0"/>
              </a:rPr>
              <a:t>.</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Its wisdom is of two kinds: spiritual (how to live a Christocentric life on earth) and administrative (how to run a monastery efficiently). </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More than half the chapters describe how to be obedient and humble, and what to do when a member of the community is not. </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About one-fourth regulate the work of God (the Opus Dei). </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One-tenth outline how, and by whom, the monastery should be managed.</a:t>
            </a:r>
          </a:p>
          <a:p>
            <a:pPr marL="457200" indent="-457200">
              <a:buFont typeface="Arial" panose="020B0604020202020204" pitchFamily="34" charset="0"/>
              <a:buChar char="•"/>
            </a:pPr>
            <a:r>
              <a:rPr lang="en-US" sz="2800" dirty="0">
                <a:solidFill>
                  <a:srgbClr val="222222"/>
                </a:solidFill>
                <a:latin typeface="Arial" panose="020B0604020202020204" pitchFamily="34" charset="0"/>
              </a:rPr>
              <a:t>Following the golden rule of </a:t>
            </a:r>
            <a:r>
              <a:rPr lang="en-US" sz="2800" i="1" dirty="0">
                <a:solidFill>
                  <a:srgbClr val="222222"/>
                </a:solidFill>
                <a:latin typeface="Arial" panose="020B0604020202020204" pitchFamily="34" charset="0"/>
              </a:rPr>
              <a:t>Ora et </a:t>
            </a:r>
            <a:r>
              <a:rPr lang="en-US" sz="2800" i="1" dirty="0" err="1">
                <a:solidFill>
                  <a:srgbClr val="222222"/>
                </a:solidFill>
                <a:latin typeface="Arial" panose="020B0604020202020204" pitchFamily="34" charset="0"/>
              </a:rPr>
              <a:t>Labora</a:t>
            </a:r>
            <a:r>
              <a:rPr lang="en-US" sz="2800" i="1" dirty="0">
                <a:solidFill>
                  <a:srgbClr val="222222"/>
                </a:solidFill>
                <a:latin typeface="Arial" panose="020B0604020202020204" pitchFamily="34" charset="0"/>
              </a:rPr>
              <a:t> - pray and work</a:t>
            </a:r>
            <a:r>
              <a:rPr lang="en-US" sz="2800" dirty="0">
                <a:solidFill>
                  <a:srgbClr val="222222"/>
                </a:solidFill>
                <a:latin typeface="Arial" panose="020B0604020202020204" pitchFamily="34" charset="0"/>
              </a:rPr>
              <a:t>, the monks each day devoted eight hours to prayer, eight hours to sleep, and eight hours to manual work, sacred reading, or works of charity.</a:t>
            </a:r>
          </a:p>
          <a:p>
            <a:endParaRPr lang="en-US" sz="2800" b="1" dirty="0">
              <a:solidFill>
                <a:srgbClr val="0070C0"/>
              </a:solidFill>
            </a:endParaRPr>
          </a:p>
        </p:txBody>
      </p:sp>
    </p:spTree>
    <p:extLst>
      <p:ext uri="{BB962C8B-B14F-4D97-AF65-F5344CB8AC3E}">
        <p14:creationId xmlns:p14="http://schemas.microsoft.com/office/powerpoint/2010/main" val="456927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St Benedict (480 - </a:t>
            </a:r>
            <a:r>
              <a:rPr lang="en-US" sz="2800" dirty="0"/>
              <a:t>March 21, 547)</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300943" y="733246"/>
            <a:ext cx="11795838" cy="612475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The monastic movement was the key way Christianity spread through Europe.</a:t>
            </a:r>
          </a:p>
          <a:p>
            <a:pPr marL="914400" lvl="1" indent="-457200">
              <a:buFont typeface="Arial" panose="020B0604020202020204" pitchFamily="34" charset="0"/>
              <a:buChar char="•"/>
            </a:pPr>
            <a:r>
              <a:rPr lang="en-US" sz="2800" b="1" dirty="0">
                <a:solidFill>
                  <a:srgbClr val="0070C0"/>
                </a:solidFill>
              </a:rPr>
              <a:t>500 – 1000 introducing Christianity to European Barbarians. </a:t>
            </a:r>
          </a:p>
          <a:p>
            <a:pPr marL="914400" lvl="1" indent="-457200">
              <a:buFont typeface="Arial" panose="020B0604020202020204" pitchFamily="34" charset="0"/>
              <a:buChar char="•"/>
            </a:pPr>
            <a:r>
              <a:rPr lang="en-US" sz="2800" b="1" dirty="0">
                <a:solidFill>
                  <a:srgbClr val="0070C0"/>
                </a:solidFill>
              </a:rPr>
              <a:t>1000 – 1500 turning nominal believers into genuine believers </a:t>
            </a:r>
          </a:p>
          <a:p>
            <a:pPr marL="457200" indent="-457200">
              <a:buFont typeface="Arial" panose="020B0604020202020204" pitchFamily="34" charset="0"/>
              <a:buChar char="•"/>
            </a:pPr>
            <a:r>
              <a:rPr lang="en-US" sz="2800" b="1" dirty="0">
                <a:solidFill>
                  <a:srgbClr val="0070C0"/>
                </a:solidFill>
              </a:rPr>
              <a:t>On the other hand the monastic movement raised two serious doctrinal questions:</a:t>
            </a:r>
          </a:p>
          <a:p>
            <a:pPr marL="914400" lvl="1" indent="-457200">
              <a:buFont typeface="Arial" panose="020B0604020202020204" pitchFamily="34" charset="0"/>
              <a:buChar char="•"/>
            </a:pPr>
            <a:r>
              <a:rPr lang="en-US" sz="2800" b="1" dirty="0">
                <a:solidFill>
                  <a:srgbClr val="0070C0"/>
                </a:solidFill>
              </a:rPr>
              <a:t>Does ascetic privation of the body affect the true seat of sinfulness? </a:t>
            </a:r>
            <a:r>
              <a:rPr lang="en-US" dirty="0"/>
              <a:t> </a:t>
            </a:r>
            <a:r>
              <a:rPr lang="en-US" sz="2400" dirty="0"/>
              <a:t>If I give away all I have, and if I deliver up my body to be burned, but have not love, I gain nothing.  (1 Corinthians 13:3)</a:t>
            </a:r>
            <a:endParaRPr lang="en-US" sz="2400" b="1" dirty="0">
              <a:solidFill>
                <a:srgbClr val="0070C0"/>
              </a:solidFill>
            </a:endParaRPr>
          </a:p>
          <a:p>
            <a:pPr marL="914400" lvl="1" indent="-457200">
              <a:buFont typeface="Arial" panose="020B0604020202020204" pitchFamily="34" charset="0"/>
              <a:buChar char="•"/>
            </a:pPr>
            <a:r>
              <a:rPr lang="en-US" sz="2800" b="1" dirty="0">
                <a:solidFill>
                  <a:srgbClr val="0070C0"/>
                </a:solidFill>
              </a:rPr>
              <a:t>Does the incarnation justify withdrawal from the world? </a:t>
            </a:r>
            <a:r>
              <a:rPr lang="en-US" sz="2400" dirty="0"/>
              <a:t>Have this mind among yourselves, which is yours in Christ Jesus,  who, though he was in the form of God, did not count equality with God a thing to be grasped, but made himself nothing, taking the form of a servant, being born in the likeness of men. And being found in human form, he humbled himself by becoming obedient to the point of death, even death on a cross. (Philippians 2:5 – 8)</a:t>
            </a:r>
          </a:p>
        </p:txBody>
      </p:sp>
    </p:spTree>
    <p:extLst>
      <p:ext uri="{BB962C8B-B14F-4D97-AF65-F5344CB8AC3E}">
        <p14:creationId xmlns:p14="http://schemas.microsoft.com/office/powerpoint/2010/main" val="131078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Charlemagne (Emperor of the Romans)</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5548544" y="802963"/>
            <a:ext cx="6116713" cy="138499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Born: 747</a:t>
            </a:r>
          </a:p>
          <a:p>
            <a:pPr marL="285750" indent="-285750">
              <a:buFont typeface="Arial" panose="020B0604020202020204" pitchFamily="34" charset="0"/>
              <a:buChar char="•"/>
            </a:pPr>
            <a:r>
              <a:rPr lang="en-US" sz="2800" dirty="0"/>
              <a:t>Died: January 28, 814</a:t>
            </a:r>
          </a:p>
          <a:p>
            <a:pPr marL="285750" indent="-285750">
              <a:buFont typeface="Arial" panose="020B0604020202020204" pitchFamily="34" charset="0"/>
              <a:buChar char="•"/>
            </a:pPr>
            <a:r>
              <a:rPr lang="en-US" sz="2800" dirty="0"/>
              <a:t>Reigned : Dec. 25, 800 – Jan. 28, 814</a:t>
            </a:r>
          </a:p>
        </p:txBody>
      </p:sp>
      <p:sp>
        <p:nvSpPr>
          <p:cNvPr id="4" name="TextBox 3">
            <a:extLst>
              <a:ext uri="{FF2B5EF4-FFF2-40B4-BE49-F238E27FC236}">
                <a16:creationId xmlns:a16="http://schemas.microsoft.com/office/drawing/2014/main" id="{717BECB2-132F-4594-94DE-80FF451BA166}"/>
              </a:ext>
            </a:extLst>
          </p:cNvPr>
          <p:cNvSpPr txBox="1"/>
          <p:nvPr/>
        </p:nvSpPr>
        <p:spPr>
          <a:xfrm>
            <a:off x="4465468" y="2334428"/>
            <a:ext cx="7608163" cy="3539430"/>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b="1" dirty="0">
                <a:solidFill>
                  <a:srgbClr val="0070C0"/>
                </a:solidFill>
              </a:rPr>
              <a:t>December 25, 800 Pope Leo III coronated Charlemagne as the Emperor of the Romans. There were now two competing powers in the West. Periodically one would depose the other or two or more Popes might claim the Papacy.</a:t>
            </a:r>
          </a:p>
          <a:p>
            <a:pPr marL="285750" indent="-285750">
              <a:buFont typeface="Arial" panose="020B0604020202020204" pitchFamily="34" charset="0"/>
              <a:buChar char="•"/>
            </a:pPr>
            <a:r>
              <a:rPr lang="en-US" sz="2800" b="1" dirty="0">
                <a:solidFill>
                  <a:srgbClr val="0070C0"/>
                </a:solidFill>
              </a:rPr>
              <a:t>In the East the Emperor was the head of the Church and could remove the Ecumenical Patriarch of Constantinople. </a:t>
            </a:r>
          </a:p>
        </p:txBody>
      </p:sp>
      <p:pic>
        <p:nvPicPr>
          <p:cNvPr id="6" name="Picture 5">
            <a:extLst>
              <a:ext uri="{FF2B5EF4-FFF2-40B4-BE49-F238E27FC236}">
                <a16:creationId xmlns:a16="http://schemas.microsoft.com/office/drawing/2014/main" id="{36E00E82-8356-44DE-B3CC-264BF0F772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557" y="802963"/>
            <a:ext cx="4187624" cy="5964015"/>
          </a:xfrm>
          <a:prstGeom prst="rect">
            <a:avLst/>
          </a:prstGeom>
        </p:spPr>
      </p:pic>
    </p:spTree>
    <p:extLst>
      <p:ext uri="{BB962C8B-B14F-4D97-AF65-F5344CB8AC3E}">
        <p14:creationId xmlns:p14="http://schemas.microsoft.com/office/powerpoint/2010/main" val="2435751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446" y="214295"/>
            <a:ext cx="1176136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Charlemagne (Maximum extent of Roman Empire ( A.D.117)</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https://i.redditmedia.com/z97qibRQ8F9xwIXivZwnu1Ms_ZhWK9_pev-5aveXny0.jpg?w=1024&amp;s=7760eb96355b197884011799ba1361a4">
            <a:extLst>
              <a:ext uri="{FF2B5EF4-FFF2-40B4-BE49-F238E27FC236}">
                <a16:creationId xmlns:a16="http://schemas.microsoft.com/office/drawing/2014/main" id="{A223D664-536A-4939-A319-F92CD293C8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807" y="1179834"/>
            <a:ext cx="9753600" cy="557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648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852</Words>
  <Application>Microsoft Office PowerPoint</Application>
  <PresentationFormat>Widescreen</PresentationFormat>
  <Paragraphs>98</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The Reformation – Augustine of Hippo (REVIEW)</vt:lpstr>
      <vt:lpstr>The Reformation – Augustine of Hippo (REVIEW)</vt:lpstr>
      <vt:lpstr>The Reformation – Augustine of Hippo’s Definition of Original (inherited) Sin</vt:lpstr>
      <vt:lpstr>The Reformation – St Benedict (480 - March 21, 547)</vt:lpstr>
      <vt:lpstr>The Reformation – St Benedict (480 - March 21, 547)</vt:lpstr>
      <vt:lpstr>The Reformation – St Benedict (480 - March 21, 547)</vt:lpstr>
      <vt:lpstr> The Reformation – Charlemagne (Emperor of the Romans) </vt:lpstr>
      <vt:lpstr> The Reformation – Charlemagne (Maximum extent of Roman Empire ( A.D.117) </vt:lpstr>
      <vt:lpstr> The Reformation – Charlemagne (Holy Roman Empire) </vt:lpstr>
      <vt:lpstr> The Reformation – Charlemagne (Islam A.D. 800 )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5</cp:revision>
  <dcterms:created xsi:type="dcterms:W3CDTF">2017-10-22T19:46:57Z</dcterms:created>
  <dcterms:modified xsi:type="dcterms:W3CDTF">2017-10-22T23:22:44Z</dcterms:modified>
</cp:coreProperties>
</file>