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54DD0B-E0A0-4B39-8D06-509C2E26BFE0}" type="datetimeFigureOut">
              <a:rPr lang="en-US" smtClean="0"/>
              <a:t>10/29/2017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27FBF-AA67-430E-AFB0-83CCF3ADE1F7}" type="slidenum">
              <a:rPr lang="en-US" smtClean="0"/>
              <a:t>‹#›</a:t>
            </a:fld>
            <a:endParaRPr lang="en-US"/>
          </a:p>
        </p:txBody>
      </p:sp>
    </p:spTree>
    <p:extLst>
      <p:ext uri="{BB962C8B-B14F-4D97-AF65-F5344CB8AC3E}">
        <p14:creationId xmlns:p14="http://schemas.microsoft.com/office/powerpoint/2010/main" val="170073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4012321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8229F-A45F-4BB0-B624-C5F7839D9C71}" type="slidenum">
              <a:rPr lang="en-US" smtClean="0"/>
              <a:t>4</a:t>
            </a:fld>
            <a:endParaRPr lang="en-US"/>
          </a:p>
        </p:txBody>
      </p:sp>
    </p:spTree>
    <p:extLst>
      <p:ext uri="{BB962C8B-B14F-4D97-AF65-F5344CB8AC3E}">
        <p14:creationId xmlns:p14="http://schemas.microsoft.com/office/powerpoint/2010/main" val="1485785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2370092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8229F-A45F-4BB0-B624-C5F7839D9C71}" type="slidenum">
              <a:rPr lang="en-US" smtClean="0"/>
              <a:t>10</a:t>
            </a:fld>
            <a:endParaRPr lang="en-US"/>
          </a:p>
        </p:txBody>
      </p:sp>
    </p:spTree>
    <p:extLst>
      <p:ext uri="{BB962C8B-B14F-4D97-AF65-F5344CB8AC3E}">
        <p14:creationId xmlns:p14="http://schemas.microsoft.com/office/powerpoint/2010/main" val="248002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8229F-A45F-4BB0-B624-C5F7839D9C71}" type="slidenum">
              <a:rPr lang="en-US" smtClean="0"/>
              <a:t>11</a:t>
            </a:fld>
            <a:endParaRPr lang="en-US"/>
          </a:p>
        </p:txBody>
      </p:sp>
    </p:spTree>
    <p:extLst>
      <p:ext uri="{BB962C8B-B14F-4D97-AF65-F5344CB8AC3E}">
        <p14:creationId xmlns:p14="http://schemas.microsoft.com/office/powerpoint/2010/main" val="2969334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8229F-A45F-4BB0-B624-C5F7839D9C71}" type="slidenum">
              <a:rPr lang="en-US" smtClean="0"/>
              <a:t>13</a:t>
            </a:fld>
            <a:endParaRPr lang="en-US"/>
          </a:p>
        </p:txBody>
      </p:sp>
    </p:spTree>
    <p:extLst>
      <p:ext uri="{BB962C8B-B14F-4D97-AF65-F5344CB8AC3E}">
        <p14:creationId xmlns:p14="http://schemas.microsoft.com/office/powerpoint/2010/main" val="21034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14</a:t>
            </a:fld>
            <a:endParaRPr lang="en-US" dirty="0"/>
          </a:p>
        </p:txBody>
      </p:sp>
    </p:spTree>
    <p:extLst>
      <p:ext uri="{BB962C8B-B14F-4D97-AF65-F5344CB8AC3E}">
        <p14:creationId xmlns:p14="http://schemas.microsoft.com/office/powerpoint/2010/main" val="288083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4E5E-D8CB-4017-9BBD-9AFE7EC384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84C8CE-F4A3-4C97-9E8A-5CE6A3CAED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0F79A3-847C-4FBC-8D93-1E12FF2B107E}"/>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5" name="Footer Placeholder 4">
            <a:extLst>
              <a:ext uri="{FF2B5EF4-FFF2-40B4-BE49-F238E27FC236}">
                <a16:creationId xmlns:a16="http://schemas.microsoft.com/office/drawing/2014/main" id="{5EADAA58-9913-4576-BB74-B33F064D5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F8E3E-8471-469F-8A90-F0FE7982AFC9}"/>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295204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522E-EC8E-42DD-AE9B-02A9B5AE11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102D34-03DC-4D4B-9A8F-8A9D8EA1857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A4341-025E-43B6-997D-7047B968BE2F}"/>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5" name="Footer Placeholder 4">
            <a:extLst>
              <a:ext uri="{FF2B5EF4-FFF2-40B4-BE49-F238E27FC236}">
                <a16:creationId xmlns:a16="http://schemas.microsoft.com/office/drawing/2014/main" id="{F80E9287-6F85-43C3-9B64-B89723C0A6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C094A4-7CBA-477C-A649-9DA33953204D}"/>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324333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B18162-C884-4662-AFE0-7317DF2EF2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2F6D22-6D8A-43E3-B2EB-940C07E6314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58A763-DEC8-4619-AE60-495C9854B77D}"/>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5" name="Footer Placeholder 4">
            <a:extLst>
              <a:ext uri="{FF2B5EF4-FFF2-40B4-BE49-F238E27FC236}">
                <a16:creationId xmlns:a16="http://schemas.microsoft.com/office/drawing/2014/main" id="{D6AAE6F7-37CF-43EB-9DD8-AEE51513AC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0EADA-7BA8-492B-818B-59CB2FE7B8FF}"/>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145132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AFD8E-5D5B-4904-8E96-CCE24C7C73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468CCE-6F65-44F4-ABE3-9B396FB6FB8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660A7C-A70D-4787-A57B-3EF7489EFC3D}"/>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5" name="Footer Placeholder 4">
            <a:extLst>
              <a:ext uri="{FF2B5EF4-FFF2-40B4-BE49-F238E27FC236}">
                <a16:creationId xmlns:a16="http://schemas.microsoft.com/office/drawing/2014/main" id="{B1C66321-114C-4920-B9CE-10F21DF675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FE97F0-BD0F-4F62-816D-A864AFF166AB}"/>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505277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5E8BE-B4D0-499F-BC9A-A838F7FB73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7F4847-8F5C-4482-950E-FBBB1756A4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7EF6E96-BA3E-431A-92A7-3C1CE000CEDD}"/>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5" name="Footer Placeholder 4">
            <a:extLst>
              <a:ext uri="{FF2B5EF4-FFF2-40B4-BE49-F238E27FC236}">
                <a16:creationId xmlns:a16="http://schemas.microsoft.com/office/drawing/2014/main" id="{4E4A4AD0-0EAF-47B3-B498-813B3EED1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31965-0761-4D52-AB7C-5AF693F3D648}"/>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628958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506B4-B141-4D28-9ED6-64A1F99516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10EA90-5E9C-4C45-ABA5-31FDFA8DB7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C72FE8-92FD-4AA3-9351-CC78482E7AD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DF23E4-3830-421A-9BF9-4EBD2114E1AD}"/>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6" name="Footer Placeholder 5">
            <a:extLst>
              <a:ext uri="{FF2B5EF4-FFF2-40B4-BE49-F238E27FC236}">
                <a16:creationId xmlns:a16="http://schemas.microsoft.com/office/drawing/2014/main" id="{1DAB2ED1-57FF-4EEB-BF04-FD6BC77FF3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2D34E-55BC-42AC-9533-1BBB365052E5}"/>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11003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1F92C-2782-44F1-8689-D3E01D866E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08FB62-E36D-4CD2-AD5C-1917F3615E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3B5BAF-E3F9-4A7F-9FD1-3A27E1C440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61AC6B-2BEF-41AB-945B-664014BAFB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278DDB8-C485-4E85-9C9A-3F2453E6541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0A20C5-C803-478C-B08A-7D221EA3B43B}"/>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8" name="Footer Placeholder 7">
            <a:extLst>
              <a:ext uri="{FF2B5EF4-FFF2-40B4-BE49-F238E27FC236}">
                <a16:creationId xmlns:a16="http://schemas.microsoft.com/office/drawing/2014/main" id="{2418883F-C424-41F0-AF59-351EC40F91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0CAEF4-F0B7-4C73-9202-97E05CFD8AE7}"/>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3280870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D211A-192B-4120-9B8C-46A25462C3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457017-7637-4550-83A0-77D9DFFF3ED2}"/>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4" name="Footer Placeholder 3">
            <a:extLst>
              <a:ext uri="{FF2B5EF4-FFF2-40B4-BE49-F238E27FC236}">
                <a16:creationId xmlns:a16="http://schemas.microsoft.com/office/drawing/2014/main" id="{F9222374-C4C8-43B4-8D24-871BFCB8F0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A824AA-133B-47CA-BD4C-527D769EB185}"/>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1134020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A29CA6-C14F-4DFF-BB48-024CF3A0E65C}"/>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3" name="Footer Placeholder 2">
            <a:extLst>
              <a:ext uri="{FF2B5EF4-FFF2-40B4-BE49-F238E27FC236}">
                <a16:creationId xmlns:a16="http://schemas.microsoft.com/office/drawing/2014/main" id="{3FC581CB-AC0B-48EA-A05A-0AC7270438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BF5D02-D9AF-4F1B-86FA-424A83DCE878}"/>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545017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D2B0F-2419-47AB-B1F5-F83ACCAE05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410569-F1F4-400B-AFEC-E7EE21B0E9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C00522-8662-4F80-BD64-02C0CDE4CB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22D7EB-10A4-439D-A458-25D60EED6164}"/>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6" name="Footer Placeholder 5">
            <a:extLst>
              <a:ext uri="{FF2B5EF4-FFF2-40B4-BE49-F238E27FC236}">
                <a16:creationId xmlns:a16="http://schemas.microsoft.com/office/drawing/2014/main" id="{B4BD81BE-F5FD-4DC5-9084-F404DE93E0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24CFDA-C1A5-4552-A03E-E5D089691B88}"/>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134417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B1C28-6A9C-4142-B55D-B03264DE29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80C9C0-71B3-48A7-860F-295C4B8D42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5B361D-CCA3-48AD-BDF7-23E1540BDC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7EFCF6-F32B-41EC-B3FA-CCFC4E0A55FE}"/>
              </a:ext>
            </a:extLst>
          </p:cNvPr>
          <p:cNvSpPr>
            <a:spLocks noGrp="1"/>
          </p:cNvSpPr>
          <p:nvPr>
            <p:ph type="dt" sz="half" idx="10"/>
          </p:nvPr>
        </p:nvSpPr>
        <p:spPr/>
        <p:txBody>
          <a:bodyPr/>
          <a:lstStyle/>
          <a:p>
            <a:fld id="{A002BAF3-BBB9-4B51-A536-88765FF8604B}" type="datetimeFigureOut">
              <a:rPr lang="en-US" smtClean="0"/>
              <a:t>10/29/2017</a:t>
            </a:fld>
            <a:endParaRPr lang="en-US"/>
          </a:p>
        </p:txBody>
      </p:sp>
      <p:sp>
        <p:nvSpPr>
          <p:cNvPr id="6" name="Footer Placeholder 5">
            <a:extLst>
              <a:ext uri="{FF2B5EF4-FFF2-40B4-BE49-F238E27FC236}">
                <a16:creationId xmlns:a16="http://schemas.microsoft.com/office/drawing/2014/main" id="{E7BDB513-4783-40E9-B357-B7974F7A23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F5CAE9-C5DD-4DD7-9CE5-21ED13167F99}"/>
              </a:ext>
            </a:extLst>
          </p:cNvPr>
          <p:cNvSpPr>
            <a:spLocks noGrp="1"/>
          </p:cNvSpPr>
          <p:nvPr>
            <p:ph type="sldNum" sz="quarter" idx="12"/>
          </p:nvPr>
        </p:nvSpPr>
        <p:spPr/>
        <p:txBody>
          <a:bodyPr/>
          <a:lstStyle/>
          <a:p>
            <a:fld id="{DA81240A-6F2A-4550-99DF-4350C72627DF}" type="slidenum">
              <a:rPr lang="en-US" smtClean="0"/>
              <a:t>‹#›</a:t>
            </a:fld>
            <a:endParaRPr lang="en-US"/>
          </a:p>
        </p:txBody>
      </p:sp>
    </p:spTree>
    <p:extLst>
      <p:ext uri="{BB962C8B-B14F-4D97-AF65-F5344CB8AC3E}">
        <p14:creationId xmlns:p14="http://schemas.microsoft.com/office/powerpoint/2010/main" val="413902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BFFDCD-2C0C-43C6-A026-B5910D36F5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E8B0FD-1560-49A6-8237-07F1AC1F29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890F4C-F930-4BD5-A14C-64035FBED0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2BAF3-BBB9-4B51-A536-88765FF8604B}" type="datetimeFigureOut">
              <a:rPr lang="en-US" smtClean="0"/>
              <a:t>10/29/2017</a:t>
            </a:fld>
            <a:endParaRPr lang="en-US"/>
          </a:p>
        </p:txBody>
      </p:sp>
      <p:sp>
        <p:nvSpPr>
          <p:cNvPr id="5" name="Footer Placeholder 4">
            <a:extLst>
              <a:ext uri="{FF2B5EF4-FFF2-40B4-BE49-F238E27FC236}">
                <a16:creationId xmlns:a16="http://schemas.microsoft.com/office/drawing/2014/main" id="{9D95F626-F14A-4292-8A6D-EFE2CCB03A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0CC010-8696-41E6-BC30-C5F314124A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40A-6F2A-4550-99DF-4350C72627DF}" type="slidenum">
              <a:rPr lang="en-US" smtClean="0"/>
              <a:t>‹#›</a:t>
            </a:fld>
            <a:endParaRPr lang="en-US"/>
          </a:p>
        </p:txBody>
      </p:sp>
    </p:spTree>
    <p:extLst>
      <p:ext uri="{BB962C8B-B14F-4D97-AF65-F5344CB8AC3E}">
        <p14:creationId xmlns:p14="http://schemas.microsoft.com/office/powerpoint/2010/main" val="129809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October 29, 2017</a:t>
            </a:r>
          </a:p>
        </p:txBody>
      </p:sp>
    </p:spTree>
    <p:extLst>
      <p:ext uri="{BB962C8B-B14F-4D97-AF65-F5344CB8AC3E}">
        <p14:creationId xmlns:p14="http://schemas.microsoft.com/office/powerpoint/2010/main" val="2754956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The Reformation – </a:t>
            </a:r>
            <a:r>
              <a:rPr lang="en-US" sz="2800" dirty="0">
                <a:cs typeface="Arial" panose="020B0604020202020204" pitchFamily="34" charset="0"/>
              </a:rPr>
              <a:t>The Crusades (</a:t>
            </a:r>
            <a:r>
              <a:rPr lang="en-US" sz="2400" dirty="0">
                <a:cs typeface="Arial" panose="020B0604020202020204" pitchFamily="34" charset="0"/>
              </a:rPr>
              <a:t>Executive Summary</a:t>
            </a:r>
            <a:r>
              <a:rPr lang="en-US" sz="2800" dirty="0">
                <a:cs typeface="Arial" panose="020B0604020202020204" pitchFamily="34" charset="0"/>
              </a:rPr>
              <a:t>)</a:t>
            </a:r>
            <a:endParaRPr lang="en-US" sz="2800" dirty="0">
              <a:latin typeface="+mn-lt"/>
              <a:cs typeface="Arial" panose="020B0604020202020204" pitchFamily="34" charset="0"/>
            </a:endParaRPr>
          </a:p>
        </p:txBody>
      </p:sp>
      <p:sp>
        <p:nvSpPr>
          <p:cNvPr id="9" name="Content Placeholder 8"/>
          <p:cNvSpPr>
            <a:spLocks noGrp="1"/>
          </p:cNvSpPr>
          <p:nvPr>
            <p:ph idx="1"/>
          </p:nvPr>
        </p:nvSpPr>
        <p:spPr>
          <a:xfrm>
            <a:off x="841093" y="1032758"/>
            <a:ext cx="10515600" cy="5657409"/>
          </a:xfrm>
          <a:solidFill>
            <a:srgbClr val="FFFFCC"/>
          </a:solidFill>
        </p:spPr>
        <p:txBody>
          <a:bodyPr>
            <a:normAutofit lnSpcReduction="10000"/>
          </a:bodyPr>
          <a:lstStyle/>
          <a:p>
            <a:r>
              <a:rPr lang="en-US" sz="2600" b="1" dirty="0">
                <a:solidFill>
                  <a:srgbClr val="0070C0"/>
                </a:solidFill>
              </a:rPr>
              <a:t>There were 6 major and 3 minor Crusades:</a:t>
            </a:r>
          </a:p>
          <a:p>
            <a:pPr marL="914400" lvl="1" indent="-457200">
              <a:buFont typeface="+mj-lt"/>
              <a:buAutoNum type="arabicPeriod"/>
            </a:pPr>
            <a:r>
              <a:rPr lang="en-US" b="1" dirty="0">
                <a:solidFill>
                  <a:srgbClr val="0070C0"/>
                </a:solidFill>
              </a:rPr>
              <a:t>1096 – 1099  </a:t>
            </a:r>
            <a:r>
              <a:rPr lang="en-US" dirty="0"/>
              <a:t>Called by Pope Urban II it captured Jerusalem July 15, 1099. There was a great slaughter of Jews and Muslims exceeding the violence of the Muslim capture in 638. Conquered lands were supposed to be returned to the Byzantine Empire but the leaders of the crusade divided the territories among themselves. and established themselves as the rulers of the newly formed crusader states in the Holy Land.</a:t>
            </a:r>
            <a:endParaRPr lang="en-US" b="1" dirty="0">
              <a:solidFill>
                <a:srgbClr val="0070C0"/>
              </a:solidFill>
            </a:endParaRPr>
          </a:p>
          <a:p>
            <a:pPr marL="914400" lvl="1" indent="-457200">
              <a:buFont typeface="+mj-lt"/>
              <a:buAutoNum type="arabicPeriod"/>
            </a:pPr>
            <a:r>
              <a:rPr lang="en-US" b="1" dirty="0">
                <a:solidFill>
                  <a:srgbClr val="0070C0"/>
                </a:solidFill>
              </a:rPr>
              <a:t>1145 – 1149</a:t>
            </a:r>
            <a:r>
              <a:rPr lang="en-US" dirty="0"/>
              <a:t> After modern Turkey fell to the Muslims in 1144 kings, Louis VII of France and Conrad III of Germany, decided to lead the crusade. One year later, they laid siege to Damascus but after failing to capture the city, they withdrew. </a:t>
            </a:r>
          </a:p>
          <a:p>
            <a:pPr marL="914400" lvl="1" indent="-457200">
              <a:buFont typeface="+mj-lt"/>
              <a:buAutoNum type="arabicPeriod"/>
            </a:pPr>
            <a:r>
              <a:rPr lang="en-US" b="1" dirty="0">
                <a:solidFill>
                  <a:srgbClr val="0070C0"/>
                </a:solidFill>
              </a:rPr>
              <a:t>1189 – 1192 </a:t>
            </a:r>
            <a:r>
              <a:rPr lang="en-US" dirty="0"/>
              <a:t>Launched after the fall of Jerusalem to the Muslims in 1187 by the kings of Germany, France and England. The German king died in route, France and England were on the verge of conflict so the King of France went home. Richard I won several notable battles but failed to recapture Jerusalem. Before returning to Europe, Richard I negotiated a free access to Jerusalem for Christian pilgrims that lasted about 15 years.</a:t>
            </a:r>
            <a:endParaRPr lang="en-US" b="1" dirty="0">
              <a:solidFill>
                <a:srgbClr val="0070C0"/>
              </a:solidFill>
            </a:endParaRPr>
          </a:p>
        </p:txBody>
      </p:sp>
    </p:spTree>
    <p:extLst>
      <p:ext uri="{BB962C8B-B14F-4D97-AF65-F5344CB8AC3E}">
        <p14:creationId xmlns:p14="http://schemas.microsoft.com/office/powerpoint/2010/main" val="731286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The Reformation – </a:t>
            </a:r>
            <a:r>
              <a:rPr lang="en-US" sz="2800" dirty="0">
                <a:cs typeface="Arial" panose="020B0604020202020204" pitchFamily="34" charset="0"/>
              </a:rPr>
              <a:t>The Crusades </a:t>
            </a:r>
            <a:r>
              <a:rPr lang="en-US" sz="2400" dirty="0">
                <a:cs typeface="Arial" panose="020B0604020202020204" pitchFamily="34" charset="0"/>
              </a:rPr>
              <a:t>(Executive Summary)</a:t>
            </a:r>
            <a:endParaRPr lang="en-US" sz="2400" dirty="0">
              <a:latin typeface="+mn-lt"/>
              <a:cs typeface="Arial" panose="020B0604020202020204" pitchFamily="34" charset="0"/>
            </a:endParaRP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sz="2400" b="1" dirty="0">
                <a:solidFill>
                  <a:srgbClr val="0070C0"/>
                </a:solidFill>
              </a:rPr>
              <a:t>There were 6 major and 3 minor Crusades:</a:t>
            </a:r>
          </a:p>
          <a:p>
            <a:pPr marL="457200" lvl="1" indent="0">
              <a:buNone/>
            </a:pPr>
            <a:r>
              <a:rPr lang="en-US" b="1" dirty="0">
                <a:solidFill>
                  <a:srgbClr val="0070C0"/>
                </a:solidFill>
              </a:rPr>
              <a:t>4.    1200 – 1204 </a:t>
            </a:r>
            <a:r>
              <a:rPr lang="en-US" dirty="0"/>
              <a:t>Pope Innocent III raised an army of crusaders who never made it to the Holy Land. On their way to Jerusalem, they got involved in the struggle for the Byzantine throne. Instead of recapturing Jerusalem as the Pope hoped, the Fourth Crusade ended with the Sack of Constantinople and formation of the short-lived Latin Empire in the conquered Byzantine territories.</a:t>
            </a:r>
            <a:endParaRPr lang="en-US" b="1" dirty="0">
              <a:solidFill>
                <a:srgbClr val="0070C0"/>
              </a:solidFill>
            </a:endParaRPr>
          </a:p>
          <a:p>
            <a:pPr marL="457200" lvl="1" indent="0">
              <a:buNone/>
            </a:pPr>
            <a:r>
              <a:rPr lang="en-US" b="1" dirty="0">
                <a:solidFill>
                  <a:srgbClr val="0070C0"/>
                </a:solidFill>
              </a:rPr>
              <a:t>5.     1213 or 1217 – 1221 </a:t>
            </a:r>
            <a:r>
              <a:rPr lang="en-US" dirty="0"/>
              <a:t>Pope Innocent’s successor Honorius III managed to convince Andrew II of Hungary and Leopold VI, Duke of Austria to lead the expedition. They started in Egypt but despite some early victories the crusaders were forced to return home without capturing either Egypt or the holy cities.</a:t>
            </a:r>
            <a:endParaRPr lang="en-US" b="1" dirty="0">
              <a:solidFill>
                <a:srgbClr val="0070C0"/>
              </a:solidFill>
            </a:endParaRPr>
          </a:p>
          <a:p>
            <a:pPr marL="457200" lvl="1" indent="0">
              <a:buNone/>
            </a:pPr>
            <a:r>
              <a:rPr lang="en-US" b="1" dirty="0">
                <a:solidFill>
                  <a:srgbClr val="0070C0"/>
                </a:solidFill>
              </a:rPr>
              <a:t>6. 1228 – 1229 </a:t>
            </a:r>
            <a:r>
              <a:rPr lang="en-US" dirty="0"/>
              <a:t>The Sixth Crusade was a major success for the crusaders despite the fact that it saw little action. The Holy Roman Emperor Frederic II led the campaign under excommunication. Shortly after arriving in the Holy Land, Frederick II entered into negotiations with the Egyptian sultan who agreed to give Jerusalem, Nazareth, Bethlehem and other holy cities to the Christians.</a:t>
            </a:r>
            <a:endParaRPr lang="en-US" b="1" dirty="0">
              <a:solidFill>
                <a:srgbClr val="0070C0"/>
              </a:solidFill>
            </a:endParaRPr>
          </a:p>
        </p:txBody>
      </p:sp>
    </p:spTree>
    <p:extLst>
      <p:ext uri="{BB962C8B-B14F-4D97-AF65-F5344CB8AC3E}">
        <p14:creationId xmlns:p14="http://schemas.microsoft.com/office/powerpoint/2010/main" val="253610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The Reformation – </a:t>
            </a:r>
            <a:r>
              <a:rPr lang="en-US" sz="2800" dirty="0">
                <a:cs typeface="Arial" panose="020B0604020202020204" pitchFamily="34" charset="0"/>
              </a:rPr>
              <a:t>The Crusades </a:t>
            </a:r>
            <a:r>
              <a:rPr lang="en-US" sz="2400" dirty="0">
                <a:cs typeface="Arial" panose="020B0604020202020204" pitchFamily="34" charset="0"/>
              </a:rPr>
              <a:t>(Executive Summary)</a:t>
            </a:r>
            <a:endParaRPr lang="en-US" sz="2400" dirty="0">
              <a:latin typeface="+mn-lt"/>
              <a:cs typeface="Arial" panose="020B0604020202020204" pitchFamily="34" charset="0"/>
            </a:endParaRP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sz="2400" b="1" dirty="0">
                <a:solidFill>
                  <a:srgbClr val="0070C0"/>
                </a:solidFill>
              </a:rPr>
              <a:t>The three minor Crusades:</a:t>
            </a:r>
          </a:p>
          <a:p>
            <a:pPr marL="457200" lvl="1" indent="0">
              <a:buNone/>
            </a:pPr>
            <a:r>
              <a:rPr lang="en-US" b="1" dirty="0">
                <a:solidFill>
                  <a:srgbClr val="0070C0"/>
                </a:solidFill>
              </a:rPr>
              <a:t>7.     1248 – 1254 </a:t>
            </a:r>
            <a:r>
              <a:rPr lang="en-US" dirty="0"/>
              <a:t>King Louis IX of France decided to recapture the Holy Land by conquering Egypt first. He was taken captive but released after a ransom was paid. However, before he reached the Holy Land he received word his mother died and he returned to France.</a:t>
            </a:r>
            <a:endParaRPr lang="en-US" b="1" dirty="0">
              <a:solidFill>
                <a:srgbClr val="0070C0"/>
              </a:solidFill>
            </a:endParaRPr>
          </a:p>
          <a:p>
            <a:pPr marL="457200" lvl="1" indent="0">
              <a:buNone/>
            </a:pPr>
            <a:r>
              <a:rPr lang="en-US" b="1" dirty="0">
                <a:solidFill>
                  <a:srgbClr val="0070C0"/>
                </a:solidFill>
              </a:rPr>
              <a:t>8.     1270 </a:t>
            </a:r>
            <a:r>
              <a:rPr lang="en-US" dirty="0"/>
              <a:t>King Louis IX  tried again starting from Tunis. Disease broke out among the troops shortly after landing and the French king died shortly thereafter. His brother Charles arrived one day before his death and immediately entered into negotiations with the Caliph of Tunis to ensure safe departure of the crusader army.</a:t>
            </a:r>
            <a:endParaRPr lang="en-US" b="1" dirty="0">
              <a:solidFill>
                <a:srgbClr val="0070C0"/>
              </a:solidFill>
            </a:endParaRPr>
          </a:p>
          <a:p>
            <a:pPr marL="457200" lvl="1" indent="0">
              <a:buNone/>
            </a:pPr>
            <a:r>
              <a:rPr lang="en-US" b="1" dirty="0">
                <a:solidFill>
                  <a:srgbClr val="0070C0"/>
                </a:solidFill>
              </a:rPr>
              <a:t>9.     1271 – 1272 </a:t>
            </a:r>
            <a:r>
              <a:rPr lang="en-US" dirty="0"/>
              <a:t>After King Louis IX’s death and the departure of the French crusaders, Prince Edward of England decided to launch his own expedition. In 1271, he landed in Northern Israel  and tried to win support for his cause but lack of interest and news from England about his father’s illness prompted him to return home. With Prince Edward’s departure, the attempts of Christian Europe to capture the Holy Land finally came to an end.</a:t>
            </a:r>
            <a:endParaRPr lang="en-US" b="1" dirty="0">
              <a:solidFill>
                <a:srgbClr val="0070C0"/>
              </a:solidFill>
            </a:endParaRPr>
          </a:p>
        </p:txBody>
      </p:sp>
    </p:spTree>
    <p:extLst>
      <p:ext uri="{BB962C8B-B14F-4D97-AF65-F5344CB8AC3E}">
        <p14:creationId xmlns:p14="http://schemas.microsoft.com/office/powerpoint/2010/main" val="1647692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The Reformation – </a:t>
            </a:r>
            <a:r>
              <a:rPr lang="en-US" sz="2800" dirty="0">
                <a:cs typeface="Arial" panose="020B0604020202020204" pitchFamily="34" charset="0"/>
              </a:rPr>
              <a:t>The Crusades</a:t>
            </a:r>
            <a:endParaRPr lang="en-US" sz="2800" dirty="0">
              <a:latin typeface="+mn-lt"/>
              <a:cs typeface="Arial" panose="020B0604020202020204" pitchFamily="34" charset="0"/>
            </a:endParaRP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b="1" dirty="0">
                <a:solidFill>
                  <a:srgbClr val="0070C0"/>
                </a:solidFill>
              </a:rPr>
              <a:t>What lessons can be learned from the crusades?</a:t>
            </a:r>
          </a:p>
          <a:p>
            <a:pPr lvl="1"/>
            <a:r>
              <a:rPr lang="en-US" sz="2800" b="1" dirty="0">
                <a:solidFill>
                  <a:srgbClr val="0070C0"/>
                </a:solidFill>
              </a:rPr>
              <a:t>The complete defeat of Islam would have been necessary to recapture the Holy Land long term. </a:t>
            </a:r>
          </a:p>
          <a:p>
            <a:pPr lvl="1"/>
            <a:r>
              <a:rPr lang="en-US" sz="2800" b="1" dirty="0">
                <a:solidFill>
                  <a:srgbClr val="0070C0"/>
                </a:solidFill>
              </a:rPr>
              <a:t>The leadership generally lacked commitment and competency for such a large undertaking.</a:t>
            </a:r>
          </a:p>
          <a:p>
            <a:pPr lvl="1"/>
            <a:r>
              <a:rPr lang="en-US" sz="2800" b="1" dirty="0">
                <a:solidFill>
                  <a:srgbClr val="0070C0"/>
                </a:solidFill>
              </a:rPr>
              <a:t>Christianity is not ultimately about a particular piece of property.</a:t>
            </a:r>
          </a:p>
          <a:p>
            <a:pPr lvl="1"/>
            <a:r>
              <a:rPr lang="en-US" sz="2800" b="1" dirty="0">
                <a:solidFill>
                  <a:srgbClr val="0070C0"/>
                </a:solidFill>
              </a:rPr>
              <a:t>Christianity does not advance by the sword.</a:t>
            </a:r>
          </a:p>
          <a:p>
            <a:r>
              <a:rPr lang="en-US" b="1" dirty="0">
                <a:solidFill>
                  <a:srgbClr val="0070C0"/>
                </a:solidFill>
              </a:rPr>
              <a:t>What did the Crusades accomplish?</a:t>
            </a:r>
          </a:p>
          <a:p>
            <a:pPr lvl="1"/>
            <a:r>
              <a:rPr lang="en-US" sz="2800" b="1" dirty="0">
                <a:solidFill>
                  <a:srgbClr val="0070C0"/>
                </a:solidFill>
              </a:rPr>
              <a:t>They left behind a legacy of hatred and distrust with Islam.</a:t>
            </a:r>
          </a:p>
          <a:p>
            <a:pPr lvl="1"/>
            <a:r>
              <a:rPr lang="en-US" sz="2800" b="1" dirty="0">
                <a:solidFill>
                  <a:srgbClr val="0070C0"/>
                </a:solidFill>
              </a:rPr>
              <a:t>They dashed any hope of reconciliation with the East by sacking Constantinople. </a:t>
            </a:r>
          </a:p>
          <a:p>
            <a:pPr lvl="1"/>
            <a:endParaRPr lang="en-US" b="1" dirty="0">
              <a:solidFill>
                <a:srgbClr val="0070C0"/>
              </a:solidFill>
            </a:endParaRPr>
          </a:p>
        </p:txBody>
      </p:sp>
    </p:spTree>
    <p:extLst>
      <p:ext uri="{BB962C8B-B14F-4D97-AF65-F5344CB8AC3E}">
        <p14:creationId xmlns:p14="http://schemas.microsoft.com/office/powerpoint/2010/main" val="1927292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The Crusades -General Allenby</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5007006" y="751221"/>
            <a:ext cx="7048831" cy="4832092"/>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Captured Jerusalem December 9, 1917.</a:t>
            </a:r>
          </a:p>
          <a:p>
            <a:pPr marL="285750" indent="-285750">
              <a:buFont typeface="Arial" panose="020B0604020202020204" pitchFamily="34" charset="0"/>
              <a:buChar char="•"/>
            </a:pPr>
            <a:r>
              <a:rPr lang="en-US" sz="2800" dirty="0"/>
              <a:t>Defeated Ottomans at Megiddo September 21, 1918.</a:t>
            </a:r>
          </a:p>
          <a:p>
            <a:pPr marL="285750" indent="-285750">
              <a:buFont typeface="Arial" panose="020B0604020202020204" pitchFamily="34" charset="0"/>
              <a:buChar char="•"/>
            </a:pPr>
            <a:r>
              <a:rPr lang="en-US" sz="2800" dirty="0"/>
              <a:t>Defeated Ottomans at </a:t>
            </a:r>
            <a:r>
              <a:rPr lang="en-US" sz="2800" dirty="0" err="1"/>
              <a:t>Allepo</a:t>
            </a:r>
            <a:r>
              <a:rPr lang="en-US" sz="2800" dirty="0"/>
              <a:t> October 25, 1918.</a:t>
            </a:r>
          </a:p>
          <a:p>
            <a:pPr marL="285750" indent="-285750">
              <a:buFont typeface="Arial" panose="020B0604020202020204" pitchFamily="34" charset="0"/>
              <a:buChar char="•"/>
            </a:pPr>
            <a:r>
              <a:rPr lang="en-US" sz="2800" dirty="0"/>
              <a:t>Ottoman Empire surrendered October 30, 1918.</a:t>
            </a:r>
          </a:p>
          <a:p>
            <a:endParaRPr lang="en-US" sz="2800" dirty="0"/>
          </a:p>
          <a:p>
            <a:pPr marL="457200" indent="-45720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pic>
        <p:nvPicPr>
          <p:cNvPr id="1026" name="Picture 2" descr="Edmund Allenby.jpg">
            <a:extLst>
              <a:ext uri="{FF2B5EF4-FFF2-40B4-BE49-F238E27FC236}">
                <a16:creationId xmlns:a16="http://schemas.microsoft.com/office/drawing/2014/main" id="{C55C9C57-4A24-4BB5-9C59-6113D17B0D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696785"/>
            <a:ext cx="4104377" cy="5746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913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(11</a:t>
            </a:r>
            <a:r>
              <a:rPr lang="en-US" sz="2800" b="1" baseline="30000" dirty="0">
                <a:cs typeface="Arial" panose="020B0604020202020204" pitchFamily="34" charset="0"/>
              </a:rPr>
              <a:t>th</a:t>
            </a:r>
            <a:r>
              <a:rPr lang="en-US" sz="2800" b="1" dirty="0">
                <a:cs typeface="Arial" panose="020B0604020202020204" pitchFamily="34" charset="0"/>
              </a:rPr>
              <a:t> century)– Gregory VII</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7" name="TextBox 6">
            <a:extLst>
              <a:ext uri="{FF2B5EF4-FFF2-40B4-BE49-F238E27FC236}">
                <a16:creationId xmlns:a16="http://schemas.microsoft.com/office/drawing/2014/main" id="{7B22C35C-FD75-4A7E-8A72-F0D370876442}"/>
              </a:ext>
            </a:extLst>
          </p:cNvPr>
          <p:cNvSpPr txBox="1"/>
          <p:nvPr/>
        </p:nvSpPr>
        <p:spPr>
          <a:xfrm>
            <a:off x="5007006" y="751221"/>
            <a:ext cx="7048831" cy="138499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dirty="0"/>
              <a:t>Born: 1015 - 1025</a:t>
            </a:r>
          </a:p>
          <a:p>
            <a:pPr marL="285750" indent="-285750">
              <a:buFont typeface="Arial" panose="020B0604020202020204" pitchFamily="34" charset="0"/>
              <a:buChar char="•"/>
            </a:pPr>
            <a:r>
              <a:rPr lang="en-US" sz="2800" dirty="0"/>
              <a:t>Died: May 25 1085</a:t>
            </a:r>
          </a:p>
          <a:p>
            <a:pPr marL="285750" indent="-285750">
              <a:buFont typeface="Arial" panose="020B0604020202020204" pitchFamily="34" charset="0"/>
              <a:buChar char="•"/>
            </a:pPr>
            <a:r>
              <a:rPr lang="en-US" sz="2800" dirty="0"/>
              <a:t>Reigned : April 22, 1073-May 25, 1085</a:t>
            </a:r>
          </a:p>
        </p:txBody>
      </p:sp>
      <p:sp>
        <p:nvSpPr>
          <p:cNvPr id="4" name="TextBox 3">
            <a:extLst>
              <a:ext uri="{FF2B5EF4-FFF2-40B4-BE49-F238E27FC236}">
                <a16:creationId xmlns:a16="http://schemas.microsoft.com/office/drawing/2014/main" id="{717BECB2-132F-4594-94DE-80FF451BA166}"/>
              </a:ext>
            </a:extLst>
          </p:cNvPr>
          <p:cNvSpPr txBox="1"/>
          <p:nvPr/>
        </p:nvSpPr>
        <p:spPr>
          <a:xfrm>
            <a:off x="5007006" y="2230944"/>
            <a:ext cx="6986688" cy="4401205"/>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800" b="1" dirty="0">
                <a:solidFill>
                  <a:srgbClr val="0070C0"/>
                </a:solidFill>
              </a:rPr>
              <a:t>Reform minded and dedicated to ending Investiture (lay involvement in selection of Bishops and Abbots) Gregory VII said God selects the Bishop or Abbot who bows to the Pope.</a:t>
            </a:r>
          </a:p>
          <a:p>
            <a:pPr marL="285750" indent="-285750">
              <a:buFont typeface="Arial" panose="020B0604020202020204" pitchFamily="34" charset="0"/>
              <a:buChar char="•"/>
            </a:pPr>
            <a:r>
              <a:rPr lang="en-US" sz="2800" b="1" dirty="0">
                <a:solidFill>
                  <a:srgbClr val="0070C0"/>
                </a:solidFill>
              </a:rPr>
              <a:t>Excommunicated Holy Roman Emperor Henry IV twice. </a:t>
            </a:r>
            <a:endParaRPr lang="en-US" sz="1600" dirty="0">
              <a:solidFill>
                <a:srgbClr val="FF0000"/>
              </a:solidFill>
            </a:endParaRPr>
          </a:p>
          <a:p>
            <a:pPr marL="285750" indent="-285750">
              <a:buFont typeface="Arial" panose="020B0604020202020204" pitchFamily="34" charset="0"/>
              <a:buChar char="•"/>
            </a:pPr>
            <a:r>
              <a:rPr lang="en-US" sz="2800" b="1" dirty="0">
                <a:solidFill>
                  <a:srgbClr val="0070C0"/>
                </a:solidFill>
              </a:rPr>
              <a:t>Established that the College of Cardinals selects the Pope. Enforced celibacy for all clergy.</a:t>
            </a:r>
            <a:r>
              <a:rPr lang="en-US" sz="2800" b="1" dirty="0">
                <a:solidFill>
                  <a:srgbClr val="FF0000"/>
                </a:solidFill>
              </a:rPr>
              <a:t> </a:t>
            </a:r>
          </a:p>
        </p:txBody>
      </p:sp>
      <p:pic>
        <p:nvPicPr>
          <p:cNvPr id="5" name="Picture 4">
            <a:extLst>
              <a:ext uri="{FF2B5EF4-FFF2-40B4-BE49-F238E27FC236}">
                <a16:creationId xmlns:a16="http://schemas.microsoft.com/office/drawing/2014/main" id="{06B525A8-4452-453D-ADA4-B2E97B12BD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634" y="727969"/>
            <a:ext cx="4771037" cy="6001304"/>
          </a:xfrm>
          <a:prstGeom prst="rect">
            <a:avLst/>
          </a:prstGeom>
        </p:spPr>
      </p:pic>
    </p:spTree>
    <p:extLst>
      <p:ext uri="{BB962C8B-B14F-4D97-AF65-F5344CB8AC3E}">
        <p14:creationId xmlns:p14="http://schemas.microsoft.com/office/powerpoint/2010/main" val="159746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a:t>
            </a:r>
            <a:r>
              <a:rPr lang="en-US" sz="2800" dirty="0">
                <a:latin typeface="+mn-lt"/>
                <a:cs typeface="Arial" panose="020B0604020202020204" pitchFamily="34" charset="0"/>
              </a:rPr>
              <a:t>The Schism of 1054</a:t>
            </a: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b="1" dirty="0">
                <a:solidFill>
                  <a:srgbClr val="0070C0"/>
                </a:solidFill>
              </a:rPr>
              <a:t>Christianity organized itself around the Roman Empire with centers in Rome and Constantinople.</a:t>
            </a:r>
          </a:p>
          <a:p>
            <a:r>
              <a:rPr lang="en-US" b="1" dirty="0">
                <a:solidFill>
                  <a:srgbClr val="0070C0"/>
                </a:solidFill>
              </a:rPr>
              <a:t>From the beginning it was clear that there were differences in doctrinal emphasis in the west and east. </a:t>
            </a:r>
          </a:p>
          <a:p>
            <a:pPr marL="971550" lvl="1" indent="-514350">
              <a:buAutoNum type="arabicPeriod"/>
            </a:pPr>
            <a:r>
              <a:rPr lang="en-US" sz="2800" b="1" dirty="0">
                <a:solidFill>
                  <a:srgbClr val="0070C0"/>
                </a:solidFill>
              </a:rPr>
              <a:t>The West always has seen the Atonement as most important while the East has always seen the Incarnation as most important</a:t>
            </a:r>
          </a:p>
          <a:p>
            <a:pPr marL="971550" lvl="1" indent="-514350">
              <a:buAutoNum type="arabicPeriod"/>
            </a:pPr>
            <a:r>
              <a:rPr lang="en-US" sz="2800" b="1" dirty="0">
                <a:solidFill>
                  <a:srgbClr val="0070C0"/>
                </a:solidFill>
              </a:rPr>
              <a:t>Veneration of Idols</a:t>
            </a:r>
          </a:p>
          <a:p>
            <a:pPr marL="971550" lvl="1" indent="-514350">
              <a:buAutoNum type="arabicPeriod"/>
            </a:pPr>
            <a:r>
              <a:rPr lang="en-US" sz="2800" b="1" dirty="0">
                <a:solidFill>
                  <a:srgbClr val="0070C0"/>
                </a:solidFill>
              </a:rPr>
              <a:t>The filioque clause </a:t>
            </a:r>
          </a:p>
          <a:p>
            <a:pPr marL="971550" lvl="1" indent="-514350">
              <a:buAutoNum type="arabicPeriod"/>
            </a:pPr>
            <a:r>
              <a:rPr lang="en-US" sz="2800" b="1" dirty="0">
                <a:solidFill>
                  <a:srgbClr val="0070C0"/>
                </a:solidFill>
              </a:rPr>
              <a:t>Papal Supremacy</a:t>
            </a:r>
          </a:p>
        </p:txBody>
      </p:sp>
    </p:spTree>
    <p:extLst>
      <p:ext uri="{BB962C8B-B14F-4D97-AF65-F5344CB8AC3E}">
        <p14:creationId xmlns:p14="http://schemas.microsoft.com/office/powerpoint/2010/main" val="2988151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2004" y="243280"/>
            <a:ext cx="11017541"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a:t>
            </a:r>
            <a:r>
              <a:rPr lang="en-US" sz="2800" dirty="0">
                <a:cs typeface="Arial" panose="020B0604020202020204" pitchFamily="34" charset="0"/>
              </a:rPr>
              <a:t>The Schism of 1054</a:t>
            </a:r>
            <a:r>
              <a:rPr lang="en-US" sz="2800" b="1" dirty="0">
                <a:cs typeface="Arial" panose="020B0604020202020204" pitchFamily="34" charset="0"/>
              </a:rPr>
              <a:t>– Veneration of Idols </a:t>
            </a:r>
            <a:r>
              <a:rPr lang="en-US" sz="2400" b="1" dirty="0">
                <a:cs typeface="Arial" panose="020B0604020202020204" pitchFamily="34" charset="0"/>
              </a:rPr>
              <a:t>(Second Council of </a:t>
            </a:r>
            <a:r>
              <a:rPr lang="en-US" sz="2400" b="1" dirty="0" err="1">
                <a:cs typeface="Arial" panose="020B0604020202020204" pitchFamily="34" charset="0"/>
              </a:rPr>
              <a:t>Nicea</a:t>
            </a:r>
            <a:r>
              <a:rPr lang="en-US" sz="2400" b="1" dirty="0">
                <a:cs typeface="Arial" panose="020B0604020202020204" pitchFamily="34" charset="0"/>
              </a:rPr>
              <a:t> 787)</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302004" y="1336699"/>
            <a:ext cx="11051796" cy="5424827"/>
          </a:xfrm>
          <a:solidFill>
            <a:srgbClr val="FFFFCC"/>
          </a:solidFill>
        </p:spPr>
        <p:txBody>
          <a:bodyPr>
            <a:normAutofit fontScale="92500"/>
          </a:bodyPr>
          <a:lstStyle/>
          <a:p>
            <a:r>
              <a:rPr lang="en-US" b="1" dirty="0"/>
              <a:t>It was determined that "As the sacred and life-giving cross is everywhere set up as a symbol, so also should the images of Jesus Christ, the Virgin Mary, the holy angels, as well as those of the saints and other pious and holy men be embodied in the manufacture of sacred vessels, tapestries, vestments, etc., and exhibited on the walls of churches, in the homes, and in all conspicuous places, by the roadside and everywhere, to be revered by all who might see them. For the more they are contemplated, the more they move to fervent memory of their prototypes. Therefore, it is proper to accord to them a fervent and reverent adoration, not, however, the veritable worship which, according to our faith, belongs to the Divine Being alone — for the honor accorded to the image passes over to its prototype, and whoever venerate the image venerate in it the reality of what is there represented.“</a:t>
            </a:r>
          </a:p>
          <a:p>
            <a:r>
              <a:rPr lang="en-US" b="1" dirty="0"/>
              <a:t>The council also decreed that every altar should contain a relic, which remains the case in modern Catholic and Orthodox regulations (Canon VII).</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544163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a:t>
            </a:r>
            <a:r>
              <a:rPr lang="en-US" sz="2800" dirty="0">
                <a:latin typeface="+mn-lt"/>
                <a:cs typeface="Arial" panose="020B0604020202020204" pitchFamily="34" charset="0"/>
              </a:rPr>
              <a:t>The Schism of 1054 – The </a:t>
            </a:r>
            <a:r>
              <a:rPr lang="en-US" sz="2800" dirty="0" err="1">
                <a:latin typeface="+mn-lt"/>
                <a:cs typeface="Arial" panose="020B0604020202020204" pitchFamily="34" charset="0"/>
              </a:rPr>
              <a:t>Filoque</a:t>
            </a:r>
            <a:r>
              <a:rPr lang="en-US" sz="2800" dirty="0">
                <a:latin typeface="+mn-lt"/>
                <a:cs typeface="Arial" panose="020B0604020202020204" pitchFamily="34" charset="0"/>
              </a:rPr>
              <a:t> clause</a:t>
            </a: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i="1" dirty="0">
                <a:solidFill>
                  <a:srgbClr val="FF0000"/>
                </a:solidFill>
              </a:rPr>
              <a:t>filioque</a:t>
            </a:r>
            <a:r>
              <a:rPr lang="en-US" i="1" dirty="0">
                <a:solidFill>
                  <a:srgbClr val="0070C0"/>
                </a:solidFill>
              </a:rPr>
              <a:t> </a:t>
            </a:r>
            <a:r>
              <a:rPr lang="en-US" b="1" dirty="0">
                <a:solidFill>
                  <a:srgbClr val="0070C0"/>
                </a:solidFill>
              </a:rPr>
              <a:t>is a  Latin term that means “and from the Son”</a:t>
            </a:r>
          </a:p>
          <a:p>
            <a:r>
              <a:rPr lang="en-US" b="1" dirty="0">
                <a:solidFill>
                  <a:srgbClr val="0070C0"/>
                </a:solidFill>
              </a:rPr>
              <a:t>In A.D. 589 a regional church council at Toledo added to the </a:t>
            </a:r>
            <a:r>
              <a:rPr lang="en-US" b="1" dirty="0" err="1">
                <a:solidFill>
                  <a:srgbClr val="0070C0"/>
                </a:solidFill>
              </a:rPr>
              <a:t>Nicean</a:t>
            </a:r>
            <a:r>
              <a:rPr lang="en-US" b="1" dirty="0">
                <a:solidFill>
                  <a:srgbClr val="0070C0"/>
                </a:solidFill>
              </a:rPr>
              <a:t> Creed that the Holy Spirit proceeds from the Father </a:t>
            </a:r>
            <a:r>
              <a:rPr lang="en-US" b="1" dirty="0">
                <a:solidFill>
                  <a:srgbClr val="FF0000"/>
                </a:solidFill>
              </a:rPr>
              <a:t>and from the Son</a:t>
            </a:r>
            <a:r>
              <a:rPr lang="en-US" b="1" dirty="0">
                <a:solidFill>
                  <a:srgbClr val="0070C0"/>
                </a:solidFill>
              </a:rPr>
              <a:t>.</a:t>
            </a:r>
          </a:p>
          <a:p>
            <a:pPr lvl="1"/>
            <a:r>
              <a:rPr lang="en-US" sz="2800" b="1" dirty="0"/>
              <a:t>But when the Helper comes, whom </a:t>
            </a:r>
            <a:r>
              <a:rPr lang="en-US" sz="2800" b="1" dirty="0">
                <a:solidFill>
                  <a:srgbClr val="FF0000"/>
                </a:solidFill>
              </a:rPr>
              <a:t>I will send to you </a:t>
            </a:r>
            <a:r>
              <a:rPr lang="en-US" sz="2800" b="1" dirty="0"/>
              <a:t>from the Father, the Spirit of truth, who proceeds from the Father, he will bear witness about me. </a:t>
            </a:r>
            <a:r>
              <a:rPr lang="en-US" sz="2800" dirty="0"/>
              <a:t>John 15:26</a:t>
            </a:r>
          </a:p>
          <a:p>
            <a:pPr lvl="1"/>
            <a:r>
              <a:rPr lang="en-US" sz="2800" b="1" dirty="0"/>
              <a:t>if I do not go away, the Helper will not come to you. But if I go, </a:t>
            </a:r>
            <a:r>
              <a:rPr lang="en-US" sz="2800" b="1" dirty="0">
                <a:solidFill>
                  <a:srgbClr val="FF0000"/>
                </a:solidFill>
              </a:rPr>
              <a:t>I will send him to you</a:t>
            </a:r>
            <a:r>
              <a:rPr lang="en-US" sz="2800" b="1" dirty="0"/>
              <a:t>. </a:t>
            </a:r>
            <a:r>
              <a:rPr lang="en-US" sz="2800" dirty="0"/>
              <a:t>John 16:7</a:t>
            </a:r>
          </a:p>
          <a:p>
            <a:r>
              <a:rPr lang="en-US" b="1" dirty="0">
                <a:solidFill>
                  <a:srgbClr val="0070C0"/>
                </a:solidFill>
              </a:rPr>
              <a:t>Officially adopted by the Pope in 1017.</a:t>
            </a:r>
          </a:p>
          <a:p>
            <a:r>
              <a:rPr lang="en-US" b="1" dirty="0">
                <a:solidFill>
                  <a:srgbClr val="0070C0"/>
                </a:solidFill>
              </a:rPr>
              <a:t>To this day Orthodox believers say this is incorrect.</a:t>
            </a:r>
          </a:p>
        </p:txBody>
      </p:sp>
    </p:spTree>
    <p:extLst>
      <p:ext uri="{BB962C8B-B14F-4D97-AF65-F5344CB8AC3E}">
        <p14:creationId xmlns:p14="http://schemas.microsoft.com/office/powerpoint/2010/main" val="2072153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a:t>
            </a:r>
            <a:r>
              <a:rPr lang="en-US" sz="2800" dirty="0">
                <a:latin typeface="+mn-lt"/>
                <a:cs typeface="Arial" panose="020B0604020202020204" pitchFamily="34" charset="0"/>
              </a:rPr>
              <a:t>The Schism of 1054 – Papal Supremacy</a:t>
            </a: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b="1" dirty="0">
                <a:solidFill>
                  <a:srgbClr val="0070C0"/>
                </a:solidFill>
              </a:rPr>
              <a:t>At first the Eastern leaders agreed to the concept of the Pope was the first among equals.</a:t>
            </a:r>
          </a:p>
          <a:p>
            <a:r>
              <a:rPr lang="en-US" b="1" dirty="0">
                <a:solidFill>
                  <a:srgbClr val="0070C0"/>
                </a:solidFill>
              </a:rPr>
              <a:t>As the Eastern church expanded east into Russia limited </a:t>
            </a:r>
            <a:r>
              <a:rPr lang="en-US" b="1">
                <a:solidFill>
                  <a:srgbClr val="0070C0"/>
                </a:solidFill>
              </a:rPr>
              <a:t>communication led </a:t>
            </a:r>
            <a:r>
              <a:rPr lang="en-US" b="1" dirty="0">
                <a:solidFill>
                  <a:srgbClr val="0070C0"/>
                </a:solidFill>
              </a:rPr>
              <a:t>to a more independent form of church organization.</a:t>
            </a:r>
          </a:p>
          <a:p>
            <a:r>
              <a:rPr lang="en-US" b="1" dirty="0">
                <a:solidFill>
                  <a:srgbClr val="0070C0"/>
                </a:solidFill>
              </a:rPr>
              <a:t>Disagreements between East and West were often not carried out in a charitable manner.</a:t>
            </a:r>
          </a:p>
          <a:p>
            <a:r>
              <a:rPr lang="en-US" b="1" dirty="0">
                <a:solidFill>
                  <a:srgbClr val="0070C0"/>
                </a:solidFill>
              </a:rPr>
              <a:t>The “last straw” came in 1017 when the Pope added the filioque clause without consulting the Eastern Churches.</a:t>
            </a:r>
          </a:p>
          <a:p>
            <a:r>
              <a:rPr lang="en-US" b="1" dirty="0">
                <a:solidFill>
                  <a:srgbClr val="0070C0"/>
                </a:solidFill>
              </a:rPr>
              <a:t>To this day there is still a Latin Bishop of Constantinople as well as a Greek Orthodox Bishop.</a:t>
            </a:r>
          </a:p>
        </p:txBody>
      </p:sp>
    </p:spTree>
    <p:extLst>
      <p:ext uri="{BB962C8B-B14F-4D97-AF65-F5344CB8AC3E}">
        <p14:creationId xmlns:p14="http://schemas.microsoft.com/office/powerpoint/2010/main" val="125154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a:t>
            </a:r>
            <a:r>
              <a:rPr lang="en-US" sz="2800" dirty="0">
                <a:latin typeface="+mn-lt"/>
                <a:cs typeface="Arial" panose="020B0604020202020204" pitchFamily="34" charset="0"/>
              </a:rPr>
              <a:t>The Crusades</a:t>
            </a:r>
          </a:p>
        </p:txBody>
      </p:sp>
      <p:pic>
        <p:nvPicPr>
          <p:cNvPr id="1026" name="Picture 2" descr="https://upload.wikimedia.org/wikipedia/commons/thumb/9/9b/Justinian555AD.png/1920px-Justinian555AD.png">
            <a:extLst>
              <a:ext uri="{FF2B5EF4-FFF2-40B4-BE49-F238E27FC236}">
                <a16:creationId xmlns:a16="http://schemas.microsoft.com/office/drawing/2014/main" id="{14CEDB07-C626-465A-B9DB-60880D18CE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91" y="1328903"/>
            <a:ext cx="8427537" cy="456491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F30AAE1-662F-4CE0-A17C-FD0F189A9923}"/>
              </a:ext>
            </a:extLst>
          </p:cNvPr>
          <p:cNvSpPr txBox="1"/>
          <p:nvPr/>
        </p:nvSpPr>
        <p:spPr>
          <a:xfrm>
            <a:off x="8632272" y="1149292"/>
            <a:ext cx="3238150" cy="5262979"/>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solidFill>
                  <a:srgbClr val="0070C0"/>
                </a:solidFill>
              </a:rPr>
              <a:t>Historians generally agree the Western Roman Empire ended with the fall of Rome on Sept. 4, 476. </a:t>
            </a:r>
          </a:p>
          <a:p>
            <a:pPr marL="342900" indent="-342900">
              <a:buFont typeface="Arial" panose="020B0604020202020204" pitchFamily="34" charset="0"/>
              <a:buChar char="•"/>
            </a:pPr>
            <a:r>
              <a:rPr lang="en-US" sz="2400" dirty="0">
                <a:solidFill>
                  <a:srgbClr val="0070C0"/>
                </a:solidFill>
              </a:rPr>
              <a:t>Constantinople was the capital of what became known as the Byzantine Empire (remnant of the former Roman Empire) That reached it maximum extent in 555)</a:t>
            </a:r>
          </a:p>
        </p:txBody>
      </p:sp>
    </p:spTree>
    <p:extLst>
      <p:ext uri="{BB962C8B-B14F-4D97-AF65-F5344CB8AC3E}">
        <p14:creationId xmlns:p14="http://schemas.microsoft.com/office/powerpoint/2010/main" val="645472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08807" y="214295"/>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Charlemagne (Islam A.D. 800 )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2050" name="Picture 2" descr="Image result">
            <a:extLst>
              <a:ext uri="{FF2B5EF4-FFF2-40B4-BE49-F238E27FC236}">
                <a16:creationId xmlns:a16="http://schemas.microsoft.com/office/drawing/2014/main" id="{4045FFFA-3466-40AB-AEAF-30DB14BBED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333" y="1185863"/>
            <a:ext cx="7532242" cy="5491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79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41093" y="87332"/>
            <a:ext cx="10515600" cy="815493"/>
          </a:xfrm>
          <a:solidFill>
            <a:srgbClr val="FFFFCC"/>
          </a:solidFill>
        </p:spPr>
        <p:txBody>
          <a:bodyPr>
            <a:noAutofit/>
          </a:bodyPr>
          <a:lstStyle/>
          <a:p>
            <a:r>
              <a:rPr lang="en-US" sz="2800" b="1" dirty="0">
                <a:cs typeface="Arial" panose="020B0604020202020204" pitchFamily="34" charset="0"/>
              </a:rPr>
              <a:t>The Reformation – The Reformation – </a:t>
            </a:r>
            <a:r>
              <a:rPr lang="en-US" sz="2800" dirty="0">
                <a:cs typeface="Arial" panose="020B0604020202020204" pitchFamily="34" charset="0"/>
              </a:rPr>
              <a:t>The Crusades (</a:t>
            </a:r>
            <a:r>
              <a:rPr lang="en-US" sz="2400" dirty="0">
                <a:cs typeface="Arial" panose="020B0604020202020204" pitchFamily="34" charset="0"/>
              </a:rPr>
              <a:t>Executive Summary</a:t>
            </a:r>
            <a:r>
              <a:rPr lang="en-US" sz="2800" dirty="0">
                <a:cs typeface="Arial" panose="020B0604020202020204" pitchFamily="34" charset="0"/>
              </a:rPr>
              <a:t>)</a:t>
            </a:r>
            <a:endParaRPr lang="en-US" sz="2800" dirty="0">
              <a:latin typeface="+mn-lt"/>
              <a:cs typeface="Arial" panose="020B0604020202020204" pitchFamily="34" charset="0"/>
            </a:endParaRPr>
          </a:p>
        </p:txBody>
      </p:sp>
      <p:sp>
        <p:nvSpPr>
          <p:cNvPr id="9" name="Content Placeholder 8"/>
          <p:cNvSpPr>
            <a:spLocks noGrp="1"/>
          </p:cNvSpPr>
          <p:nvPr>
            <p:ph idx="1"/>
          </p:nvPr>
        </p:nvSpPr>
        <p:spPr>
          <a:xfrm>
            <a:off x="841093" y="1032758"/>
            <a:ext cx="10515600" cy="5657409"/>
          </a:xfrm>
          <a:solidFill>
            <a:srgbClr val="FFFFCC"/>
          </a:solidFill>
        </p:spPr>
        <p:txBody>
          <a:bodyPr>
            <a:normAutofit/>
          </a:bodyPr>
          <a:lstStyle/>
          <a:p>
            <a:r>
              <a:rPr lang="en-US" sz="2600" b="1" dirty="0">
                <a:solidFill>
                  <a:srgbClr val="0070C0"/>
                </a:solidFill>
              </a:rPr>
              <a:t>The word Crusade is a French word meaning “way of the cross.”</a:t>
            </a:r>
          </a:p>
          <a:p>
            <a:r>
              <a:rPr lang="en-US" sz="2600" b="1" dirty="0">
                <a:solidFill>
                  <a:srgbClr val="0070C0"/>
                </a:solidFill>
              </a:rPr>
              <a:t>Historians struggle to explain why the crusades ever happened.</a:t>
            </a:r>
          </a:p>
          <a:p>
            <a:r>
              <a:rPr lang="en-US" sz="2600" b="1" dirty="0">
                <a:solidFill>
                  <a:srgbClr val="0070C0"/>
                </a:solidFill>
              </a:rPr>
              <a:t>Prior to the Crusades Christians had gone to war for the state but never for the church.</a:t>
            </a:r>
          </a:p>
          <a:p>
            <a:r>
              <a:rPr lang="en-US" sz="2600" b="1" dirty="0">
                <a:solidFill>
                  <a:srgbClr val="0070C0"/>
                </a:solidFill>
              </a:rPr>
              <a:t>Later time off from purgatory was offered to crusaders, but at the start that was not the motive.</a:t>
            </a:r>
          </a:p>
          <a:p>
            <a:r>
              <a:rPr lang="en-US" sz="2600" b="1" dirty="0">
                <a:solidFill>
                  <a:srgbClr val="0070C0"/>
                </a:solidFill>
              </a:rPr>
              <a:t>The motive seems to have been that about 1000 years had passed since the time of Christ and they anticipated a second coming.</a:t>
            </a:r>
          </a:p>
          <a:p>
            <a:r>
              <a:rPr lang="en-US" sz="2600" b="1" dirty="0">
                <a:solidFill>
                  <a:srgbClr val="0070C0"/>
                </a:solidFill>
              </a:rPr>
              <a:t>A desire to make pilgrimages arose and rumors said that the Muslims were restricting Christian access to Jerusalem.</a:t>
            </a:r>
          </a:p>
          <a:p>
            <a:r>
              <a:rPr lang="en-US" sz="2600" b="1" dirty="0">
                <a:solidFill>
                  <a:srgbClr val="0070C0"/>
                </a:solidFill>
              </a:rPr>
              <a:t>It is estimated an army of about 100,000 men left on the first crusade.</a:t>
            </a:r>
            <a:endParaRPr lang="en-US" b="1" dirty="0">
              <a:solidFill>
                <a:srgbClr val="0070C0"/>
              </a:solidFill>
            </a:endParaRPr>
          </a:p>
        </p:txBody>
      </p:sp>
    </p:spTree>
    <p:extLst>
      <p:ext uri="{BB962C8B-B14F-4D97-AF65-F5344CB8AC3E}">
        <p14:creationId xmlns:p14="http://schemas.microsoft.com/office/powerpoint/2010/main" val="1651275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1396</Words>
  <Application>Microsoft Office PowerPoint</Application>
  <PresentationFormat>Widescreen</PresentationFormat>
  <Paragraphs>83</Paragraphs>
  <Slides>14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 The Reformation (11th century)– Gregory VII </vt:lpstr>
      <vt:lpstr>The Reformation – The Schism of 1054</vt:lpstr>
      <vt:lpstr> The Reformation – The Schism of 1054– Veneration of Idols (Second Council of Nicea 787) </vt:lpstr>
      <vt:lpstr>The Reformation – The Schism of 1054 – The Filoque clause</vt:lpstr>
      <vt:lpstr>The Reformation – The Schism of 1054 – Papal Supremacy</vt:lpstr>
      <vt:lpstr>The Reformation – The Crusades</vt:lpstr>
      <vt:lpstr> The Reformation – Charlemagne (Islam A.D. 800 ) </vt:lpstr>
      <vt:lpstr>The Reformation – The Reformation – The Crusades (Executive Summary)</vt:lpstr>
      <vt:lpstr>The Reformation – The Reformation – The Crusades (Executive Summary)</vt:lpstr>
      <vt:lpstr>The Reformation – The Reformation – The Crusades (Executive Summary)</vt:lpstr>
      <vt:lpstr>The Reformation – The Reformation – The Crusades (Executive Summary)</vt:lpstr>
      <vt:lpstr>The Reformation – The Reformation – The Crusades</vt:lpstr>
      <vt:lpstr> The Reformation – The Crusades -General Allenby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2017-10-29T21:50:24Z</dcterms:created>
  <dcterms:modified xsi:type="dcterms:W3CDTF">2017-10-29T21:57:34Z</dcterms:modified>
</cp:coreProperties>
</file>