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4D332E-37D5-4FD0-83F4-65D39FDD4E0E}"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A7D4CE-66D6-41A6-BD6F-EC1D9BCB49BA}" type="slidenum">
              <a:rPr lang="en-US" smtClean="0"/>
              <a:t>‹#›</a:t>
            </a:fld>
            <a:endParaRPr lang="en-US"/>
          </a:p>
        </p:txBody>
      </p:sp>
    </p:spTree>
    <p:extLst>
      <p:ext uri="{BB962C8B-B14F-4D97-AF65-F5344CB8AC3E}">
        <p14:creationId xmlns:p14="http://schemas.microsoft.com/office/powerpoint/2010/main" val="393797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3616416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1912915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12</a:t>
            </a:fld>
            <a:endParaRPr lang="en-US" dirty="0"/>
          </a:p>
        </p:txBody>
      </p:sp>
    </p:spTree>
    <p:extLst>
      <p:ext uri="{BB962C8B-B14F-4D97-AF65-F5344CB8AC3E}">
        <p14:creationId xmlns:p14="http://schemas.microsoft.com/office/powerpoint/2010/main" val="1161754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566364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3163618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809218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defRPr/>
            </a:pPr>
            <a:endParaRPr lang="en-US" sz="1900" dirty="0">
              <a:solidFill>
                <a:srgbClr val="0070C0"/>
              </a:solidFill>
            </a:endParaRPr>
          </a:p>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3411433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defRPr/>
            </a:pPr>
            <a:endParaRPr lang="en-US" sz="1900" dirty="0">
              <a:solidFill>
                <a:srgbClr val="0070C0"/>
              </a:solidFill>
            </a:endParaRPr>
          </a:p>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3765242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2907331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219276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1895077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FA2D5-EE99-4BD9-BCFA-02913E1FCE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49277F-7A34-4AFC-B569-E368461C1D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A23447-C08E-47D2-B923-3B8BDFD81676}"/>
              </a:ext>
            </a:extLst>
          </p:cNvPr>
          <p:cNvSpPr>
            <a:spLocks noGrp="1"/>
          </p:cNvSpPr>
          <p:nvPr>
            <p:ph type="dt" sz="half" idx="10"/>
          </p:nvPr>
        </p:nvSpPr>
        <p:spPr/>
        <p:txBody>
          <a:bodyPr/>
          <a:lstStyle/>
          <a:p>
            <a:fld id="{583F21CC-F525-4984-9BB6-2F9E45A75FF3}" type="datetimeFigureOut">
              <a:rPr lang="en-US" smtClean="0"/>
              <a:t>11/5/2017</a:t>
            </a:fld>
            <a:endParaRPr lang="en-US"/>
          </a:p>
        </p:txBody>
      </p:sp>
      <p:sp>
        <p:nvSpPr>
          <p:cNvPr id="5" name="Footer Placeholder 4">
            <a:extLst>
              <a:ext uri="{FF2B5EF4-FFF2-40B4-BE49-F238E27FC236}">
                <a16:creationId xmlns:a16="http://schemas.microsoft.com/office/drawing/2014/main" id="{9CBD8C72-80D0-41C3-AA80-0DF4FE50F4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4611AD-3EA3-4C42-B979-B1FC5BF116E4}"/>
              </a:ext>
            </a:extLst>
          </p:cNvPr>
          <p:cNvSpPr>
            <a:spLocks noGrp="1"/>
          </p:cNvSpPr>
          <p:nvPr>
            <p:ph type="sldNum" sz="quarter" idx="12"/>
          </p:nvPr>
        </p:nvSpPr>
        <p:spPr/>
        <p:txBody>
          <a:bodyPr/>
          <a:lstStyle/>
          <a:p>
            <a:fld id="{93CB9C68-1E1C-4C18-9800-F8013E2CAEA0}" type="slidenum">
              <a:rPr lang="en-US" smtClean="0"/>
              <a:t>‹#›</a:t>
            </a:fld>
            <a:endParaRPr lang="en-US"/>
          </a:p>
        </p:txBody>
      </p:sp>
    </p:spTree>
    <p:extLst>
      <p:ext uri="{BB962C8B-B14F-4D97-AF65-F5344CB8AC3E}">
        <p14:creationId xmlns:p14="http://schemas.microsoft.com/office/powerpoint/2010/main" val="2073781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DB9D2-A335-4A5E-BED9-7D34661585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1A99BC-E80C-420B-A8D7-6C2E1E796B2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1F41FA-DE4C-44A3-97B5-461F3009BBD6}"/>
              </a:ext>
            </a:extLst>
          </p:cNvPr>
          <p:cNvSpPr>
            <a:spLocks noGrp="1"/>
          </p:cNvSpPr>
          <p:nvPr>
            <p:ph type="dt" sz="half" idx="10"/>
          </p:nvPr>
        </p:nvSpPr>
        <p:spPr/>
        <p:txBody>
          <a:bodyPr/>
          <a:lstStyle/>
          <a:p>
            <a:fld id="{583F21CC-F525-4984-9BB6-2F9E45A75FF3}" type="datetimeFigureOut">
              <a:rPr lang="en-US" smtClean="0"/>
              <a:t>11/5/2017</a:t>
            </a:fld>
            <a:endParaRPr lang="en-US"/>
          </a:p>
        </p:txBody>
      </p:sp>
      <p:sp>
        <p:nvSpPr>
          <p:cNvPr id="5" name="Footer Placeholder 4">
            <a:extLst>
              <a:ext uri="{FF2B5EF4-FFF2-40B4-BE49-F238E27FC236}">
                <a16:creationId xmlns:a16="http://schemas.microsoft.com/office/drawing/2014/main" id="{7AF83E9D-6973-475E-A950-80FA27118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A20E9D-D716-46A0-AA1E-BE8020462B95}"/>
              </a:ext>
            </a:extLst>
          </p:cNvPr>
          <p:cNvSpPr>
            <a:spLocks noGrp="1"/>
          </p:cNvSpPr>
          <p:nvPr>
            <p:ph type="sldNum" sz="quarter" idx="12"/>
          </p:nvPr>
        </p:nvSpPr>
        <p:spPr/>
        <p:txBody>
          <a:bodyPr/>
          <a:lstStyle/>
          <a:p>
            <a:fld id="{93CB9C68-1E1C-4C18-9800-F8013E2CAEA0}" type="slidenum">
              <a:rPr lang="en-US" smtClean="0"/>
              <a:t>‹#›</a:t>
            </a:fld>
            <a:endParaRPr lang="en-US"/>
          </a:p>
        </p:txBody>
      </p:sp>
    </p:spTree>
    <p:extLst>
      <p:ext uri="{BB962C8B-B14F-4D97-AF65-F5344CB8AC3E}">
        <p14:creationId xmlns:p14="http://schemas.microsoft.com/office/powerpoint/2010/main" val="296033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C86BDD-F1E4-441C-BE1D-0FD131E714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72BDA2-C36A-47E6-BE23-90EB7F5E529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18D71-E0CE-4593-A4D2-FC08A13167F1}"/>
              </a:ext>
            </a:extLst>
          </p:cNvPr>
          <p:cNvSpPr>
            <a:spLocks noGrp="1"/>
          </p:cNvSpPr>
          <p:nvPr>
            <p:ph type="dt" sz="half" idx="10"/>
          </p:nvPr>
        </p:nvSpPr>
        <p:spPr/>
        <p:txBody>
          <a:bodyPr/>
          <a:lstStyle/>
          <a:p>
            <a:fld id="{583F21CC-F525-4984-9BB6-2F9E45A75FF3}" type="datetimeFigureOut">
              <a:rPr lang="en-US" smtClean="0"/>
              <a:t>11/5/2017</a:t>
            </a:fld>
            <a:endParaRPr lang="en-US"/>
          </a:p>
        </p:txBody>
      </p:sp>
      <p:sp>
        <p:nvSpPr>
          <p:cNvPr id="5" name="Footer Placeholder 4">
            <a:extLst>
              <a:ext uri="{FF2B5EF4-FFF2-40B4-BE49-F238E27FC236}">
                <a16:creationId xmlns:a16="http://schemas.microsoft.com/office/drawing/2014/main" id="{3D6DEFBE-D672-4823-B1C2-B3C8096A3C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C8BAEB-B776-4A29-82DB-EB5F3584FC40}"/>
              </a:ext>
            </a:extLst>
          </p:cNvPr>
          <p:cNvSpPr>
            <a:spLocks noGrp="1"/>
          </p:cNvSpPr>
          <p:nvPr>
            <p:ph type="sldNum" sz="quarter" idx="12"/>
          </p:nvPr>
        </p:nvSpPr>
        <p:spPr/>
        <p:txBody>
          <a:bodyPr/>
          <a:lstStyle/>
          <a:p>
            <a:fld id="{93CB9C68-1E1C-4C18-9800-F8013E2CAEA0}" type="slidenum">
              <a:rPr lang="en-US" smtClean="0"/>
              <a:t>‹#›</a:t>
            </a:fld>
            <a:endParaRPr lang="en-US"/>
          </a:p>
        </p:txBody>
      </p:sp>
    </p:spTree>
    <p:extLst>
      <p:ext uri="{BB962C8B-B14F-4D97-AF65-F5344CB8AC3E}">
        <p14:creationId xmlns:p14="http://schemas.microsoft.com/office/powerpoint/2010/main" val="1525894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A32D0-8F87-4935-9DD7-2A1840F9AB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EA6D08-7F61-46A8-AE79-148CE628EC7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969B17-EDC6-4417-9830-042D7067362C}"/>
              </a:ext>
            </a:extLst>
          </p:cNvPr>
          <p:cNvSpPr>
            <a:spLocks noGrp="1"/>
          </p:cNvSpPr>
          <p:nvPr>
            <p:ph type="dt" sz="half" idx="10"/>
          </p:nvPr>
        </p:nvSpPr>
        <p:spPr/>
        <p:txBody>
          <a:bodyPr/>
          <a:lstStyle/>
          <a:p>
            <a:fld id="{583F21CC-F525-4984-9BB6-2F9E45A75FF3}" type="datetimeFigureOut">
              <a:rPr lang="en-US" smtClean="0"/>
              <a:t>11/5/2017</a:t>
            </a:fld>
            <a:endParaRPr lang="en-US"/>
          </a:p>
        </p:txBody>
      </p:sp>
      <p:sp>
        <p:nvSpPr>
          <p:cNvPr id="5" name="Footer Placeholder 4">
            <a:extLst>
              <a:ext uri="{FF2B5EF4-FFF2-40B4-BE49-F238E27FC236}">
                <a16:creationId xmlns:a16="http://schemas.microsoft.com/office/drawing/2014/main" id="{2F1EC69F-291E-46E1-8165-042BBBC2E6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A0C4C0-FBC2-41D2-B4CF-59A541586A17}"/>
              </a:ext>
            </a:extLst>
          </p:cNvPr>
          <p:cNvSpPr>
            <a:spLocks noGrp="1"/>
          </p:cNvSpPr>
          <p:nvPr>
            <p:ph type="sldNum" sz="quarter" idx="12"/>
          </p:nvPr>
        </p:nvSpPr>
        <p:spPr/>
        <p:txBody>
          <a:bodyPr/>
          <a:lstStyle/>
          <a:p>
            <a:fld id="{93CB9C68-1E1C-4C18-9800-F8013E2CAEA0}" type="slidenum">
              <a:rPr lang="en-US" smtClean="0"/>
              <a:t>‹#›</a:t>
            </a:fld>
            <a:endParaRPr lang="en-US"/>
          </a:p>
        </p:txBody>
      </p:sp>
    </p:spTree>
    <p:extLst>
      <p:ext uri="{BB962C8B-B14F-4D97-AF65-F5344CB8AC3E}">
        <p14:creationId xmlns:p14="http://schemas.microsoft.com/office/powerpoint/2010/main" val="389749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DE9E4-E668-4D3E-AB34-970BEE4CD6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CEC90AB-5A41-48D6-B697-545FB75B8F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BDF6A2-7308-4884-88BB-541CDFF06D4C}"/>
              </a:ext>
            </a:extLst>
          </p:cNvPr>
          <p:cNvSpPr>
            <a:spLocks noGrp="1"/>
          </p:cNvSpPr>
          <p:nvPr>
            <p:ph type="dt" sz="half" idx="10"/>
          </p:nvPr>
        </p:nvSpPr>
        <p:spPr/>
        <p:txBody>
          <a:bodyPr/>
          <a:lstStyle/>
          <a:p>
            <a:fld id="{583F21CC-F525-4984-9BB6-2F9E45A75FF3}" type="datetimeFigureOut">
              <a:rPr lang="en-US" smtClean="0"/>
              <a:t>11/5/2017</a:t>
            </a:fld>
            <a:endParaRPr lang="en-US"/>
          </a:p>
        </p:txBody>
      </p:sp>
      <p:sp>
        <p:nvSpPr>
          <p:cNvPr id="5" name="Footer Placeholder 4">
            <a:extLst>
              <a:ext uri="{FF2B5EF4-FFF2-40B4-BE49-F238E27FC236}">
                <a16:creationId xmlns:a16="http://schemas.microsoft.com/office/drawing/2014/main" id="{A6329C3E-0351-4E95-A95B-E3515934F7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0B27C-3178-4E82-B370-664630A55F49}"/>
              </a:ext>
            </a:extLst>
          </p:cNvPr>
          <p:cNvSpPr>
            <a:spLocks noGrp="1"/>
          </p:cNvSpPr>
          <p:nvPr>
            <p:ph type="sldNum" sz="quarter" idx="12"/>
          </p:nvPr>
        </p:nvSpPr>
        <p:spPr/>
        <p:txBody>
          <a:bodyPr/>
          <a:lstStyle/>
          <a:p>
            <a:fld id="{93CB9C68-1E1C-4C18-9800-F8013E2CAEA0}" type="slidenum">
              <a:rPr lang="en-US" smtClean="0"/>
              <a:t>‹#›</a:t>
            </a:fld>
            <a:endParaRPr lang="en-US"/>
          </a:p>
        </p:txBody>
      </p:sp>
    </p:spTree>
    <p:extLst>
      <p:ext uri="{BB962C8B-B14F-4D97-AF65-F5344CB8AC3E}">
        <p14:creationId xmlns:p14="http://schemas.microsoft.com/office/powerpoint/2010/main" val="1954858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88BF3-C155-4053-990C-0851F74184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3D0526-DE36-41A3-9D2E-9091666678F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1548EC-CA3E-411A-A002-B1EB536537B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C89140-9F2F-4879-951A-6806F399ECBA}"/>
              </a:ext>
            </a:extLst>
          </p:cNvPr>
          <p:cNvSpPr>
            <a:spLocks noGrp="1"/>
          </p:cNvSpPr>
          <p:nvPr>
            <p:ph type="dt" sz="half" idx="10"/>
          </p:nvPr>
        </p:nvSpPr>
        <p:spPr/>
        <p:txBody>
          <a:bodyPr/>
          <a:lstStyle/>
          <a:p>
            <a:fld id="{583F21CC-F525-4984-9BB6-2F9E45A75FF3}" type="datetimeFigureOut">
              <a:rPr lang="en-US" smtClean="0"/>
              <a:t>11/5/2017</a:t>
            </a:fld>
            <a:endParaRPr lang="en-US"/>
          </a:p>
        </p:txBody>
      </p:sp>
      <p:sp>
        <p:nvSpPr>
          <p:cNvPr id="6" name="Footer Placeholder 5">
            <a:extLst>
              <a:ext uri="{FF2B5EF4-FFF2-40B4-BE49-F238E27FC236}">
                <a16:creationId xmlns:a16="http://schemas.microsoft.com/office/drawing/2014/main" id="{3B8609EF-83CA-41E7-A089-71358E7939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A48909-CBFB-42F6-9564-5C6060822A21}"/>
              </a:ext>
            </a:extLst>
          </p:cNvPr>
          <p:cNvSpPr>
            <a:spLocks noGrp="1"/>
          </p:cNvSpPr>
          <p:nvPr>
            <p:ph type="sldNum" sz="quarter" idx="12"/>
          </p:nvPr>
        </p:nvSpPr>
        <p:spPr/>
        <p:txBody>
          <a:bodyPr/>
          <a:lstStyle/>
          <a:p>
            <a:fld id="{93CB9C68-1E1C-4C18-9800-F8013E2CAEA0}" type="slidenum">
              <a:rPr lang="en-US" smtClean="0"/>
              <a:t>‹#›</a:t>
            </a:fld>
            <a:endParaRPr lang="en-US"/>
          </a:p>
        </p:txBody>
      </p:sp>
    </p:spTree>
    <p:extLst>
      <p:ext uri="{BB962C8B-B14F-4D97-AF65-F5344CB8AC3E}">
        <p14:creationId xmlns:p14="http://schemas.microsoft.com/office/powerpoint/2010/main" val="2995316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D01B5-5988-424B-B5A4-8C72B3914DE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412BA1-F90C-49A5-828D-2847EEEE5C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E0E6A52-DDBA-4156-AE22-05A587887A1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DAE994-3B3A-48CB-A528-1EDB17CB4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2C4CA72-B022-4324-9F3E-564B5BC6908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5A01090-18F5-47A0-95F7-5686C244F9FC}"/>
              </a:ext>
            </a:extLst>
          </p:cNvPr>
          <p:cNvSpPr>
            <a:spLocks noGrp="1"/>
          </p:cNvSpPr>
          <p:nvPr>
            <p:ph type="dt" sz="half" idx="10"/>
          </p:nvPr>
        </p:nvSpPr>
        <p:spPr/>
        <p:txBody>
          <a:bodyPr/>
          <a:lstStyle/>
          <a:p>
            <a:fld id="{583F21CC-F525-4984-9BB6-2F9E45A75FF3}" type="datetimeFigureOut">
              <a:rPr lang="en-US" smtClean="0"/>
              <a:t>11/5/2017</a:t>
            </a:fld>
            <a:endParaRPr lang="en-US"/>
          </a:p>
        </p:txBody>
      </p:sp>
      <p:sp>
        <p:nvSpPr>
          <p:cNvPr id="8" name="Footer Placeholder 7">
            <a:extLst>
              <a:ext uri="{FF2B5EF4-FFF2-40B4-BE49-F238E27FC236}">
                <a16:creationId xmlns:a16="http://schemas.microsoft.com/office/drawing/2014/main" id="{273C73EF-3771-4F15-832F-AD47BAF276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AE1EE7-13C6-4C00-8161-FDB198E9BEC5}"/>
              </a:ext>
            </a:extLst>
          </p:cNvPr>
          <p:cNvSpPr>
            <a:spLocks noGrp="1"/>
          </p:cNvSpPr>
          <p:nvPr>
            <p:ph type="sldNum" sz="quarter" idx="12"/>
          </p:nvPr>
        </p:nvSpPr>
        <p:spPr/>
        <p:txBody>
          <a:bodyPr/>
          <a:lstStyle/>
          <a:p>
            <a:fld id="{93CB9C68-1E1C-4C18-9800-F8013E2CAEA0}" type="slidenum">
              <a:rPr lang="en-US" smtClean="0"/>
              <a:t>‹#›</a:t>
            </a:fld>
            <a:endParaRPr lang="en-US"/>
          </a:p>
        </p:txBody>
      </p:sp>
    </p:spTree>
    <p:extLst>
      <p:ext uri="{BB962C8B-B14F-4D97-AF65-F5344CB8AC3E}">
        <p14:creationId xmlns:p14="http://schemas.microsoft.com/office/powerpoint/2010/main" val="1316777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3BC83-C4E6-41F2-B603-4F99E1E2D8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A3EB05-F70C-4197-A974-DE68060CD3E5}"/>
              </a:ext>
            </a:extLst>
          </p:cNvPr>
          <p:cNvSpPr>
            <a:spLocks noGrp="1"/>
          </p:cNvSpPr>
          <p:nvPr>
            <p:ph type="dt" sz="half" idx="10"/>
          </p:nvPr>
        </p:nvSpPr>
        <p:spPr/>
        <p:txBody>
          <a:bodyPr/>
          <a:lstStyle/>
          <a:p>
            <a:fld id="{583F21CC-F525-4984-9BB6-2F9E45A75FF3}" type="datetimeFigureOut">
              <a:rPr lang="en-US" smtClean="0"/>
              <a:t>11/5/2017</a:t>
            </a:fld>
            <a:endParaRPr lang="en-US"/>
          </a:p>
        </p:txBody>
      </p:sp>
      <p:sp>
        <p:nvSpPr>
          <p:cNvPr id="4" name="Footer Placeholder 3">
            <a:extLst>
              <a:ext uri="{FF2B5EF4-FFF2-40B4-BE49-F238E27FC236}">
                <a16:creationId xmlns:a16="http://schemas.microsoft.com/office/drawing/2014/main" id="{C4741FF1-D756-46B4-BF85-C4EF013332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AD09E1-4B54-4DC4-A766-BC97B8B3CA9C}"/>
              </a:ext>
            </a:extLst>
          </p:cNvPr>
          <p:cNvSpPr>
            <a:spLocks noGrp="1"/>
          </p:cNvSpPr>
          <p:nvPr>
            <p:ph type="sldNum" sz="quarter" idx="12"/>
          </p:nvPr>
        </p:nvSpPr>
        <p:spPr/>
        <p:txBody>
          <a:bodyPr/>
          <a:lstStyle/>
          <a:p>
            <a:fld id="{93CB9C68-1E1C-4C18-9800-F8013E2CAEA0}" type="slidenum">
              <a:rPr lang="en-US" smtClean="0"/>
              <a:t>‹#›</a:t>
            </a:fld>
            <a:endParaRPr lang="en-US"/>
          </a:p>
        </p:txBody>
      </p:sp>
    </p:spTree>
    <p:extLst>
      <p:ext uri="{BB962C8B-B14F-4D97-AF65-F5344CB8AC3E}">
        <p14:creationId xmlns:p14="http://schemas.microsoft.com/office/powerpoint/2010/main" val="1572967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520D5E-3629-460B-AF26-E234BA3FC504}"/>
              </a:ext>
            </a:extLst>
          </p:cNvPr>
          <p:cNvSpPr>
            <a:spLocks noGrp="1"/>
          </p:cNvSpPr>
          <p:nvPr>
            <p:ph type="dt" sz="half" idx="10"/>
          </p:nvPr>
        </p:nvSpPr>
        <p:spPr/>
        <p:txBody>
          <a:bodyPr/>
          <a:lstStyle/>
          <a:p>
            <a:fld id="{583F21CC-F525-4984-9BB6-2F9E45A75FF3}" type="datetimeFigureOut">
              <a:rPr lang="en-US" smtClean="0"/>
              <a:t>11/5/2017</a:t>
            </a:fld>
            <a:endParaRPr lang="en-US"/>
          </a:p>
        </p:txBody>
      </p:sp>
      <p:sp>
        <p:nvSpPr>
          <p:cNvPr id="3" name="Footer Placeholder 2">
            <a:extLst>
              <a:ext uri="{FF2B5EF4-FFF2-40B4-BE49-F238E27FC236}">
                <a16:creationId xmlns:a16="http://schemas.microsoft.com/office/drawing/2014/main" id="{685F8E93-A301-45BF-A9A8-3017D78FEC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2D9228-A86A-419E-94EB-9353CAACF2FC}"/>
              </a:ext>
            </a:extLst>
          </p:cNvPr>
          <p:cNvSpPr>
            <a:spLocks noGrp="1"/>
          </p:cNvSpPr>
          <p:nvPr>
            <p:ph type="sldNum" sz="quarter" idx="12"/>
          </p:nvPr>
        </p:nvSpPr>
        <p:spPr/>
        <p:txBody>
          <a:bodyPr/>
          <a:lstStyle/>
          <a:p>
            <a:fld id="{93CB9C68-1E1C-4C18-9800-F8013E2CAEA0}" type="slidenum">
              <a:rPr lang="en-US" smtClean="0"/>
              <a:t>‹#›</a:t>
            </a:fld>
            <a:endParaRPr lang="en-US"/>
          </a:p>
        </p:txBody>
      </p:sp>
    </p:spTree>
    <p:extLst>
      <p:ext uri="{BB962C8B-B14F-4D97-AF65-F5344CB8AC3E}">
        <p14:creationId xmlns:p14="http://schemas.microsoft.com/office/powerpoint/2010/main" val="4096702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62F8B-5A7C-40F6-85D7-A36FE9D307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21B7CE-16DE-4E49-99CA-EF7AF11D6D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DD3E69-20B0-477A-B96F-D65B2A2089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548673-2E71-4B6A-922D-4233CC960FAC}"/>
              </a:ext>
            </a:extLst>
          </p:cNvPr>
          <p:cNvSpPr>
            <a:spLocks noGrp="1"/>
          </p:cNvSpPr>
          <p:nvPr>
            <p:ph type="dt" sz="half" idx="10"/>
          </p:nvPr>
        </p:nvSpPr>
        <p:spPr/>
        <p:txBody>
          <a:bodyPr/>
          <a:lstStyle/>
          <a:p>
            <a:fld id="{583F21CC-F525-4984-9BB6-2F9E45A75FF3}" type="datetimeFigureOut">
              <a:rPr lang="en-US" smtClean="0"/>
              <a:t>11/5/2017</a:t>
            </a:fld>
            <a:endParaRPr lang="en-US"/>
          </a:p>
        </p:txBody>
      </p:sp>
      <p:sp>
        <p:nvSpPr>
          <p:cNvPr id="6" name="Footer Placeholder 5">
            <a:extLst>
              <a:ext uri="{FF2B5EF4-FFF2-40B4-BE49-F238E27FC236}">
                <a16:creationId xmlns:a16="http://schemas.microsoft.com/office/drawing/2014/main" id="{882F81E6-D2B3-4126-ACA6-01ADFD8B61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117401-FC27-476F-8C91-1012E6D0B067}"/>
              </a:ext>
            </a:extLst>
          </p:cNvPr>
          <p:cNvSpPr>
            <a:spLocks noGrp="1"/>
          </p:cNvSpPr>
          <p:nvPr>
            <p:ph type="sldNum" sz="quarter" idx="12"/>
          </p:nvPr>
        </p:nvSpPr>
        <p:spPr/>
        <p:txBody>
          <a:bodyPr/>
          <a:lstStyle/>
          <a:p>
            <a:fld id="{93CB9C68-1E1C-4C18-9800-F8013E2CAEA0}" type="slidenum">
              <a:rPr lang="en-US" smtClean="0"/>
              <a:t>‹#›</a:t>
            </a:fld>
            <a:endParaRPr lang="en-US"/>
          </a:p>
        </p:txBody>
      </p:sp>
    </p:spTree>
    <p:extLst>
      <p:ext uri="{BB962C8B-B14F-4D97-AF65-F5344CB8AC3E}">
        <p14:creationId xmlns:p14="http://schemas.microsoft.com/office/powerpoint/2010/main" val="393265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A11CE-43B9-4BEC-ABD1-A4D71D35DB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6CFF04-429B-4B5E-9A2A-AF89ECB6FA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FC9ABA-66C0-427B-A796-0AD368E76A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8E13AC-F0D9-4BB2-9D6F-1F259116B8D0}"/>
              </a:ext>
            </a:extLst>
          </p:cNvPr>
          <p:cNvSpPr>
            <a:spLocks noGrp="1"/>
          </p:cNvSpPr>
          <p:nvPr>
            <p:ph type="dt" sz="half" idx="10"/>
          </p:nvPr>
        </p:nvSpPr>
        <p:spPr/>
        <p:txBody>
          <a:bodyPr/>
          <a:lstStyle/>
          <a:p>
            <a:fld id="{583F21CC-F525-4984-9BB6-2F9E45A75FF3}" type="datetimeFigureOut">
              <a:rPr lang="en-US" smtClean="0"/>
              <a:t>11/5/2017</a:t>
            </a:fld>
            <a:endParaRPr lang="en-US"/>
          </a:p>
        </p:txBody>
      </p:sp>
      <p:sp>
        <p:nvSpPr>
          <p:cNvPr id="6" name="Footer Placeholder 5">
            <a:extLst>
              <a:ext uri="{FF2B5EF4-FFF2-40B4-BE49-F238E27FC236}">
                <a16:creationId xmlns:a16="http://schemas.microsoft.com/office/drawing/2014/main" id="{23C1C14A-AE81-4C9D-835C-887642F5C1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4B48D7-B3B7-4CD3-8744-27CD6032DE4B}"/>
              </a:ext>
            </a:extLst>
          </p:cNvPr>
          <p:cNvSpPr>
            <a:spLocks noGrp="1"/>
          </p:cNvSpPr>
          <p:nvPr>
            <p:ph type="sldNum" sz="quarter" idx="12"/>
          </p:nvPr>
        </p:nvSpPr>
        <p:spPr/>
        <p:txBody>
          <a:bodyPr/>
          <a:lstStyle/>
          <a:p>
            <a:fld id="{93CB9C68-1E1C-4C18-9800-F8013E2CAEA0}" type="slidenum">
              <a:rPr lang="en-US" smtClean="0"/>
              <a:t>‹#›</a:t>
            </a:fld>
            <a:endParaRPr lang="en-US"/>
          </a:p>
        </p:txBody>
      </p:sp>
    </p:spTree>
    <p:extLst>
      <p:ext uri="{BB962C8B-B14F-4D97-AF65-F5344CB8AC3E}">
        <p14:creationId xmlns:p14="http://schemas.microsoft.com/office/powerpoint/2010/main" val="1928339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C357CB-9BD2-47A2-971D-759C8CA91B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991332D-D2FA-4F42-B3A8-5A4849DC19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F8E987-3C03-4D0A-9BC2-735C200B58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F21CC-F525-4984-9BB6-2F9E45A75FF3}" type="datetimeFigureOut">
              <a:rPr lang="en-US" smtClean="0"/>
              <a:t>11/5/2017</a:t>
            </a:fld>
            <a:endParaRPr lang="en-US"/>
          </a:p>
        </p:txBody>
      </p:sp>
      <p:sp>
        <p:nvSpPr>
          <p:cNvPr id="5" name="Footer Placeholder 4">
            <a:extLst>
              <a:ext uri="{FF2B5EF4-FFF2-40B4-BE49-F238E27FC236}">
                <a16:creationId xmlns:a16="http://schemas.microsoft.com/office/drawing/2014/main" id="{1143519B-3DD0-4F1C-AC25-AAACA981C4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EEC8AE-29A3-4D4E-BD1F-0DB6832544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B9C68-1E1C-4C18-9800-F8013E2CAEA0}" type="slidenum">
              <a:rPr lang="en-US" smtClean="0"/>
              <a:t>‹#›</a:t>
            </a:fld>
            <a:endParaRPr lang="en-US"/>
          </a:p>
        </p:txBody>
      </p:sp>
    </p:spTree>
    <p:extLst>
      <p:ext uri="{BB962C8B-B14F-4D97-AF65-F5344CB8AC3E}">
        <p14:creationId xmlns:p14="http://schemas.microsoft.com/office/powerpoint/2010/main" val="1436686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Reformation</a:t>
            </a:r>
            <a:endParaRPr lang="en-US" sz="2800" dirty="0"/>
          </a:p>
          <a:p>
            <a:r>
              <a:rPr lang="en-US" b="1" dirty="0">
                <a:solidFill>
                  <a:srgbClr val="0070C0"/>
                </a:solidFill>
              </a:rPr>
              <a:t>The Heights Church November 5, 2017</a:t>
            </a:r>
          </a:p>
        </p:txBody>
      </p:sp>
    </p:spTree>
    <p:extLst>
      <p:ext uri="{BB962C8B-B14F-4D97-AF65-F5344CB8AC3E}">
        <p14:creationId xmlns:p14="http://schemas.microsoft.com/office/powerpoint/2010/main" val="282655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95053" y="0"/>
            <a:ext cx="11244277"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(11</a:t>
            </a:r>
            <a:r>
              <a:rPr lang="en-US" sz="2800" b="1" baseline="30000" dirty="0">
                <a:cs typeface="Arial" panose="020B0604020202020204" pitchFamily="34" charset="0"/>
              </a:rPr>
              <a:t>th</a:t>
            </a:r>
            <a:r>
              <a:rPr lang="en-US" sz="2800" b="1" dirty="0">
                <a:cs typeface="Arial" panose="020B0604020202020204" pitchFamily="34" charset="0"/>
              </a:rPr>
              <a:t> - 12</a:t>
            </a:r>
            <a:r>
              <a:rPr lang="en-US" sz="2800" b="1" baseline="30000" dirty="0">
                <a:cs typeface="Arial" panose="020B0604020202020204" pitchFamily="34" charset="0"/>
              </a:rPr>
              <a:t>th</a:t>
            </a:r>
            <a:r>
              <a:rPr lang="en-US" sz="2800" b="1" dirty="0">
                <a:cs typeface="Arial" panose="020B0604020202020204" pitchFamily="34" charset="0"/>
              </a:rPr>
              <a:t> century) – Peter Lombard (1100 – 1160 or 1164?)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717BECB2-132F-4594-94DE-80FF451BA166}"/>
              </a:ext>
            </a:extLst>
          </p:cNvPr>
          <p:cNvSpPr txBox="1"/>
          <p:nvPr/>
        </p:nvSpPr>
        <p:spPr>
          <a:xfrm>
            <a:off x="5270732" y="733246"/>
            <a:ext cx="6268598" cy="5262979"/>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b="1" dirty="0">
                <a:solidFill>
                  <a:srgbClr val="0070C0"/>
                </a:solidFill>
              </a:rPr>
              <a:t>Lombard was not a great theologian but had a very systematic mind. He wrote the Four Sentences, a Systematic theology book that would be used throughout the Middle Ages.</a:t>
            </a:r>
          </a:p>
          <a:p>
            <a:pPr marL="457200" indent="-457200">
              <a:buFont typeface="Arial" panose="020B0604020202020204" pitchFamily="34" charset="0"/>
              <a:buChar char="•"/>
            </a:pPr>
            <a:r>
              <a:rPr lang="en-US" sz="2800" b="1" dirty="0">
                <a:solidFill>
                  <a:srgbClr val="0070C0"/>
                </a:solidFill>
              </a:rPr>
              <a:t>In 1509 Luther received a bachelor’s degree in Lombard’s Sentences.</a:t>
            </a:r>
          </a:p>
          <a:p>
            <a:pPr marL="457200" indent="-457200">
              <a:buFont typeface="Arial" panose="020B0604020202020204" pitchFamily="34" charset="0"/>
              <a:buChar char="•"/>
            </a:pPr>
            <a:r>
              <a:rPr lang="en-US" sz="2800" b="1" dirty="0">
                <a:solidFill>
                  <a:srgbClr val="0070C0"/>
                </a:solidFill>
              </a:rPr>
              <a:t>Like Abelard he gathered the works of other theologians. However, he selected what he thought was the truth and about 80% was Augustine’s work.</a:t>
            </a:r>
          </a:p>
        </p:txBody>
      </p:sp>
      <p:pic>
        <p:nvPicPr>
          <p:cNvPr id="2050" name="Picture 2" descr="Image result for picture of peter lombard">
            <a:extLst>
              <a:ext uri="{FF2B5EF4-FFF2-40B4-BE49-F238E27FC236}">
                <a16:creationId xmlns:a16="http://schemas.microsoft.com/office/drawing/2014/main" id="{C92A854E-EAE6-466F-8CCF-23E0595F7A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053" y="683383"/>
            <a:ext cx="4568856" cy="5936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92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9512" y="367747"/>
            <a:ext cx="11996531"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(11</a:t>
            </a:r>
            <a:r>
              <a:rPr lang="en-US" sz="2800" b="1" baseline="30000" dirty="0">
                <a:cs typeface="Arial" panose="020B0604020202020204" pitchFamily="34" charset="0"/>
              </a:rPr>
              <a:t>th</a:t>
            </a:r>
            <a:r>
              <a:rPr lang="en-US" sz="2800" b="1" dirty="0">
                <a:cs typeface="Arial" panose="020B0604020202020204" pitchFamily="34" charset="0"/>
              </a:rPr>
              <a:t> - 12</a:t>
            </a:r>
            <a:r>
              <a:rPr lang="en-US" sz="2800" b="1" baseline="30000" dirty="0">
                <a:cs typeface="Arial" panose="020B0604020202020204" pitchFamily="34" charset="0"/>
              </a:rPr>
              <a:t>th</a:t>
            </a:r>
            <a:r>
              <a:rPr lang="en-US" sz="2800" b="1" dirty="0">
                <a:cs typeface="Arial" panose="020B0604020202020204" pitchFamily="34" charset="0"/>
              </a:rPr>
              <a:t> century) – Peter Lombard (1100 – 1160 or 1164?)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717BECB2-132F-4594-94DE-80FF451BA166}"/>
              </a:ext>
            </a:extLst>
          </p:cNvPr>
          <p:cNvSpPr txBox="1"/>
          <p:nvPr/>
        </p:nvSpPr>
        <p:spPr>
          <a:xfrm>
            <a:off x="79513" y="1164197"/>
            <a:ext cx="11996530" cy="5632311"/>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b="1" dirty="0">
                <a:solidFill>
                  <a:srgbClr val="0070C0"/>
                </a:solidFill>
              </a:rPr>
              <a:t>Lombard endorsed the concept of a physical purgatory where venial sins were consumed by fire and that masses and alms can be of value to souls in purgatory if they had lead a “worthy” life.</a:t>
            </a:r>
          </a:p>
          <a:p>
            <a:r>
              <a:rPr lang="en-US" sz="2400" dirty="0"/>
              <a:t> each one's work will become manifest, for the Day will disclose it, because it will be revealed by fire, and the fire will test what sort of work each one has done. If the work that anyone has built on the foundation survives, he will receive a reward. If anyone's work is burned up, he will suffer loss, though he himself will be saved, but only as through fire. (1 Corinthians 3:13-15)</a:t>
            </a:r>
            <a:endParaRPr lang="en-US" sz="2400" b="1" dirty="0">
              <a:solidFill>
                <a:srgbClr val="0070C0"/>
              </a:solidFill>
            </a:endParaRPr>
          </a:p>
          <a:p>
            <a:pPr marL="342900" indent="-342900">
              <a:buFont typeface="Arial" panose="020B0604020202020204" pitchFamily="34" charset="0"/>
              <a:buChar char="•"/>
            </a:pPr>
            <a:r>
              <a:rPr lang="en-US" sz="2400" b="1" dirty="0">
                <a:solidFill>
                  <a:srgbClr val="0070C0"/>
                </a:solidFill>
              </a:rPr>
              <a:t>Although denying the existence of purgatory as in Roman Catholicism, the Anglican and Methodist traditions along with Eastern Orthodox, affirm the existence of an intermediate state, Hades, and thus pray for the dead, as do many Lutheran Churches, which remembers “the faithful departed” in the Prayers of the People every Sunday, including those who have recently died and those commemorated on the church calendar of saints. Eastern Orthodox Churches believe in the possibility of a change of situation for the souls of the dead through the prayers of the living</a:t>
            </a:r>
            <a:r>
              <a:rPr lang="en-US" b="1" dirty="0">
                <a:solidFill>
                  <a:srgbClr val="0070C0"/>
                </a:solidFill>
              </a:rPr>
              <a:t>.</a:t>
            </a:r>
            <a:endParaRPr lang="en-US" sz="1600" b="1" dirty="0">
              <a:solidFill>
                <a:srgbClr val="0070C0"/>
              </a:solidFill>
            </a:endParaRPr>
          </a:p>
        </p:txBody>
      </p:sp>
    </p:spTree>
    <p:extLst>
      <p:ext uri="{BB962C8B-B14F-4D97-AF65-F5344CB8AC3E}">
        <p14:creationId xmlns:p14="http://schemas.microsoft.com/office/powerpoint/2010/main" val="1261978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08991" y="367747"/>
            <a:ext cx="11145078"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(11</a:t>
            </a:r>
            <a:r>
              <a:rPr lang="en-US" sz="2800" b="1" baseline="30000" dirty="0">
                <a:cs typeface="Arial" panose="020B0604020202020204" pitchFamily="34" charset="0"/>
              </a:rPr>
              <a:t>th</a:t>
            </a:r>
            <a:r>
              <a:rPr lang="en-US" sz="2800" b="1" dirty="0">
                <a:cs typeface="Arial" panose="020B0604020202020204" pitchFamily="34" charset="0"/>
              </a:rPr>
              <a:t> - 12</a:t>
            </a:r>
            <a:r>
              <a:rPr lang="en-US" sz="2800" b="1" baseline="30000" dirty="0">
                <a:cs typeface="Arial" panose="020B0604020202020204" pitchFamily="34" charset="0"/>
              </a:rPr>
              <a:t>th</a:t>
            </a:r>
            <a:r>
              <a:rPr lang="en-US" sz="2800" b="1" dirty="0">
                <a:cs typeface="Arial" panose="020B0604020202020204" pitchFamily="34" charset="0"/>
              </a:rPr>
              <a:t> century) – Peter Lombard (1100 – 1160 or 1164?)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717BECB2-132F-4594-94DE-80FF451BA166}"/>
              </a:ext>
            </a:extLst>
          </p:cNvPr>
          <p:cNvSpPr txBox="1"/>
          <p:nvPr/>
        </p:nvSpPr>
        <p:spPr>
          <a:xfrm>
            <a:off x="708991" y="1164197"/>
            <a:ext cx="11208759" cy="4154984"/>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b="1" dirty="0">
                <a:solidFill>
                  <a:srgbClr val="0070C0"/>
                </a:solidFill>
              </a:rPr>
              <a:t>He is the first to ask if Christ died for every person or just the elect and concluded Christ’s death was sufficient to save every person but efficacious for only the </a:t>
            </a:r>
            <a:r>
              <a:rPr lang="en-US" sz="2400" b="1" dirty="0">
                <a:solidFill>
                  <a:srgbClr val="FF0000"/>
                </a:solidFill>
              </a:rPr>
              <a:t>elect</a:t>
            </a:r>
            <a:r>
              <a:rPr lang="en-US" sz="2400" b="1" dirty="0">
                <a:solidFill>
                  <a:srgbClr val="0070C0"/>
                </a:solidFill>
              </a:rPr>
              <a:t>.</a:t>
            </a:r>
          </a:p>
          <a:p>
            <a:endParaRPr lang="en-US" sz="2400" dirty="0"/>
          </a:p>
          <a:p>
            <a:r>
              <a:rPr lang="en-US" sz="2400" dirty="0"/>
              <a:t>But I said to you that you have seen me and yet do not believe. </a:t>
            </a:r>
            <a:r>
              <a:rPr lang="en-US" sz="2400" b="1" dirty="0">
                <a:solidFill>
                  <a:srgbClr val="FF0000"/>
                </a:solidFill>
              </a:rPr>
              <a:t>All that the Father gives me will come to me, and whoever comes to me I will never cast out. </a:t>
            </a:r>
            <a:r>
              <a:rPr lang="en-US" sz="2400" dirty="0"/>
              <a:t>For I have come down from heaven, not to do my own will but the will of him who sent me. </a:t>
            </a:r>
            <a:r>
              <a:rPr lang="en-US" sz="2400" b="1" dirty="0">
                <a:solidFill>
                  <a:srgbClr val="FF0000"/>
                </a:solidFill>
              </a:rPr>
              <a:t>And this is the will of him who sent me, that I should lose nothing of all that he has given me, but raise it up on the last day.</a:t>
            </a:r>
            <a:r>
              <a:rPr lang="en-US" sz="2400" dirty="0"/>
              <a:t> For this is the will of my Father, that everyone who looks on the Son and believes in him should have eternal life, and I will raise him up on the last day." (John 6:36-40)</a:t>
            </a:r>
          </a:p>
          <a:p>
            <a:pPr marL="457200" indent="-457200">
              <a:buFont typeface="Arial" panose="020B0604020202020204" pitchFamily="34" charset="0"/>
              <a:buChar char="•"/>
            </a:pPr>
            <a:endParaRPr lang="en-US" sz="2400" b="1" dirty="0">
              <a:solidFill>
                <a:srgbClr val="0070C0"/>
              </a:solidFill>
            </a:endParaRPr>
          </a:p>
        </p:txBody>
      </p:sp>
    </p:spTree>
    <p:extLst>
      <p:ext uri="{BB962C8B-B14F-4D97-AF65-F5344CB8AC3E}">
        <p14:creationId xmlns:p14="http://schemas.microsoft.com/office/powerpoint/2010/main" val="2854523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(11</a:t>
            </a:r>
            <a:r>
              <a:rPr lang="en-US" sz="2800" b="1" baseline="30000" dirty="0">
                <a:cs typeface="Arial" panose="020B0604020202020204" pitchFamily="34" charset="0"/>
              </a:rPr>
              <a:t>th</a:t>
            </a:r>
            <a:r>
              <a:rPr lang="en-US" sz="2800" b="1" dirty="0">
                <a:cs typeface="Arial" panose="020B0604020202020204" pitchFamily="34" charset="0"/>
              </a:rPr>
              <a:t> - 12</a:t>
            </a:r>
            <a:r>
              <a:rPr lang="en-US" sz="2800" b="1" baseline="30000" dirty="0">
                <a:cs typeface="Arial" panose="020B0604020202020204" pitchFamily="34" charset="0"/>
              </a:rPr>
              <a:t>th</a:t>
            </a:r>
            <a:r>
              <a:rPr lang="en-US" sz="2800" b="1" dirty="0">
                <a:cs typeface="Arial" panose="020B0604020202020204" pitchFamily="34" charset="0"/>
              </a:rPr>
              <a:t> century) –Scholastics</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AE59360-12C6-4A16-B589-A7AC1E5042D6}"/>
              </a:ext>
            </a:extLst>
          </p:cNvPr>
          <p:cNvSpPr txBox="1"/>
          <p:nvPr/>
        </p:nvSpPr>
        <p:spPr>
          <a:xfrm>
            <a:off x="185340" y="733246"/>
            <a:ext cx="11821319" cy="6124754"/>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b="1" dirty="0">
                <a:solidFill>
                  <a:srgbClr val="0070C0"/>
                </a:solidFill>
              </a:rPr>
              <a:t>The first universities began in this era; Bologna in 1088, Oxford in 1096?, and Cambridge in 1209.</a:t>
            </a:r>
          </a:p>
          <a:p>
            <a:pPr marL="457200" indent="-457200">
              <a:buFont typeface="Arial" panose="020B0604020202020204" pitchFamily="34" charset="0"/>
              <a:buChar char="•"/>
            </a:pPr>
            <a:r>
              <a:rPr lang="en-US" sz="2800" b="1" dirty="0">
                <a:solidFill>
                  <a:srgbClr val="0070C0"/>
                </a:solidFill>
              </a:rPr>
              <a:t>The</a:t>
            </a:r>
            <a:r>
              <a:rPr lang="en-US" sz="2800" b="1" dirty="0">
                <a:solidFill>
                  <a:srgbClr val="FF0000"/>
                </a:solidFill>
              </a:rPr>
              <a:t> </a:t>
            </a:r>
            <a:r>
              <a:rPr lang="en-US" sz="2800" b="1" dirty="0">
                <a:solidFill>
                  <a:srgbClr val="0070C0"/>
                </a:solidFill>
              </a:rPr>
              <a:t>Scholastics* (school) arose about 1100 and were an important group until about 1700. Anselm and Abelard were Scholastics. Thomas Aquinas was a Dominican Scholastic. </a:t>
            </a:r>
            <a:r>
              <a:rPr lang="en-US" sz="2800" b="1" dirty="0"/>
              <a:t> </a:t>
            </a:r>
            <a:r>
              <a:rPr lang="en-US" sz="2800" b="1" dirty="0">
                <a:solidFill>
                  <a:srgbClr val="0070C0"/>
                </a:solidFill>
              </a:rPr>
              <a:t>Aquinas’ </a:t>
            </a:r>
            <a:r>
              <a:rPr lang="en-US" sz="2800" b="1" i="1" dirty="0">
                <a:solidFill>
                  <a:srgbClr val="0070C0"/>
                </a:solidFill>
              </a:rPr>
              <a:t>Summa Theologica</a:t>
            </a:r>
            <a:r>
              <a:rPr lang="en-US" sz="2800" b="1" dirty="0">
                <a:solidFill>
                  <a:srgbClr val="0070C0"/>
                </a:solidFill>
              </a:rPr>
              <a:t> is considered to be the pinnacle of scholastic, medieval, and Christian philosophy.</a:t>
            </a:r>
          </a:p>
          <a:p>
            <a:r>
              <a:rPr lang="en-US" sz="2800" dirty="0"/>
              <a:t>*the system of theology and philosophy taught in medieval European universities, based on Aristotelian logic, the writings of the early Church Fathers and having a strong emphasis on tradition and dogma. </a:t>
            </a:r>
          </a:p>
          <a:p>
            <a:pPr marL="342900" indent="-342900">
              <a:buFont typeface="Arial" panose="020B0604020202020204" pitchFamily="34" charset="0"/>
              <a:buChar char="•"/>
            </a:pPr>
            <a:r>
              <a:rPr lang="en-US" sz="2800" b="1" dirty="0">
                <a:solidFill>
                  <a:srgbClr val="0070C0"/>
                </a:solidFill>
              </a:rPr>
              <a:t>Scholasticism developed a technical vocabulary for theology. </a:t>
            </a:r>
          </a:p>
          <a:p>
            <a:pPr marL="342900" indent="-342900">
              <a:buFont typeface="Arial" panose="020B0604020202020204" pitchFamily="34" charset="0"/>
              <a:buChar char="•"/>
            </a:pPr>
            <a:r>
              <a:rPr lang="en-US" sz="2800" b="1" dirty="0">
                <a:solidFill>
                  <a:srgbClr val="0070C0"/>
                </a:solidFill>
              </a:rPr>
              <a:t> Scholastics were accused of getting involved in irrelevant issues. </a:t>
            </a:r>
          </a:p>
          <a:p>
            <a:pPr marL="342900" indent="-342900">
              <a:buFont typeface="Arial" panose="020B0604020202020204" pitchFamily="34" charset="0"/>
              <a:buChar char="•"/>
            </a:pPr>
            <a:r>
              <a:rPr lang="en-US" sz="2800" b="1" dirty="0">
                <a:solidFill>
                  <a:srgbClr val="0070C0"/>
                </a:solidFill>
              </a:rPr>
              <a:t>The classic indictment of scholastics was they worried about how many angels could dance on the head of a pin. However, this is an important question – are angels physical or spiritual?</a:t>
            </a:r>
          </a:p>
        </p:txBody>
      </p:sp>
    </p:spTree>
    <p:extLst>
      <p:ext uri="{BB962C8B-B14F-4D97-AF65-F5344CB8AC3E}">
        <p14:creationId xmlns:p14="http://schemas.microsoft.com/office/powerpoint/2010/main" val="1272701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(11</a:t>
            </a:r>
            <a:r>
              <a:rPr lang="en-US" sz="2800" b="1" baseline="30000" dirty="0">
                <a:cs typeface="Arial" panose="020B0604020202020204" pitchFamily="34" charset="0"/>
              </a:rPr>
              <a:t>th</a:t>
            </a:r>
            <a:r>
              <a:rPr lang="en-US" sz="2800" b="1" dirty="0">
                <a:cs typeface="Arial" panose="020B0604020202020204" pitchFamily="34" charset="0"/>
              </a:rPr>
              <a:t> - 12</a:t>
            </a:r>
            <a:r>
              <a:rPr lang="en-US" sz="2800" b="1" baseline="30000" dirty="0">
                <a:cs typeface="Arial" panose="020B0604020202020204" pitchFamily="34" charset="0"/>
              </a:rPr>
              <a:t>th</a:t>
            </a:r>
            <a:r>
              <a:rPr lang="en-US" sz="2800" b="1" dirty="0">
                <a:cs typeface="Arial" panose="020B0604020202020204" pitchFamily="34" charset="0"/>
              </a:rPr>
              <a:t> century) – Anselm</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TextBox 6">
            <a:extLst>
              <a:ext uri="{FF2B5EF4-FFF2-40B4-BE49-F238E27FC236}">
                <a16:creationId xmlns:a16="http://schemas.microsoft.com/office/drawing/2014/main" id="{7B22C35C-FD75-4A7E-8A72-F0D370876442}"/>
              </a:ext>
            </a:extLst>
          </p:cNvPr>
          <p:cNvSpPr txBox="1"/>
          <p:nvPr/>
        </p:nvSpPr>
        <p:spPr>
          <a:xfrm>
            <a:off x="4048218" y="696630"/>
            <a:ext cx="7048831" cy="1384995"/>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t>Born: 1033</a:t>
            </a:r>
          </a:p>
          <a:p>
            <a:pPr marL="285750" indent="-285750">
              <a:buFont typeface="Arial" panose="020B0604020202020204" pitchFamily="34" charset="0"/>
              <a:buChar char="•"/>
            </a:pPr>
            <a:r>
              <a:rPr lang="en-US" sz="2800" dirty="0"/>
              <a:t>Died: April 21, 1109</a:t>
            </a:r>
          </a:p>
          <a:p>
            <a:pPr marL="285750" indent="-285750">
              <a:buFont typeface="Arial" panose="020B0604020202020204" pitchFamily="34" charset="0"/>
              <a:buChar char="•"/>
            </a:pPr>
            <a:r>
              <a:rPr lang="en-US" sz="2800" dirty="0"/>
              <a:t>Archbishop of Canterbury : 1093 -  1109</a:t>
            </a:r>
          </a:p>
        </p:txBody>
      </p:sp>
      <p:sp>
        <p:nvSpPr>
          <p:cNvPr id="4" name="TextBox 3">
            <a:extLst>
              <a:ext uri="{FF2B5EF4-FFF2-40B4-BE49-F238E27FC236}">
                <a16:creationId xmlns:a16="http://schemas.microsoft.com/office/drawing/2014/main" id="{717BECB2-132F-4594-94DE-80FF451BA166}"/>
              </a:ext>
            </a:extLst>
          </p:cNvPr>
          <p:cNvSpPr txBox="1"/>
          <p:nvPr/>
        </p:nvSpPr>
        <p:spPr>
          <a:xfrm>
            <a:off x="3755254" y="2156284"/>
            <a:ext cx="8291705" cy="3539430"/>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b="1" dirty="0">
                <a:solidFill>
                  <a:srgbClr val="0070C0"/>
                </a:solidFill>
              </a:rPr>
              <a:t>Regarded the greatest theologian between Augustine and Thomas Aquinas, Anselm wrestles with the relationship between faith and reason.</a:t>
            </a:r>
          </a:p>
          <a:p>
            <a:pPr marL="457200" indent="-457200">
              <a:buFont typeface="Arial" panose="020B0604020202020204" pitchFamily="34" charset="0"/>
              <a:buChar char="•"/>
            </a:pPr>
            <a:r>
              <a:rPr lang="en-US" sz="2800" b="1" dirty="0">
                <a:solidFill>
                  <a:srgbClr val="0070C0"/>
                </a:solidFill>
              </a:rPr>
              <a:t>His most famous work is Cur Deus Homo (Why the God man). </a:t>
            </a:r>
          </a:p>
          <a:p>
            <a:pPr marL="457200" indent="-457200">
              <a:buFont typeface="Arial" panose="020B0604020202020204" pitchFamily="34" charset="0"/>
              <a:buChar char="•"/>
            </a:pPr>
            <a:r>
              <a:rPr lang="en-US" sz="2800" b="1" dirty="0">
                <a:solidFill>
                  <a:srgbClr val="0070C0"/>
                </a:solidFill>
              </a:rPr>
              <a:t>His other great work is the </a:t>
            </a:r>
            <a:r>
              <a:rPr lang="en-US" sz="2800" b="1" dirty="0" err="1">
                <a:solidFill>
                  <a:srgbClr val="0070C0"/>
                </a:solidFill>
              </a:rPr>
              <a:t>Proslogium</a:t>
            </a:r>
            <a:r>
              <a:rPr lang="en-US" sz="2800" b="1" dirty="0">
                <a:solidFill>
                  <a:srgbClr val="0070C0"/>
                </a:solidFill>
              </a:rPr>
              <a:t> (How to prove God exists)</a:t>
            </a:r>
          </a:p>
          <a:p>
            <a:pPr marL="457200" indent="-457200">
              <a:buFont typeface="Arial" panose="020B0604020202020204" pitchFamily="34" charset="0"/>
              <a:buChar char="•"/>
            </a:pPr>
            <a:endParaRPr lang="en-US" sz="2800" b="1" dirty="0">
              <a:solidFill>
                <a:srgbClr val="FF0000"/>
              </a:solidFill>
            </a:endParaRPr>
          </a:p>
        </p:txBody>
      </p:sp>
      <p:pic>
        <p:nvPicPr>
          <p:cNvPr id="1030" name="Picture 6" descr="Image result for picture of st anselm">
            <a:extLst>
              <a:ext uri="{FF2B5EF4-FFF2-40B4-BE49-F238E27FC236}">
                <a16:creationId xmlns:a16="http://schemas.microsoft.com/office/drawing/2014/main" id="{B6446DD0-1995-42D7-B223-AED9CABC72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640" y="730308"/>
            <a:ext cx="3415041" cy="4548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4416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(11</a:t>
            </a:r>
            <a:r>
              <a:rPr lang="en-US" sz="2800" b="1" baseline="30000" dirty="0">
                <a:cs typeface="Arial" panose="020B0604020202020204" pitchFamily="34" charset="0"/>
              </a:rPr>
              <a:t>th</a:t>
            </a:r>
            <a:r>
              <a:rPr lang="en-US" sz="2800" b="1" dirty="0">
                <a:cs typeface="Arial" panose="020B0604020202020204" pitchFamily="34" charset="0"/>
              </a:rPr>
              <a:t> - 12</a:t>
            </a:r>
            <a:r>
              <a:rPr lang="en-US" sz="2800" b="1" baseline="30000" dirty="0">
                <a:cs typeface="Arial" panose="020B0604020202020204" pitchFamily="34" charset="0"/>
              </a:rPr>
              <a:t>th</a:t>
            </a:r>
            <a:r>
              <a:rPr lang="en-US" sz="2800" b="1" dirty="0">
                <a:cs typeface="Arial" panose="020B0604020202020204" pitchFamily="34" charset="0"/>
              </a:rPr>
              <a:t> century) – Anselm: Cur Deus Homo</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AE59360-12C6-4A16-B589-A7AC1E5042D6}"/>
              </a:ext>
            </a:extLst>
          </p:cNvPr>
          <p:cNvSpPr txBox="1"/>
          <p:nvPr/>
        </p:nvSpPr>
        <p:spPr>
          <a:xfrm>
            <a:off x="185340" y="962796"/>
            <a:ext cx="11821319" cy="3108543"/>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b="1" dirty="0">
                <a:solidFill>
                  <a:srgbClr val="0070C0"/>
                </a:solidFill>
              </a:rPr>
              <a:t>Anselm saw sin as a debt that God could not or would not overlook.</a:t>
            </a:r>
          </a:p>
          <a:p>
            <a:pPr marL="457200" indent="-457200">
              <a:buFont typeface="Arial" panose="020B0604020202020204" pitchFamily="34" charset="0"/>
              <a:buChar char="•"/>
            </a:pPr>
            <a:r>
              <a:rPr lang="en-US" sz="2800" b="1" dirty="0">
                <a:solidFill>
                  <a:srgbClr val="0070C0"/>
                </a:solidFill>
              </a:rPr>
              <a:t>The question then is: Was the cross the only way </a:t>
            </a:r>
            <a:r>
              <a:rPr lang="en-US" sz="2800" b="1" u="sng" dirty="0">
                <a:solidFill>
                  <a:srgbClr val="0070C0"/>
                </a:solidFill>
              </a:rPr>
              <a:t>or</a:t>
            </a:r>
            <a:r>
              <a:rPr lang="en-US" sz="2800" b="1" dirty="0">
                <a:solidFill>
                  <a:srgbClr val="0070C0"/>
                </a:solidFill>
              </a:rPr>
              <a:t> was the cross the way God decided to atone for sin? Anselm seems to say it was the only way.</a:t>
            </a:r>
          </a:p>
          <a:p>
            <a:pPr marL="457200" indent="-457200">
              <a:buFont typeface="Arial" panose="020B0604020202020204" pitchFamily="34" charset="0"/>
              <a:buChar char="•"/>
            </a:pPr>
            <a:r>
              <a:rPr lang="en-US" sz="2800" b="1" dirty="0">
                <a:solidFill>
                  <a:srgbClr val="0070C0"/>
                </a:solidFill>
              </a:rPr>
              <a:t>In simple terms his argument was:</a:t>
            </a:r>
          </a:p>
          <a:p>
            <a:pPr marL="1428750" lvl="2" indent="-514350">
              <a:buFont typeface="+mj-lt"/>
              <a:buAutoNum type="arabicPeriod"/>
            </a:pPr>
            <a:r>
              <a:rPr lang="en-US" sz="2800" b="1" dirty="0">
                <a:solidFill>
                  <a:srgbClr val="0070C0"/>
                </a:solidFill>
              </a:rPr>
              <a:t>Man owed a debt but couldn’t pay it. </a:t>
            </a:r>
          </a:p>
          <a:p>
            <a:pPr marL="1428750" lvl="2" indent="-514350">
              <a:buFont typeface="+mj-lt"/>
              <a:buAutoNum type="arabicPeriod"/>
            </a:pPr>
            <a:r>
              <a:rPr lang="en-US" sz="2800" b="1" dirty="0">
                <a:solidFill>
                  <a:srgbClr val="0070C0"/>
                </a:solidFill>
              </a:rPr>
              <a:t>God could pay the debt but didn’t owe it.</a:t>
            </a:r>
          </a:p>
          <a:p>
            <a:pPr marL="1428750" lvl="2" indent="-514350">
              <a:buFont typeface="+mj-lt"/>
              <a:buAutoNum type="arabicPeriod"/>
            </a:pPr>
            <a:r>
              <a:rPr lang="en-US" sz="2800" b="1" dirty="0">
                <a:solidFill>
                  <a:srgbClr val="0070C0"/>
                </a:solidFill>
              </a:rPr>
              <a:t>Only the God man could owe the debt and pay it.</a:t>
            </a:r>
          </a:p>
        </p:txBody>
      </p:sp>
    </p:spTree>
    <p:extLst>
      <p:ext uri="{BB962C8B-B14F-4D97-AF65-F5344CB8AC3E}">
        <p14:creationId xmlns:p14="http://schemas.microsoft.com/office/powerpoint/2010/main" val="2239021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(11</a:t>
            </a:r>
            <a:r>
              <a:rPr lang="en-US" sz="2800" b="1" baseline="30000" dirty="0">
                <a:cs typeface="Arial" panose="020B0604020202020204" pitchFamily="34" charset="0"/>
              </a:rPr>
              <a:t>th</a:t>
            </a:r>
            <a:r>
              <a:rPr lang="en-US" sz="2800" b="1" dirty="0">
                <a:cs typeface="Arial" panose="020B0604020202020204" pitchFamily="34" charset="0"/>
              </a:rPr>
              <a:t> - 12</a:t>
            </a:r>
            <a:r>
              <a:rPr lang="en-US" sz="2800" b="1" baseline="30000" dirty="0">
                <a:cs typeface="Arial" panose="020B0604020202020204" pitchFamily="34" charset="0"/>
              </a:rPr>
              <a:t>th</a:t>
            </a:r>
            <a:r>
              <a:rPr lang="en-US" sz="2800" b="1" dirty="0">
                <a:cs typeface="Arial" panose="020B0604020202020204" pitchFamily="34" charset="0"/>
              </a:rPr>
              <a:t> century) – Anselm: </a:t>
            </a:r>
            <a:r>
              <a:rPr lang="en-US" sz="2800" b="1" dirty="0" err="1">
                <a:cs typeface="Arial" panose="020B0604020202020204" pitchFamily="34" charset="0"/>
              </a:rPr>
              <a:t>Proslogium</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AE59360-12C6-4A16-B589-A7AC1E5042D6}"/>
              </a:ext>
            </a:extLst>
          </p:cNvPr>
          <p:cNvSpPr txBox="1"/>
          <p:nvPr/>
        </p:nvSpPr>
        <p:spPr>
          <a:xfrm>
            <a:off x="185340" y="733246"/>
            <a:ext cx="11821319" cy="6124754"/>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b="1" dirty="0">
                <a:solidFill>
                  <a:srgbClr val="0070C0"/>
                </a:solidFill>
              </a:rPr>
              <a:t>The original title of the work was </a:t>
            </a:r>
            <a:r>
              <a:rPr lang="en-US" sz="2800" i="1" dirty="0"/>
              <a:t>Faith Seeking Understanding. </a:t>
            </a:r>
            <a:r>
              <a:rPr lang="en-US" sz="2800" b="1" dirty="0" err="1">
                <a:solidFill>
                  <a:srgbClr val="0070C0"/>
                </a:solidFill>
              </a:rPr>
              <a:t>Proslogium</a:t>
            </a:r>
            <a:r>
              <a:rPr lang="en-US" sz="2800" b="1" dirty="0">
                <a:solidFill>
                  <a:srgbClr val="0070C0"/>
                </a:solidFill>
              </a:rPr>
              <a:t> translates into English as</a:t>
            </a:r>
            <a:r>
              <a:rPr lang="en-US" sz="2800" dirty="0">
                <a:solidFill>
                  <a:srgbClr val="0070C0"/>
                </a:solidFill>
              </a:rPr>
              <a:t> </a:t>
            </a:r>
            <a:r>
              <a:rPr lang="en-US" dirty="0"/>
              <a:t> </a:t>
            </a:r>
            <a:r>
              <a:rPr lang="en-US" sz="2800" i="1" dirty="0"/>
              <a:t>Discourse on the Existence of God.</a:t>
            </a:r>
            <a:endParaRPr lang="en-US" sz="2800" b="1" dirty="0">
              <a:solidFill>
                <a:srgbClr val="0070C0"/>
              </a:solidFill>
            </a:endParaRPr>
          </a:p>
          <a:p>
            <a:pPr marL="457200" indent="-457200">
              <a:buFont typeface="Arial" panose="020B0604020202020204" pitchFamily="34" charset="0"/>
              <a:buChar char="•"/>
            </a:pPr>
            <a:r>
              <a:rPr lang="en-US" sz="2800" b="1" dirty="0">
                <a:solidFill>
                  <a:srgbClr val="0070C0"/>
                </a:solidFill>
              </a:rPr>
              <a:t>Anselm’s </a:t>
            </a:r>
            <a:r>
              <a:rPr lang="en-US" sz="2800" b="1" i="1" dirty="0"/>
              <a:t>a priori ontological </a:t>
            </a:r>
            <a:r>
              <a:rPr lang="en-US" sz="2800" b="1" dirty="0"/>
              <a:t>argument</a:t>
            </a:r>
            <a:r>
              <a:rPr lang="en-US" sz="2800" b="1" dirty="0">
                <a:solidFill>
                  <a:srgbClr val="0070C0"/>
                </a:solidFill>
              </a:rPr>
              <a:t> for the existence of God is:</a:t>
            </a:r>
          </a:p>
          <a:p>
            <a:pPr marL="514350" indent="-514350">
              <a:buFont typeface="+mj-lt"/>
              <a:buAutoNum type="arabicPeriod"/>
            </a:pPr>
            <a:r>
              <a:rPr lang="en-US" sz="2800" dirty="0"/>
              <a:t>One can imagine a being than which none greater can be conceived. </a:t>
            </a:r>
            <a:r>
              <a:rPr lang="en-US" sz="1600" dirty="0">
                <a:solidFill>
                  <a:srgbClr val="FF0000"/>
                </a:solidFill>
              </a:rPr>
              <a:t>.</a:t>
            </a:r>
            <a:endParaRPr lang="en-US" sz="2800" dirty="0">
              <a:solidFill>
                <a:srgbClr val="FF0000"/>
              </a:solidFill>
            </a:endParaRPr>
          </a:p>
          <a:p>
            <a:pPr marL="514350" indent="-514350">
              <a:buFont typeface="+mj-lt"/>
              <a:buAutoNum type="arabicPeriod"/>
            </a:pPr>
            <a:r>
              <a:rPr lang="en-US" sz="2800" dirty="0"/>
              <a:t>We know that existence in reality is greater than existence in the mind alone.</a:t>
            </a:r>
          </a:p>
          <a:p>
            <a:pPr marL="514350" indent="-514350">
              <a:buFont typeface="+mj-lt"/>
              <a:buAutoNum type="arabicPeriod"/>
            </a:pPr>
            <a:r>
              <a:rPr lang="en-US" sz="2800" dirty="0"/>
              <a:t>If the being we imagine exists only in our mind, then it is not a "being than which none greater can be conceived".</a:t>
            </a:r>
          </a:p>
          <a:p>
            <a:pPr marL="514350" indent="-514350">
              <a:buFont typeface="+mj-lt"/>
              <a:buAutoNum type="arabicPeriod"/>
            </a:pPr>
            <a:r>
              <a:rPr lang="en-US" sz="2800" dirty="0"/>
              <a:t>A being than which none greater can be conceived must also exist in reality.</a:t>
            </a:r>
          </a:p>
          <a:p>
            <a:pPr marL="514350" indent="-514350">
              <a:buFont typeface="+mj-lt"/>
              <a:buAutoNum type="arabicPeriod"/>
            </a:pPr>
            <a:r>
              <a:rPr lang="en-US" sz="2800" dirty="0"/>
              <a:t>Failure to exist in reality would be failure to be a being than which none greater can be conceived. </a:t>
            </a:r>
          </a:p>
          <a:p>
            <a:pPr marL="514350" indent="-514350">
              <a:buFont typeface="+mj-lt"/>
              <a:buAutoNum type="arabicPeriod"/>
            </a:pPr>
            <a:r>
              <a:rPr lang="en-US" sz="2800" dirty="0"/>
              <a:t>Thus a being than which none greater can be conceived must exist, and we call this being God.</a:t>
            </a:r>
          </a:p>
          <a:p>
            <a:pPr marL="457200" indent="-457200">
              <a:buFont typeface="Arial" panose="020B0604020202020204" pitchFamily="34" charset="0"/>
              <a:buChar char="•"/>
            </a:pPr>
            <a:r>
              <a:rPr lang="en-US" sz="2800" b="1" dirty="0">
                <a:solidFill>
                  <a:srgbClr val="0070C0"/>
                </a:solidFill>
              </a:rPr>
              <a:t>Throughout history the greatest minds have been about equally divided on the veracity of this argument.</a:t>
            </a:r>
          </a:p>
        </p:txBody>
      </p:sp>
    </p:spTree>
    <p:extLst>
      <p:ext uri="{BB962C8B-B14F-4D97-AF65-F5344CB8AC3E}">
        <p14:creationId xmlns:p14="http://schemas.microsoft.com/office/powerpoint/2010/main" val="873945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(11</a:t>
            </a:r>
            <a:r>
              <a:rPr lang="en-US" sz="2800" b="1" baseline="30000" dirty="0">
                <a:cs typeface="Arial" panose="020B0604020202020204" pitchFamily="34" charset="0"/>
              </a:rPr>
              <a:t>th</a:t>
            </a:r>
            <a:r>
              <a:rPr lang="en-US" sz="2800" b="1" dirty="0">
                <a:cs typeface="Arial" panose="020B0604020202020204" pitchFamily="34" charset="0"/>
              </a:rPr>
              <a:t> - 12</a:t>
            </a:r>
            <a:r>
              <a:rPr lang="en-US" sz="2800" b="1" baseline="30000" dirty="0">
                <a:cs typeface="Arial" panose="020B0604020202020204" pitchFamily="34" charset="0"/>
              </a:rPr>
              <a:t>th</a:t>
            </a:r>
            <a:r>
              <a:rPr lang="en-US" sz="2800" b="1" dirty="0">
                <a:cs typeface="Arial" panose="020B0604020202020204" pitchFamily="34" charset="0"/>
              </a:rPr>
              <a:t> century) – Peter Abelard</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TextBox 6">
            <a:extLst>
              <a:ext uri="{FF2B5EF4-FFF2-40B4-BE49-F238E27FC236}">
                <a16:creationId xmlns:a16="http://schemas.microsoft.com/office/drawing/2014/main" id="{7B22C35C-FD75-4A7E-8A72-F0D370876442}"/>
              </a:ext>
            </a:extLst>
          </p:cNvPr>
          <p:cNvSpPr txBox="1"/>
          <p:nvPr/>
        </p:nvSpPr>
        <p:spPr>
          <a:xfrm>
            <a:off x="4048218" y="696630"/>
            <a:ext cx="7048831" cy="954107"/>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t>Born: 1079</a:t>
            </a:r>
          </a:p>
          <a:p>
            <a:pPr marL="285750" indent="-285750">
              <a:buFont typeface="Arial" panose="020B0604020202020204" pitchFamily="34" charset="0"/>
              <a:buChar char="•"/>
            </a:pPr>
            <a:r>
              <a:rPr lang="en-US" sz="2800" dirty="0"/>
              <a:t>Died: April 21, 1142</a:t>
            </a:r>
          </a:p>
        </p:txBody>
      </p:sp>
      <p:sp>
        <p:nvSpPr>
          <p:cNvPr id="4" name="TextBox 3">
            <a:extLst>
              <a:ext uri="{FF2B5EF4-FFF2-40B4-BE49-F238E27FC236}">
                <a16:creationId xmlns:a16="http://schemas.microsoft.com/office/drawing/2014/main" id="{717BECB2-132F-4594-94DE-80FF451BA166}"/>
              </a:ext>
            </a:extLst>
          </p:cNvPr>
          <p:cNvSpPr txBox="1"/>
          <p:nvPr/>
        </p:nvSpPr>
        <p:spPr>
          <a:xfrm>
            <a:off x="3771086" y="1779786"/>
            <a:ext cx="8291705" cy="4832092"/>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b="1" dirty="0">
                <a:solidFill>
                  <a:srgbClr val="0070C0"/>
                </a:solidFill>
              </a:rPr>
              <a:t>Abelard studied the opinions of various theologians and showed there was often no consensus. </a:t>
            </a:r>
          </a:p>
          <a:p>
            <a:pPr marL="457200" indent="-457200">
              <a:buFont typeface="Arial" panose="020B0604020202020204" pitchFamily="34" charset="0"/>
              <a:buChar char="•"/>
            </a:pPr>
            <a:r>
              <a:rPr lang="en-US" sz="2800" b="1" dirty="0">
                <a:solidFill>
                  <a:srgbClr val="0070C0"/>
                </a:solidFill>
              </a:rPr>
              <a:t>His famous work was </a:t>
            </a:r>
            <a:r>
              <a:rPr lang="en-US" sz="2800" b="1" i="1" dirty="0">
                <a:solidFill>
                  <a:srgbClr val="0070C0"/>
                </a:solidFill>
              </a:rPr>
              <a:t>SIC ET NON </a:t>
            </a:r>
            <a:r>
              <a:rPr lang="en-US" sz="2800" b="1" dirty="0">
                <a:solidFill>
                  <a:srgbClr val="0070C0"/>
                </a:solidFill>
              </a:rPr>
              <a:t>translated as Thus and No. </a:t>
            </a:r>
          </a:p>
          <a:p>
            <a:pPr marL="457200" indent="-457200">
              <a:buFont typeface="Arial" panose="020B0604020202020204" pitchFamily="34" charset="0"/>
              <a:buChar char="•"/>
            </a:pPr>
            <a:r>
              <a:rPr lang="en-US" sz="2800" b="1" dirty="0">
                <a:solidFill>
                  <a:srgbClr val="0070C0"/>
                </a:solidFill>
              </a:rPr>
              <a:t>He disagreed with Anselm and said there was not a necessary debt that had to be repaid. Jesus became a man to show us the love of God. </a:t>
            </a:r>
          </a:p>
          <a:p>
            <a:pPr marL="457200" indent="-457200">
              <a:buFont typeface="Arial" panose="020B0604020202020204" pitchFamily="34" charset="0"/>
              <a:buChar char="•"/>
            </a:pPr>
            <a:r>
              <a:rPr lang="en-US" sz="2800" b="1" dirty="0">
                <a:solidFill>
                  <a:srgbClr val="0070C0"/>
                </a:solidFill>
              </a:rPr>
              <a:t>He was appalled that God would have to be appeased. </a:t>
            </a:r>
          </a:p>
          <a:p>
            <a:pPr marL="457200" indent="-457200">
              <a:buFont typeface="Arial" panose="020B0604020202020204" pitchFamily="34" charset="0"/>
              <a:buChar char="•"/>
            </a:pPr>
            <a:r>
              <a:rPr lang="en-US" sz="2800" b="1" dirty="0">
                <a:solidFill>
                  <a:srgbClr val="0070C0"/>
                </a:solidFill>
              </a:rPr>
              <a:t>But how does crucifying your son show the love of God unless the crucifixion does something else? </a:t>
            </a:r>
            <a:endParaRPr lang="en-US" sz="1600" b="1" dirty="0">
              <a:solidFill>
                <a:srgbClr val="0070C0"/>
              </a:solidFill>
            </a:endParaRPr>
          </a:p>
        </p:txBody>
      </p:sp>
      <p:pic>
        <p:nvPicPr>
          <p:cNvPr id="1026" name="Picture 2" descr="Image result for picture of abelard">
            <a:extLst>
              <a:ext uri="{FF2B5EF4-FFF2-40B4-BE49-F238E27FC236}">
                <a16:creationId xmlns:a16="http://schemas.microsoft.com/office/drawing/2014/main" id="{F9905D64-753D-447C-A650-FA34BE6D15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092" y="999873"/>
            <a:ext cx="3557447" cy="4997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3571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(11</a:t>
            </a:r>
            <a:r>
              <a:rPr lang="en-US" sz="2800" b="1" baseline="30000" dirty="0">
                <a:cs typeface="Arial" panose="020B0604020202020204" pitchFamily="34" charset="0"/>
              </a:rPr>
              <a:t>th</a:t>
            </a:r>
            <a:r>
              <a:rPr lang="en-US" sz="2800" b="1" dirty="0">
                <a:cs typeface="Arial" panose="020B0604020202020204" pitchFamily="34" charset="0"/>
              </a:rPr>
              <a:t> - 12</a:t>
            </a:r>
            <a:r>
              <a:rPr lang="en-US" sz="2800" b="1" baseline="30000" dirty="0">
                <a:cs typeface="Arial" panose="020B0604020202020204" pitchFamily="34" charset="0"/>
              </a:rPr>
              <a:t>th</a:t>
            </a:r>
            <a:r>
              <a:rPr lang="en-US" sz="2800" b="1" dirty="0">
                <a:cs typeface="Arial" panose="020B0604020202020204" pitchFamily="34" charset="0"/>
              </a:rPr>
              <a:t> century) – Peter Abelard</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717BECB2-132F-4594-94DE-80FF451BA166}"/>
              </a:ext>
            </a:extLst>
          </p:cNvPr>
          <p:cNvSpPr txBox="1"/>
          <p:nvPr/>
        </p:nvSpPr>
        <p:spPr>
          <a:xfrm>
            <a:off x="838200" y="872047"/>
            <a:ext cx="10515600" cy="5632311"/>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b="1" dirty="0">
                <a:solidFill>
                  <a:srgbClr val="0070C0"/>
                </a:solidFill>
              </a:rPr>
              <a:t>Regarding unbaptized who die in infancy, Abelard—emphasized the goodness of God and interpreted St. Augustine’s "mildest punishment" as the pain of loss at being denied the beatific vision*, without hope of obtaining it, but with no additional punishments. His thought contributed to the forming of Limbo of Infants** theory in the 12th–13th centuries.</a:t>
            </a:r>
          </a:p>
          <a:p>
            <a:r>
              <a:rPr lang="en-US" sz="2400" dirty="0">
                <a:solidFill>
                  <a:srgbClr val="0070C0"/>
                </a:solidFill>
              </a:rPr>
              <a:t>*</a:t>
            </a:r>
            <a:r>
              <a:rPr lang="en-US" dirty="0"/>
              <a:t> </a:t>
            </a:r>
            <a:r>
              <a:rPr lang="en-US" sz="2400" dirty="0"/>
              <a:t>beatific vision is the ultimate direct self communication of God to the individual person. A person possessing the beatific vision reaches, as a member of redeemed humanity in the </a:t>
            </a:r>
            <a:r>
              <a:rPr lang="en-US" sz="2400" i="1" dirty="0"/>
              <a:t>communion of saints</a:t>
            </a:r>
            <a:r>
              <a:rPr lang="en-US" sz="2400" dirty="0"/>
              <a:t>, perfect salvation in its entirety.</a:t>
            </a:r>
          </a:p>
          <a:p>
            <a:r>
              <a:rPr lang="en-US" sz="2400" b="1" dirty="0">
                <a:solidFill>
                  <a:srgbClr val="0070C0"/>
                </a:solidFill>
              </a:rPr>
              <a:t>**</a:t>
            </a:r>
            <a:r>
              <a:rPr lang="en-US" dirty="0"/>
              <a:t> </a:t>
            </a:r>
            <a:r>
              <a:rPr lang="en-US" sz="2400" dirty="0"/>
              <a:t>The Limbo of Infants is a hypothesis about the permanent status of the unbaptized who die in infancy, too young to have committed personal sins, but not having been freed from original sin. Recent Catholic theological speculation tends to stress the hope, though not the certainty, that these infants may attain heaven instead of the supposed state of Limbo</a:t>
            </a:r>
            <a:r>
              <a:rPr lang="en-US" sz="2400" b="1" dirty="0">
                <a:solidFill>
                  <a:srgbClr val="0070C0"/>
                </a:solidFill>
              </a:rPr>
              <a:t> </a:t>
            </a:r>
            <a:r>
              <a:rPr lang="en-US" sz="2400" dirty="0"/>
              <a:t>(edge of hell).</a:t>
            </a:r>
          </a:p>
        </p:txBody>
      </p:sp>
    </p:spTree>
    <p:extLst>
      <p:ext uri="{BB962C8B-B14F-4D97-AF65-F5344CB8AC3E}">
        <p14:creationId xmlns:p14="http://schemas.microsoft.com/office/powerpoint/2010/main" val="1143706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(11</a:t>
            </a:r>
            <a:r>
              <a:rPr lang="en-US" sz="2800" b="1" baseline="30000" dirty="0">
                <a:cs typeface="Arial" panose="020B0604020202020204" pitchFamily="34" charset="0"/>
              </a:rPr>
              <a:t>th</a:t>
            </a:r>
            <a:r>
              <a:rPr lang="en-US" sz="2800" b="1" dirty="0">
                <a:cs typeface="Arial" panose="020B0604020202020204" pitchFamily="34" charset="0"/>
              </a:rPr>
              <a:t> - 12</a:t>
            </a:r>
            <a:r>
              <a:rPr lang="en-US" sz="2800" b="1" baseline="30000" dirty="0">
                <a:cs typeface="Arial" panose="020B0604020202020204" pitchFamily="34" charset="0"/>
              </a:rPr>
              <a:t>th</a:t>
            </a:r>
            <a:r>
              <a:rPr lang="en-US" sz="2800" b="1" dirty="0">
                <a:cs typeface="Arial" panose="020B0604020202020204" pitchFamily="34" charset="0"/>
              </a:rPr>
              <a:t> century) – St Bernard of Clairvaux</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TextBox 6">
            <a:extLst>
              <a:ext uri="{FF2B5EF4-FFF2-40B4-BE49-F238E27FC236}">
                <a16:creationId xmlns:a16="http://schemas.microsoft.com/office/drawing/2014/main" id="{7B22C35C-FD75-4A7E-8A72-F0D370876442}"/>
              </a:ext>
            </a:extLst>
          </p:cNvPr>
          <p:cNvSpPr txBox="1"/>
          <p:nvPr/>
        </p:nvSpPr>
        <p:spPr>
          <a:xfrm>
            <a:off x="6011293" y="727913"/>
            <a:ext cx="5005906" cy="830997"/>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Born: 1090</a:t>
            </a:r>
          </a:p>
          <a:p>
            <a:pPr marL="285750" indent="-285750">
              <a:buFont typeface="Arial" panose="020B0604020202020204" pitchFamily="34" charset="0"/>
              <a:buChar char="•"/>
            </a:pPr>
            <a:r>
              <a:rPr lang="en-US" sz="2400" dirty="0"/>
              <a:t>Died: August 20, 1153</a:t>
            </a:r>
          </a:p>
        </p:txBody>
      </p:sp>
      <p:sp>
        <p:nvSpPr>
          <p:cNvPr id="6" name="TextBox 5">
            <a:extLst>
              <a:ext uri="{FF2B5EF4-FFF2-40B4-BE49-F238E27FC236}">
                <a16:creationId xmlns:a16="http://schemas.microsoft.com/office/drawing/2014/main" id="{4BD7454F-01F6-4CEC-AC9B-E328D4BC1406}"/>
              </a:ext>
            </a:extLst>
          </p:cNvPr>
          <p:cNvSpPr txBox="1"/>
          <p:nvPr/>
        </p:nvSpPr>
        <p:spPr>
          <a:xfrm>
            <a:off x="6011293" y="1701041"/>
            <a:ext cx="5993423" cy="4893647"/>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St Bernard was instrumental in raising public support for the Second Crusade. When it failed he was widely blamed for its failure.</a:t>
            </a:r>
          </a:p>
          <a:p>
            <a:pPr marL="285750" indent="-285750">
              <a:buFont typeface="Arial" panose="020B0604020202020204" pitchFamily="34" charset="0"/>
              <a:buChar char="•"/>
            </a:pPr>
            <a:r>
              <a:rPr lang="en-US" sz="2400" dirty="0"/>
              <a:t>History has been kind to St Bernard and he came to be regarded as the ultimate Monk.  In 1830 Pope Pius VIII bestowed upon Bernard the title "Doctor of the Church“.</a:t>
            </a:r>
          </a:p>
          <a:p>
            <a:pPr marL="285750" indent="-285750">
              <a:buFont typeface="Arial" panose="020B0604020202020204" pitchFamily="34" charset="0"/>
              <a:buChar char="•"/>
            </a:pPr>
            <a:r>
              <a:rPr lang="en-US" sz="2400" dirty="0"/>
              <a:t>St Bernard argued against some of Abelard’s work. Abelard was excommunicated, silenced and his books burned by Pope Innocent II in 1141. In the 13</a:t>
            </a:r>
            <a:r>
              <a:rPr lang="en-US" sz="2400" baseline="30000" dirty="0"/>
              <a:t>th</a:t>
            </a:r>
            <a:r>
              <a:rPr lang="en-US" sz="2400" dirty="0"/>
              <a:t> century the essence of Abelard’s work was approved by the pope.</a:t>
            </a:r>
          </a:p>
        </p:txBody>
      </p:sp>
      <p:pic>
        <p:nvPicPr>
          <p:cNvPr id="3" name="Picture 2" descr="Image result for st Bernard the monk">
            <a:extLst>
              <a:ext uri="{FF2B5EF4-FFF2-40B4-BE49-F238E27FC236}">
                <a16:creationId xmlns:a16="http://schemas.microsoft.com/office/drawing/2014/main" id="{BE9D851E-03C1-4888-8830-06F9A4C72B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352" y="727913"/>
            <a:ext cx="5715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2538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(11</a:t>
            </a:r>
            <a:r>
              <a:rPr lang="en-US" sz="2800" b="1" baseline="30000" dirty="0">
                <a:cs typeface="Arial" panose="020B0604020202020204" pitchFamily="34" charset="0"/>
              </a:rPr>
              <a:t>th</a:t>
            </a:r>
            <a:r>
              <a:rPr lang="en-US" sz="2800" b="1" dirty="0">
                <a:cs typeface="Arial" panose="020B0604020202020204" pitchFamily="34" charset="0"/>
              </a:rPr>
              <a:t> - 12</a:t>
            </a:r>
            <a:r>
              <a:rPr lang="en-US" sz="2800" b="1" baseline="30000" dirty="0">
                <a:cs typeface="Arial" panose="020B0604020202020204" pitchFamily="34" charset="0"/>
              </a:rPr>
              <a:t>th</a:t>
            </a:r>
            <a:r>
              <a:rPr lang="en-US" sz="2800" b="1" dirty="0">
                <a:cs typeface="Arial" panose="020B0604020202020204" pitchFamily="34" charset="0"/>
              </a:rPr>
              <a:t> century) – St Bernard of Clairvaux</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6" name="TextBox 5">
            <a:extLst>
              <a:ext uri="{FF2B5EF4-FFF2-40B4-BE49-F238E27FC236}">
                <a16:creationId xmlns:a16="http://schemas.microsoft.com/office/drawing/2014/main" id="{4BD7454F-01F6-4CEC-AC9B-E328D4BC1406}"/>
              </a:ext>
            </a:extLst>
          </p:cNvPr>
          <p:cNvSpPr txBox="1"/>
          <p:nvPr/>
        </p:nvSpPr>
        <p:spPr>
          <a:xfrm>
            <a:off x="838200" y="935728"/>
            <a:ext cx="11166516" cy="4401205"/>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b="1" dirty="0">
                <a:solidFill>
                  <a:srgbClr val="0070C0"/>
                </a:solidFill>
              </a:rPr>
              <a:t>Bernard raised the following objections to Abelard’s work:</a:t>
            </a:r>
          </a:p>
          <a:p>
            <a:pPr marL="971550" lvl="1" indent="-514350">
              <a:buFont typeface="+mj-lt"/>
              <a:buAutoNum type="arabicPeriod"/>
            </a:pPr>
            <a:r>
              <a:rPr lang="en-US" sz="2800" dirty="0"/>
              <a:t>Abelard said that while God the Father was full power, God the Son was only ‘a certain power’ and the Holy Spirit ‘no power at all’; that the Holy Spirit was not of the substance of the Father and Son; that Christ did not come to free humanity from the yoke of the devil; and that omnipotence belonged to the Father alone.” </a:t>
            </a:r>
          </a:p>
          <a:p>
            <a:pPr marL="971550" lvl="1" indent="-514350">
              <a:buFont typeface="+mj-lt"/>
              <a:buAutoNum type="arabicPeriod"/>
            </a:pPr>
            <a:r>
              <a:rPr lang="en-US" sz="2800" dirty="0"/>
              <a:t>Abelard said, “A person could do virtually anything and be guiltless if his intentions were “good.” St. Bernard, said “hell is full of good wishes or desires.” That quote became the basis for the saying “The road to hell is paved with good intentions.”</a:t>
            </a:r>
          </a:p>
        </p:txBody>
      </p:sp>
    </p:spTree>
    <p:extLst>
      <p:ext uri="{BB962C8B-B14F-4D97-AF65-F5344CB8AC3E}">
        <p14:creationId xmlns:p14="http://schemas.microsoft.com/office/powerpoint/2010/main" val="1625940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634</Words>
  <Application>Microsoft Office PowerPoint</Application>
  <PresentationFormat>Widescreen</PresentationFormat>
  <Paragraphs>79</Paragraphs>
  <Slides>12</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Discipleship:  An  Introduction to  Systematic Theology and  Apologetics</vt:lpstr>
      <vt:lpstr> The Reformation (11th - 12th century) –Scholastics </vt:lpstr>
      <vt:lpstr> The Reformation (11th - 12th century) – Anselm </vt:lpstr>
      <vt:lpstr> The Reformation (11th - 12th century) – Anselm: Cur Deus Homo </vt:lpstr>
      <vt:lpstr> The Reformation (11th - 12th century) – Anselm: Proslogium </vt:lpstr>
      <vt:lpstr> The Reformation (11th - 12th century) – Peter Abelard </vt:lpstr>
      <vt:lpstr> The Reformation (11th - 12th century) – Peter Abelard </vt:lpstr>
      <vt:lpstr> The Reformation (11th - 12th century) – St Bernard of Clairvaux </vt:lpstr>
      <vt:lpstr> The Reformation (11th - 12th century) – St Bernard of Clairvaux </vt:lpstr>
      <vt:lpstr> The Reformation (11th - 12th century) – Peter Lombard (1100 – 1160 or 1164?) </vt:lpstr>
      <vt:lpstr> The Reformation (11th - 12th century) – Peter Lombard (1100 – 1160 or 1164?) </vt:lpstr>
      <vt:lpstr> The Reformation (11th - 12th century) – Peter Lombard (1100 – 1160 or 1164?)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2017-11-05T20:41:42Z</dcterms:created>
  <dcterms:modified xsi:type="dcterms:W3CDTF">2017-11-05T20:46:52Z</dcterms:modified>
</cp:coreProperties>
</file>