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7" d="100"/>
          <a:sy n="77" d="100"/>
        </p:scale>
        <p:origin x="9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4B89D-FC44-411C-8699-26625EFB1146}"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3F6F9-6502-49D2-8A55-A423F8DDD134}" type="slidenum">
              <a:rPr lang="en-US" smtClean="0"/>
              <a:t>‹#›</a:t>
            </a:fld>
            <a:endParaRPr lang="en-US"/>
          </a:p>
        </p:txBody>
      </p:sp>
    </p:spTree>
    <p:extLst>
      <p:ext uri="{BB962C8B-B14F-4D97-AF65-F5344CB8AC3E}">
        <p14:creationId xmlns:p14="http://schemas.microsoft.com/office/powerpoint/2010/main" val="696508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118229F-A45F-4BB0-B624-C5F7839D9C71}" type="slidenum">
              <a:rPr lang="en-US" smtClean="0"/>
              <a:t>2</a:t>
            </a:fld>
            <a:endParaRPr lang="en-US" dirty="0"/>
          </a:p>
        </p:txBody>
      </p:sp>
    </p:spTree>
    <p:extLst>
      <p:ext uri="{BB962C8B-B14F-4D97-AF65-F5344CB8AC3E}">
        <p14:creationId xmlns:p14="http://schemas.microsoft.com/office/powerpoint/2010/main" val="711764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11</a:t>
            </a:fld>
            <a:endParaRPr lang="en-US" dirty="0"/>
          </a:p>
        </p:txBody>
      </p:sp>
    </p:spTree>
    <p:extLst>
      <p:ext uri="{BB962C8B-B14F-4D97-AF65-F5344CB8AC3E}">
        <p14:creationId xmlns:p14="http://schemas.microsoft.com/office/powerpoint/2010/main" val="1162867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12</a:t>
            </a:fld>
            <a:endParaRPr lang="en-US" dirty="0"/>
          </a:p>
        </p:txBody>
      </p:sp>
    </p:spTree>
    <p:extLst>
      <p:ext uri="{BB962C8B-B14F-4D97-AF65-F5344CB8AC3E}">
        <p14:creationId xmlns:p14="http://schemas.microsoft.com/office/powerpoint/2010/main" val="3365102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13</a:t>
            </a:fld>
            <a:endParaRPr lang="en-US" dirty="0"/>
          </a:p>
        </p:txBody>
      </p:sp>
    </p:spTree>
    <p:extLst>
      <p:ext uri="{BB962C8B-B14F-4D97-AF65-F5344CB8AC3E}">
        <p14:creationId xmlns:p14="http://schemas.microsoft.com/office/powerpoint/2010/main" val="3810451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14</a:t>
            </a:fld>
            <a:endParaRPr lang="en-US" dirty="0"/>
          </a:p>
        </p:txBody>
      </p:sp>
    </p:spTree>
    <p:extLst>
      <p:ext uri="{BB962C8B-B14F-4D97-AF65-F5344CB8AC3E}">
        <p14:creationId xmlns:p14="http://schemas.microsoft.com/office/powerpoint/2010/main" val="3131224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15</a:t>
            </a:fld>
            <a:endParaRPr lang="en-US" dirty="0"/>
          </a:p>
        </p:txBody>
      </p:sp>
    </p:spTree>
    <p:extLst>
      <p:ext uri="{BB962C8B-B14F-4D97-AF65-F5344CB8AC3E}">
        <p14:creationId xmlns:p14="http://schemas.microsoft.com/office/powerpoint/2010/main" val="3824940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16</a:t>
            </a:fld>
            <a:endParaRPr lang="en-US" dirty="0"/>
          </a:p>
        </p:txBody>
      </p:sp>
    </p:spTree>
    <p:extLst>
      <p:ext uri="{BB962C8B-B14F-4D97-AF65-F5344CB8AC3E}">
        <p14:creationId xmlns:p14="http://schemas.microsoft.com/office/powerpoint/2010/main" val="422906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3</a:t>
            </a:fld>
            <a:endParaRPr lang="en-US" dirty="0"/>
          </a:p>
        </p:txBody>
      </p:sp>
    </p:spTree>
    <p:extLst>
      <p:ext uri="{BB962C8B-B14F-4D97-AF65-F5344CB8AC3E}">
        <p14:creationId xmlns:p14="http://schemas.microsoft.com/office/powerpoint/2010/main" val="707924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4</a:t>
            </a:fld>
            <a:endParaRPr lang="en-US" dirty="0"/>
          </a:p>
        </p:txBody>
      </p:sp>
    </p:spTree>
    <p:extLst>
      <p:ext uri="{BB962C8B-B14F-4D97-AF65-F5344CB8AC3E}">
        <p14:creationId xmlns:p14="http://schemas.microsoft.com/office/powerpoint/2010/main" val="135534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5</a:t>
            </a:fld>
            <a:endParaRPr lang="en-US" dirty="0"/>
          </a:p>
        </p:txBody>
      </p:sp>
    </p:spTree>
    <p:extLst>
      <p:ext uri="{BB962C8B-B14F-4D97-AF65-F5344CB8AC3E}">
        <p14:creationId xmlns:p14="http://schemas.microsoft.com/office/powerpoint/2010/main" val="3681700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6</a:t>
            </a:fld>
            <a:endParaRPr lang="en-US" dirty="0"/>
          </a:p>
        </p:txBody>
      </p:sp>
    </p:spTree>
    <p:extLst>
      <p:ext uri="{BB962C8B-B14F-4D97-AF65-F5344CB8AC3E}">
        <p14:creationId xmlns:p14="http://schemas.microsoft.com/office/powerpoint/2010/main" val="3424973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7</a:t>
            </a:fld>
            <a:endParaRPr lang="en-US" dirty="0"/>
          </a:p>
        </p:txBody>
      </p:sp>
    </p:spTree>
    <p:extLst>
      <p:ext uri="{BB962C8B-B14F-4D97-AF65-F5344CB8AC3E}">
        <p14:creationId xmlns:p14="http://schemas.microsoft.com/office/powerpoint/2010/main" val="155753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8</a:t>
            </a:fld>
            <a:endParaRPr lang="en-US" dirty="0"/>
          </a:p>
        </p:txBody>
      </p:sp>
    </p:spTree>
    <p:extLst>
      <p:ext uri="{BB962C8B-B14F-4D97-AF65-F5344CB8AC3E}">
        <p14:creationId xmlns:p14="http://schemas.microsoft.com/office/powerpoint/2010/main" val="3990491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9</a:t>
            </a:fld>
            <a:endParaRPr lang="en-US" dirty="0"/>
          </a:p>
        </p:txBody>
      </p:sp>
    </p:spTree>
    <p:extLst>
      <p:ext uri="{BB962C8B-B14F-4D97-AF65-F5344CB8AC3E}">
        <p14:creationId xmlns:p14="http://schemas.microsoft.com/office/powerpoint/2010/main" val="686007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10</a:t>
            </a:fld>
            <a:endParaRPr lang="en-US" dirty="0"/>
          </a:p>
        </p:txBody>
      </p:sp>
    </p:spTree>
    <p:extLst>
      <p:ext uri="{BB962C8B-B14F-4D97-AF65-F5344CB8AC3E}">
        <p14:creationId xmlns:p14="http://schemas.microsoft.com/office/powerpoint/2010/main" val="1956736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BFE8-407A-4855-AB32-E57857BEA7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7F22D1-B9F5-4792-AA69-32E9138035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C3B6EF-E929-4C93-87D6-AF698C1B58DC}"/>
              </a:ext>
            </a:extLst>
          </p:cNvPr>
          <p:cNvSpPr>
            <a:spLocks noGrp="1"/>
          </p:cNvSpPr>
          <p:nvPr>
            <p:ph type="dt" sz="half" idx="10"/>
          </p:nvPr>
        </p:nvSpPr>
        <p:spPr/>
        <p:txBody>
          <a:bodyPr/>
          <a:lstStyle/>
          <a:p>
            <a:fld id="{09A0C69E-BD87-455B-8A46-82FC3B7797A5}" type="datetimeFigureOut">
              <a:rPr lang="en-US" smtClean="0"/>
              <a:t>11/13/2017</a:t>
            </a:fld>
            <a:endParaRPr lang="en-US"/>
          </a:p>
        </p:txBody>
      </p:sp>
      <p:sp>
        <p:nvSpPr>
          <p:cNvPr id="5" name="Footer Placeholder 4">
            <a:extLst>
              <a:ext uri="{FF2B5EF4-FFF2-40B4-BE49-F238E27FC236}">
                <a16:creationId xmlns:a16="http://schemas.microsoft.com/office/drawing/2014/main" id="{F78CDABB-4A23-4D35-815D-3834442589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C3C6B-0043-4387-BE11-94E541D97E97}"/>
              </a:ext>
            </a:extLst>
          </p:cNvPr>
          <p:cNvSpPr>
            <a:spLocks noGrp="1"/>
          </p:cNvSpPr>
          <p:nvPr>
            <p:ph type="sldNum" sz="quarter" idx="12"/>
          </p:nvPr>
        </p:nvSpPr>
        <p:spPr/>
        <p:txBody>
          <a:bodyPr/>
          <a:lstStyle/>
          <a:p>
            <a:fld id="{954AA31B-29B0-416A-847A-5F1101F51049}" type="slidenum">
              <a:rPr lang="en-US" smtClean="0"/>
              <a:t>‹#›</a:t>
            </a:fld>
            <a:endParaRPr lang="en-US"/>
          </a:p>
        </p:txBody>
      </p:sp>
    </p:spTree>
    <p:extLst>
      <p:ext uri="{BB962C8B-B14F-4D97-AF65-F5344CB8AC3E}">
        <p14:creationId xmlns:p14="http://schemas.microsoft.com/office/powerpoint/2010/main" val="71322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86E33-B646-4D77-9809-FF4C10325C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CAC24A-4D99-410B-82A4-74CDCDCF80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36592-2B28-4DFD-BDB3-83B80E4F1D63}"/>
              </a:ext>
            </a:extLst>
          </p:cNvPr>
          <p:cNvSpPr>
            <a:spLocks noGrp="1"/>
          </p:cNvSpPr>
          <p:nvPr>
            <p:ph type="dt" sz="half" idx="10"/>
          </p:nvPr>
        </p:nvSpPr>
        <p:spPr/>
        <p:txBody>
          <a:bodyPr/>
          <a:lstStyle/>
          <a:p>
            <a:fld id="{09A0C69E-BD87-455B-8A46-82FC3B7797A5}" type="datetimeFigureOut">
              <a:rPr lang="en-US" smtClean="0"/>
              <a:t>11/13/2017</a:t>
            </a:fld>
            <a:endParaRPr lang="en-US"/>
          </a:p>
        </p:txBody>
      </p:sp>
      <p:sp>
        <p:nvSpPr>
          <p:cNvPr id="5" name="Footer Placeholder 4">
            <a:extLst>
              <a:ext uri="{FF2B5EF4-FFF2-40B4-BE49-F238E27FC236}">
                <a16:creationId xmlns:a16="http://schemas.microsoft.com/office/drawing/2014/main" id="{DED559E4-DE72-44A1-97B0-611EB1934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31A685-CDD0-4C28-881F-0B7BD7F1CCD7}"/>
              </a:ext>
            </a:extLst>
          </p:cNvPr>
          <p:cNvSpPr>
            <a:spLocks noGrp="1"/>
          </p:cNvSpPr>
          <p:nvPr>
            <p:ph type="sldNum" sz="quarter" idx="12"/>
          </p:nvPr>
        </p:nvSpPr>
        <p:spPr/>
        <p:txBody>
          <a:bodyPr/>
          <a:lstStyle/>
          <a:p>
            <a:fld id="{954AA31B-29B0-416A-847A-5F1101F51049}" type="slidenum">
              <a:rPr lang="en-US" smtClean="0"/>
              <a:t>‹#›</a:t>
            </a:fld>
            <a:endParaRPr lang="en-US"/>
          </a:p>
        </p:txBody>
      </p:sp>
    </p:spTree>
    <p:extLst>
      <p:ext uri="{BB962C8B-B14F-4D97-AF65-F5344CB8AC3E}">
        <p14:creationId xmlns:p14="http://schemas.microsoft.com/office/powerpoint/2010/main" val="275036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CC578C-8C44-403F-B9A2-C16188CBC1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5C13C7-0037-431A-81F3-F945347168A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A1A2B-DFCF-429C-82A4-8685E00B0124}"/>
              </a:ext>
            </a:extLst>
          </p:cNvPr>
          <p:cNvSpPr>
            <a:spLocks noGrp="1"/>
          </p:cNvSpPr>
          <p:nvPr>
            <p:ph type="dt" sz="half" idx="10"/>
          </p:nvPr>
        </p:nvSpPr>
        <p:spPr/>
        <p:txBody>
          <a:bodyPr/>
          <a:lstStyle/>
          <a:p>
            <a:fld id="{09A0C69E-BD87-455B-8A46-82FC3B7797A5}" type="datetimeFigureOut">
              <a:rPr lang="en-US" smtClean="0"/>
              <a:t>11/13/2017</a:t>
            </a:fld>
            <a:endParaRPr lang="en-US"/>
          </a:p>
        </p:txBody>
      </p:sp>
      <p:sp>
        <p:nvSpPr>
          <p:cNvPr id="5" name="Footer Placeholder 4">
            <a:extLst>
              <a:ext uri="{FF2B5EF4-FFF2-40B4-BE49-F238E27FC236}">
                <a16:creationId xmlns:a16="http://schemas.microsoft.com/office/drawing/2014/main" id="{2AB2FD38-AB30-4EBF-BF26-E0FC274C3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6406B-4814-451D-A1A0-BC2BD04155EB}"/>
              </a:ext>
            </a:extLst>
          </p:cNvPr>
          <p:cNvSpPr>
            <a:spLocks noGrp="1"/>
          </p:cNvSpPr>
          <p:nvPr>
            <p:ph type="sldNum" sz="quarter" idx="12"/>
          </p:nvPr>
        </p:nvSpPr>
        <p:spPr/>
        <p:txBody>
          <a:bodyPr/>
          <a:lstStyle/>
          <a:p>
            <a:fld id="{954AA31B-29B0-416A-847A-5F1101F51049}" type="slidenum">
              <a:rPr lang="en-US" smtClean="0"/>
              <a:t>‹#›</a:t>
            </a:fld>
            <a:endParaRPr lang="en-US"/>
          </a:p>
        </p:txBody>
      </p:sp>
    </p:spTree>
    <p:extLst>
      <p:ext uri="{BB962C8B-B14F-4D97-AF65-F5344CB8AC3E}">
        <p14:creationId xmlns:p14="http://schemas.microsoft.com/office/powerpoint/2010/main" val="230848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00031-CCD9-452F-BFB1-84AD08BC4D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88727A-0C5A-4595-B73F-48E9A7EF32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458CF-FA00-4A4C-8485-FBD5BE424B2E}"/>
              </a:ext>
            </a:extLst>
          </p:cNvPr>
          <p:cNvSpPr>
            <a:spLocks noGrp="1"/>
          </p:cNvSpPr>
          <p:nvPr>
            <p:ph type="dt" sz="half" idx="10"/>
          </p:nvPr>
        </p:nvSpPr>
        <p:spPr/>
        <p:txBody>
          <a:bodyPr/>
          <a:lstStyle/>
          <a:p>
            <a:fld id="{09A0C69E-BD87-455B-8A46-82FC3B7797A5}" type="datetimeFigureOut">
              <a:rPr lang="en-US" smtClean="0"/>
              <a:t>11/13/2017</a:t>
            </a:fld>
            <a:endParaRPr lang="en-US"/>
          </a:p>
        </p:txBody>
      </p:sp>
      <p:sp>
        <p:nvSpPr>
          <p:cNvPr id="5" name="Footer Placeholder 4">
            <a:extLst>
              <a:ext uri="{FF2B5EF4-FFF2-40B4-BE49-F238E27FC236}">
                <a16:creationId xmlns:a16="http://schemas.microsoft.com/office/drawing/2014/main" id="{2389F8F8-C66C-4FDD-BFC3-752304F69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3D99C-AE47-42A6-9736-73BA1E1D664E}"/>
              </a:ext>
            </a:extLst>
          </p:cNvPr>
          <p:cNvSpPr>
            <a:spLocks noGrp="1"/>
          </p:cNvSpPr>
          <p:nvPr>
            <p:ph type="sldNum" sz="quarter" idx="12"/>
          </p:nvPr>
        </p:nvSpPr>
        <p:spPr/>
        <p:txBody>
          <a:bodyPr/>
          <a:lstStyle/>
          <a:p>
            <a:fld id="{954AA31B-29B0-416A-847A-5F1101F51049}" type="slidenum">
              <a:rPr lang="en-US" smtClean="0"/>
              <a:t>‹#›</a:t>
            </a:fld>
            <a:endParaRPr lang="en-US"/>
          </a:p>
        </p:txBody>
      </p:sp>
    </p:spTree>
    <p:extLst>
      <p:ext uri="{BB962C8B-B14F-4D97-AF65-F5344CB8AC3E}">
        <p14:creationId xmlns:p14="http://schemas.microsoft.com/office/powerpoint/2010/main" val="140613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3270E-5F2B-4C5C-A841-41090A176B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42F0A0-6B9E-4317-8827-BEF9B224D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B308A6-BF3B-4F01-AD46-6BD4A30A6A40}"/>
              </a:ext>
            </a:extLst>
          </p:cNvPr>
          <p:cNvSpPr>
            <a:spLocks noGrp="1"/>
          </p:cNvSpPr>
          <p:nvPr>
            <p:ph type="dt" sz="half" idx="10"/>
          </p:nvPr>
        </p:nvSpPr>
        <p:spPr/>
        <p:txBody>
          <a:bodyPr/>
          <a:lstStyle/>
          <a:p>
            <a:fld id="{09A0C69E-BD87-455B-8A46-82FC3B7797A5}" type="datetimeFigureOut">
              <a:rPr lang="en-US" smtClean="0"/>
              <a:t>11/13/2017</a:t>
            </a:fld>
            <a:endParaRPr lang="en-US"/>
          </a:p>
        </p:txBody>
      </p:sp>
      <p:sp>
        <p:nvSpPr>
          <p:cNvPr id="5" name="Footer Placeholder 4">
            <a:extLst>
              <a:ext uri="{FF2B5EF4-FFF2-40B4-BE49-F238E27FC236}">
                <a16:creationId xmlns:a16="http://schemas.microsoft.com/office/drawing/2014/main" id="{F465E318-6AE0-47E1-99E9-AC008D0AA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D1336-2BC4-48AE-A197-E4CE20CEEDFF}"/>
              </a:ext>
            </a:extLst>
          </p:cNvPr>
          <p:cNvSpPr>
            <a:spLocks noGrp="1"/>
          </p:cNvSpPr>
          <p:nvPr>
            <p:ph type="sldNum" sz="quarter" idx="12"/>
          </p:nvPr>
        </p:nvSpPr>
        <p:spPr/>
        <p:txBody>
          <a:bodyPr/>
          <a:lstStyle/>
          <a:p>
            <a:fld id="{954AA31B-29B0-416A-847A-5F1101F51049}" type="slidenum">
              <a:rPr lang="en-US" smtClean="0"/>
              <a:t>‹#›</a:t>
            </a:fld>
            <a:endParaRPr lang="en-US"/>
          </a:p>
        </p:txBody>
      </p:sp>
    </p:spTree>
    <p:extLst>
      <p:ext uri="{BB962C8B-B14F-4D97-AF65-F5344CB8AC3E}">
        <p14:creationId xmlns:p14="http://schemas.microsoft.com/office/powerpoint/2010/main" val="321629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7509B-B935-4403-9309-9A60C03DB8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4CB51F-3E64-42A6-9FB3-69E1D152734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3926D2-F3C8-4D76-8B46-D83A953385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4B48BF-986C-40D0-A035-47568F74B014}"/>
              </a:ext>
            </a:extLst>
          </p:cNvPr>
          <p:cNvSpPr>
            <a:spLocks noGrp="1"/>
          </p:cNvSpPr>
          <p:nvPr>
            <p:ph type="dt" sz="half" idx="10"/>
          </p:nvPr>
        </p:nvSpPr>
        <p:spPr/>
        <p:txBody>
          <a:bodyPr/>
          <a:lstStyle/>
          <a:p>
            <a:fld id="{09A0C69E-BD87-455B-8A46-82FC3B7797A5}" type="datetimeFigureOut">
              <a:rPr lang="en-US" smtClean="0"/>
              <a:t>11/13/2017</a:t>
            </a:fld>
            <a:endParaRPr lang="en-US"/>
          </a:p>
        </p:txBody>
      </p:sp>
      <p:sp>
        <p:nvSpPr>
          <p:cNvPr id="6" name="Footer Placeholder 5">
            <a:extLst>
              <a:ext uri="{FF2B5EF4-FFF2-40B4-BE49-F238E27FC236}">
                <a16:creationId xmlns:a16="http://schemas.microsoft.com/office/drawing/2014/main" id="{D4A6489C-B984-4967-AC1D-08D6F8D47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34E57E-3350-4BD9-AF07-15FC7FE09EA1}"/>
              </a:ext>
            </a:extLst>
          </p:cNvPr>
          <p:cNvSpPr>
            <a:spLocks noGrp="1"/>
          </p:cNvSpPr>
          <p:nvPr>
            <p:ph type="sldNum" sz="quarter" idx="12"/>
          </p:nvPr>
        </p:nvSpPr>
        <p:spPr/>
        <p:txBody>
          <a:bodyPr/>
          <a:lstStyle/>
          <a:p>
            <a:fld id="{954AA31B-29B0-416A-847A-5F1101F51049}" type="slidenum">
              <a:rPr lang="en-US" smtClean="0"/>
              <a:t>‹#›</a:t>
            </a:fld>
            <a:endParaRPr lang="en-US"/>
          </a:p>
        </p:txBody>
      </p:sp>
    </p:spTree>
    <p:extLst>
      <p:ext uri="{BB962C8B-B14F-4D97-AF65-F5344CB8AC3E}">
        <p14:creationId xmlns:p14="http://schemas.microsoft.com/office/powerpoint/2010/main" val="3487052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55D5-EA0F-4ED1-A57E-E51803306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4D0CE4-359D-4AD7-B2F8-784E389FA7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F230642-8479-4E7A-AF03-C5DDDB982CA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B5D8ED-BA01-4A5A-AC2A-680D5AAA9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A39244-284A-4232-8F76-98685C57FF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46B840-C880-48BD-92B7-1DDC7496BF37}"/>
              </a:ext>
            </a:extLst>
          </p:cNvPr>
          <p:cNvSpPr>
            <a:spLocks noGrp="1"/>
          </p:cNvSpPr>
          <p:nvPr>
            <p:ph type="dt" sz="half" idx="10"/>
          </p:nvPr>
        </p:nvSpPr>
        <p:spPr/>
        <p:txBody>
          <a:bodyPr/>
          <a:lstStyle/>
          <a:p>
            <a:fld id="{09A0C69E-BD87-455B-8A46-82FC3B7797A5}" type="datetimeFigureOut">
              <a:rPr lang="en-US" smtClean="0"/>
              <a:t>11/13/2017</a:t>
            </a:fld>
            <a:endParaRPr lang="en-US"/>
          </a:p>
        </p:txBody>
      </p:sp>
      <p:sp>
        <p:nvSpPr>
          <p:cNvPr id="8" name="Footer Placeholder 7">
            <a:extLst>
              <a:ext uri="{FF2B5EF4-FFF2-40B4-BE49-F238E27FC236}">
                <a16:creationId xmlns:a16="http://schemas.microsoft.com/office/drawing/2014/main" id="{E8D01406-F035-4FED-921B-7A766F8C7F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55A3A2-3EB4-47FB-8908-E433695B0D79}"/>
              </a:ext>
            </a:extLst>
          </p:cNvPr>
          <p:cNvSpPr>
            <a:spLocks noGrp="1"/>
          </p:cNvSpPr>
          <p:nvPr>
            <p:ph type="sldNum" sz="quarter" idx="12"/>
          </p:nvPr>
        </p:nvSpPr>
        <p:spPr/>
        <p:txBody>
          <a:bodyPr/>
          <a:lstStyle/>
          <a:p>
            <a:fld id="{954AA31B-29B0-416A-847A-5F1101F51049}" type="slidenum">
              <a:rPr lang="en-US" smtClean="0"/>
              <a:t>‹#›</a:t>
            </a:fld>
            <a:endParaRPr lang="en-US"/>
          </a:p>
        </p:txBody>
      </p:sp>
    </p:spTree>
    <p:extLst>
      <p:ext uri="{BB962C8B-B14F-4D97-AF65-F5344CB8AC3E}">
        <p14:creationId xmlns:p14="http://schemas.microsoft.com/office/powerpoint/2010/main" val="137851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BF572-9F72-4FC2-A625-CE64594587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F4B83B-C033-4476-ABDF-7EFC489D3C76}"/>
              </a:ext>
            </a:extLst>
          </p:cNvPr>
          <p:cNvSpPr>
            <a:spLocks noGrp="1"/>
          </p:cNvSpPr>
          <p:nvPr>
            <p:ph type="dt" sz="half" idx="10"/>
          </p:nvPr>
        </p:nvSpPr>
        <p:spPr/>
        <p:txBody>
          <a:bodyPr/>
          <a:lstStyle/>
          <a:p>
            <a:fld id="{09A0C69E-BD87-455B-8A46-82FC3B7797A5}" type="datetimeFigureOut">
              <a:rPr lang="en-US" smtClean="0"/>
              <a:t>11/13/2017</a:t>
            </a:fld>
            <a:endParaRPr lang="en-US"/>
          </a:p>
        </p:txBody>
      </p:sp>
      <p:sp>
        <p:nvSpPr>
          <p:cNvPr id="4" name="Footer Placeholder 3">
            <a:extLst>
              <a:ext uri="{FF2B5EF4-FFF2-40B4-BE49-F238E27FC236}">
                <a16:creationId xmlns:a16="http://schemas.microsoft.com/office/drawing/2014/main" id="{C71C8317-BDD7-48E7-87F2-CC92A6ED2A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0EA997-B83C-4EEE-948B-117B09A28E7E}"/>
              </a:ext>
            </a:extLst>
          </p:cNvPr>
          <p:cNvSpPr>
            <a:spLocks noGrp="1"/>
          </p:cNvSpPr>
          <p:nvPr>
            <p:ph type="sldNum" sz="quarter" idx="12"/>
          </p:nvPr>
        </p:nvSpPr>
        <p:spPr/>
        <p:txBody>
          <a:bodyPr/>
          <a:lstStyle/>
          <a:p>
            <a:fld id="{954AA31B-29B0-416A-847A-5F1101F51049}" type="slidenum">
              <a:rPr lang="en-US" smtClean="0"/>
              <a:t>‹#›</a:t>
            </a:fld>
            <a:endParaRPr lang="en-US"/>
          </a:p>
        </p:txBody>
      </p:sp>
    </p:spTree>
    <p:extLst>
      <p:ext uri="{BB962C8B-B14F-4D97-AF65-F5344CB8AC3E}">
        <p14:creationId xmlns:p14="http://schemas.microsoft.com/office/powerpoint/2010/main" val="518810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7D14CD-EE46-44B3-945B-BA6562BA0DF4}"/>
              </a:ext>
            </a:extLst>
          </p:cNvPr>
          <p:cNvSpPr>
            <a:spLocks noGrp="1"/>
          </p:cNvSpPr>
          <p:nvPr>
            <p:ph type="dt" sz="half" idx="10"/>
          </p:nvPr>
        </p:nvSpPr>
        <p:spPr/>
        <p:txBody>
          <a:bodyPr/>
          <a:lstStyle/>
          <a:p>
            <a:fld id="{09A0C69E-BD87-455B-8A46-82FC3B7797A5}" type="datetimeFigureOut">
              <a:rPr lang="en-US" smtClean="0"/>
              <a:t>11/13/2017</a:t>
            </a:fld>
            <a:endParaRPr lang="en-US"/>
          </a:p>
        </p:txBody>
      </p:sp>
      <p:sp>
        <p:nvSpPr>
          <p:cNvPr id="3" name="Footer Placeholder 2">
            <a:extLst>
              <a:ext uri="{FF2B5EF4-FFF2-40B4-BE49-F238E27FC236}">
                <a16:creationId xmlns:a16="http://schemas.microsoft.com/office/drawing/2014/main" id="{677700F6-39F5-4D26-9133-E965D05EED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2F1815-FDB4-4BF7-AE8D-36F709131F3B}"/>
              </a:ext>
            </a:extLst>
          </p:cNvPr>
          <p:cNvSpPr>
            <a:spLocks noGrp="1"/>
          </p:cNvSpPr>
          <p:nvPr>
            <p:ph type="sldNum" sz="quarter" idx="12"/>
          </p:nvPr>
        </p:nvSpPr>
        <p:spPr/>
        <p:txBody>
          <a:bodyPr/>
          <a:lstStyle/>
          <a:p>
            <a:fld id="{954AA31B-29B0-416A-847A-5F1101F51049}" type="slidenum">
              <a:rPr lang="en-US" smtClean="0"/>
              <a:t>‹#›</a:t>
            </a:fld>
            <a:endParaRPr lang="en-US"/>
          </a:p>
        </p:txBody>
      </p:sp>
    </p:spTree>
    <p:extLst>
      <p:ext uri="{BB962C8B-B14F-4D97-AF65-F5344CB8AC3E}">
        <p14:creationId xmlns:p14="http://schemas.microsoft.com/office/powerpoint/2010/main" val="1184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9502-73B6-4CF9-87C3-3A7DA8D5E7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28FDFA-6780-45C6-AAF6-D8ADCFDA80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9BAF2F-B72B-46C6-B8F6-90BC7FFF6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616E65-D560-408C-BBE2-CBB7B4B14EDD}"/>
              </a:ext>
            </a:extLst>
          </p:cNvPr>
          <p:cNvSpPr>
            <a:spLocks noGrp="1"/>
          </p:cNvSpPr>
          <p:nvPr>
            <p:ph type="dt" sz="half" idx="10"/>
          </p:nvPr>
        </p:nvSpPr>
        <p:spPr/>
        <p:txBody>
          <a:bodyPr/>
          <a:lstStyle/>
          <a:p>
            <a:fld id="{09A0C69E-BD87-455B-8A46-82FC3B7797A5}" type="datetimeFigureOut">
              <a:rPr lang="en-US" smtClean="0"/>
              <a:t>11/13/2017</a:t>
            </a:fld>
            <a:endParaRPr lang="en-US"/>
          </a:p>
        </p:txBody>
      </p:sp>
      <p:sp>
        <p:nvSpPr>
          <p:cNvPr id="6" name="Footer Placeholder 5">
            <a:extLst>
              <a:ext uri="{FF2B5EF4-FFF2-40B4-BE49-F238E27FC236}">
                <a16:creationId xmlns:a16="http://schemas.microsoft.com/office/drawing/2014/main" id="{B3150C8B-0A8D-4760-9ABC-143DC04256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B6DF90-A2A4-49FB-8F2C-AA866DEA28C4}"/>
              </a:ext>
            </a:extLst>
          </p:cNvPr>
          <p:cNvSpPr>
            <a:spLocks noGrp="1"/>
          </p:cNvSpPr>
          <p:nvPr>
            <p:ph type="sldNum" sz="quarter" idx="12"/>
          </p:nvPr>
        </p:nvSpPr>
        <p:spPr/>
        <p:txBody>
          <a:bodyPr/>
          <a:lstStyle/>
          <a:p>
            <a:fld id="{954AA31B-29B0-416A-847A-5F1101F51049}" type="slidenum">
              <a:rPr lang="en-US" smtClean="0"/>
              <a:t>‹#›</a:t>
            </a:fld>
            <a:endParaRPr lang="en-US"/>
          </a:p>
        </p:txBody>
      </p:sp>
    </p:spTree>
    <p:extLst>
      <p:ext uri="{BB962C8B-B14F-4D97-AF65-F5344CB8AC3E}">
        <p14:creationId xmlns:p14="http://schemas.microsoft.com/office/powerpoint/2010/main" val="241461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8D97D-F0BF-4EF5-B353-A2A521F889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D6B2E1-F89D-4690-A14A-60241E87E5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683618-1E85-463B-AA59-D3FB8BFFBC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33333D-5F18-4B50-955C-7B1465E88C2A}"/>
              </a:ext>
            </a:extLst>
          </p:cNvPr>
          <p:cNvSpPr>
            <a:spLocks noGrp="1"/>
          </p:cNvSpPr>
          <p:nvPr>
            <p:ph type="dt" sz="half" idx="10"/>
          </p:nvPr>
        </p:nvSpPr>
        <p:spPr/>
        <p:txBody>
          <a:bodyPr/>
          <a:lstStyle/>
          <a:p>
            <a:fld id="{09A0C69E-BD87-455B-8A46-82FC3B7797A5}" type="datetimeFigureOut">
              <a:rPr lang="en-US" smtClean="0"/>
              <a:t>11/13/2017</a:t>
            </a:fld>
            <a:endParaRPr lang="en-US"/>
          </a:p>
        </p:txBody>
      </p:sp>
      <p:sp>
        <p:nvSpPr>
          <p:cNvPr id="6" name="Footer Placeholder 5">
            <a:extLst>
              <a:ext uri="{FF2B5EF4-FFF2-40B4-BE49-F238E27FC236}">
                <a16:creationId xmlns:a16="http://schemas.microsoft.com/office/drawing/2014/main" id="{B85CC35F-A202-4738-9808-3787413D84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B7684-A70D-4E46-AF85-001E736AEDAE}"/>
              </a:ext>
            </a:extLst>
          </p:cNvPr>
          <p:cNvSpPr>
            <a:spLocks noGrp="1"/>
          </p:cNvSpPr>
          <p:nvPr>
            <p:ph type="sldNum" sz="quarter" idx="12"/>
          </p:nvPr>
        </p:nvSpPr>
        <p:spPr/>
        <p:txBody>
          <a:bodyPr/>
          <a:lstStyle/>
          <a:p>
            <a:fld id="{954AA31B-29B0-416A-847A-5F1101F51049}" type="slidenum">
              <a:rPr lang="en-US" smtClean="0"/>
              <a:t>‹#›</a:t>
            </a:fld>
            <a:endParaRPr lang="en-US"/>
          </a:p>
        </p:txBody>
      </p:sp>
    </p:spTree>
    <p:extLst>
      <p:ext uri="{BB962C8B-B14F-4D97-AF65-F5344CB8AC3E}">
        <p14:creationId xmlns:p14="http://schemas.microsoft.com/office/powerpoint/2010/main" val="359494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ECB033-2B43-43EF-96E7-C92EBCABB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F0C510-AAA9-4C19-8DAD-D258DEB58E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6A0AC-DFCF-476D-B343-E14F21D27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0C69E-BD87-455B-8A46-82FC3B7797A5}" type="datetimeFigureOut">
              <a:rPr lang="en-US" smtClean="0"/>
              <a:t>11/13/2017</a:t>
            </a:fld>
            <a:endParaRPr lang="en-US"/>
          </a:p>
        </p:txBody>
      </p:sp>
      <p:sp>
        <p:nvSpPr>
          <p:cNvPr id="5" name="Footer Placeholder 4">
            <a:extLst>
              <a:ext uri="{FF2B5EF4-FFF2-40B4-BE49-F238E27FC236}">
                <a16:creationId xmlns:a16="http://schemas.microsoft.com/office/drawing/2014/main" id="{854B9282-CC95-4318-A1DC-E31B2EDAAB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8BBFEF-EF15-461D-AA79-9D0378E7E6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AA31B-29B0-416A-847A-5F1101F51049}" type="slidenum">
              <a:rPr lang="en-US" smtClean="0"/>
              <a:t>‹#›</a:t>
            </a:fld>
            <a:endParaRPr lang="en-US"/>
          </a:p>
        </p:txBody>
      </p:sp>
    </p:spTree>
    <p:extLst>
      <p:ext uri="{BB962C8B-B14F-4D97-AF65-F5344CB8AC3E}">
        <p14:creationId xmlns:p14="http://schemas.microsoft.com/office/powerpoint/2010/main" val="2986390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40124" y="179296"/>
            <a:ext cx="9711752" cy="4304780"/>
          </a:xfrm>
          <a:solidFill>
            <a:srgbClr val="FFFFCC"/>
          </a:solidFill>
        </p:spPr>
        <p:txBody>
          <a:bodyPr>
            <a:noAutofit/>
          </a:bodyPr>
          <a:lstStyle/>
          <a:p>
            <a:r>
              <a:rPr lang="en-US" b="1" dirty="0">
                <a:solidFill>
                  <a:srgbClr val="0070C0"/>
                </a:solidFill>
              </a:rPr>
              <a:t>Discipleship: </a:t>
            </a:r>
            <a:br>
              <a:rPr lang="en-US" b="1" dirty="0">
                <a:solidFill>
                  <a:srgbClr val="0070C0"/>
                </a:solidFill>
              </a:rPr>
            </a:br>
            <a:r>
              <a:rPr lang="en-US" b="1" dirty="0">
                <a:solidFill>
                  <a:srgbClr val="0070C0"/>
                </a:solidFill>
              </a:rPr>
              <a:t>An </a:t>
            </a:r>
            <a:br>
              <a:rPr lang="en-US" b="1" dirty="0">
                <a:solidFill>
                  <a:srgbClr val="0070C0"/>
                </a:solidFill>
              </a:rPr>
            </a:br>
            <a:r>
              <a:rPr lang="en-US" b="1" dirty="0">
                <a:solidFill>
                  <a:srgbClr val="0070C0"/>
                </a:solidFill>
              </a:rPr>
              <a:t>Introduction to </a:t>
            </a:r>
            <a:br>
              <a:rPr lang="en-US" b="1" dirty="0">
                <a:solidFill>
                  <a:srgbClr val="0070C0"/>
                </a:solidFill>
              </a:rPr>
            </a:br>
            <a:r>
              <a:rPr lang="en-US" b="1" dirty="0">
                <a:solidFill>
                  <a:srgbClr val="0070C0"/>
                </a:solidFill>
              </a:rPr>
              <a:t>Systematic Theology and </a:t>
            </a:r>
            <a:br>
              <a:rPr lang="en-US" b="1" dirty="0">
                <a:solidFill>
                  <a:srgbClr val="0070C0"/>
                </a:solidFill>
              </a:rPr>
            </a:br>
            <a:r>
              <a:rPr lang="en-US" b="1" dirty="0">
                <a:solidFill>
                  <a:srgbClr val="0070C0"/>
                </a:solidFill>
              </a:rPr>
              <a:t>Apologetics</a:t>
            </a:r>
          </a:p>
        </p:txBody>
      </p:sp>
      <p:sp>
        <p:nvSpPr>
          <p:cNvPr id="5" name="Subtitle 4"/>
          <p:cNvSpPr>
            <a:spLocks noGrp="1"/>
          </p:cNvSpPr>
          <p:nvPr>
            <p:ph type="subTitle" idx="1"/>
          </p:nvPr>
        </p:nvSpPr>
        <p:spPr>
          <a:xfrm>
            <a:off x="1240124" y="4956276"/>
            <a:ext cx="9711752" cy="1655762"/>
          </a:xfrm>
          <a:solidFill>
            <a:srgbClr val="FFFFCC"/>
          </a:solidFill>
        </p:spPr>
        <p:txBody>
          <a:bodyPr>
            <a:normAutofit/>
          </a:bodyPr>
          <a:lstStyle/>
          <a:p>
            <a:r>
              <a:rPr lang="en-US" sz="3600" dirty="0"/>
              <a:t>The Doctrines of Redemption: The Reformation</a:t>
            </a:r>
            <a:endParaRPr lang="en-US" sz="2800" dirty="0"/>
          </a:p>
          <a:p>
            <a:r>
              <a:rPr lang="en-US" b="1" dirty="0">
                <a:solidFill>
                  <a:srgbClr val="0070C0"/>
                </a:solidFill>
              </a:rPr>
              <a:t>The Heights Church November 12, 2017</a:t>
            </a:r>
          </a:p>
        </p:txBody>
      </p:sp>
    </p:spTree>
    <p:extLst>
      <p:ext uri="{BB962C8B-B14F-4D97-AF65-F5344CB8AC3E}">
        <p14:creationId xmlns:p14="http://schemas.microsoft.com/office/powerpoint/2010/main" val="1786748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(13</a:t>
            </a:r>
            <a:r>
              <a:rPr lang="en-US" sz="2800" b="1" baseline="30000" dirty="0">
                <a:cs typeface="Arial" panose="020B0604020202020204" pitchFamily="34" charset="0"/>
              </a:rPr>
              <a:t>th</a:t>
            </a:r>
            <a:r>
              <a:rPr lang="en-US" sz="2800" b="1" dirty="0">
                <a:cs typeface="Arial" panose="020B0604020202020204" pitchFamily="34" charset="0"/>
              </a:rPr>
              <a:t> century) – The Rosary</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TextBox 2">
            <a:extLst>
              <a:ext uri="{FF2B5EF4-FFF2-40B4-BE49-F238E27FC236}">
                <a16:creationId xmlns:a16="http://schemas.microsoft.com/office/drawing/2014/main" id="{961F3C93-8C4E-43EF-86BD-4D2E61E241CA}"/>
              </a:ext>
            </a:extLst>
          </p:cNvPr>
          <p:cNvSpPr txBox="1"/>
          <p:nvPr/>
        </p:nvSpPr>
        <p:spPr>
          <a:xfrm>
            <a:off x="168611" y="718269"/>
            <a:ext cx="11865734" cy="6001643"/>
          </a:xfrm>
          <a:prstGeom prst="rect">
            <a:avLst/>
          </a:prstGeom>
          <a:solidFill>
            <a:srgbClr val="FFFFCC"/>
          </a:solidFill>
        </p:spPr>
        <p:txBody>
          <a:bodyPr wrap="square" rtlCol="0">
            <a:spAutoFit/>
          </a:bodyPr>
          <a:lstStyle/>
          <a:p>
            <a:pPr marL="342900" indent="-342900">
              <a:buFont typeface="Arial" panose="020B0604020202020204" pitchFamily="34" charset="0"/>
              <a:buChar char="•"/>
            </a:pPr>
            <a:r>
              <a:rPr lang="en-US" sz="2400" b="1" dirty="0">
                <a:solidFill>
                  <a:srgbClr val="0070C0"/>
                </a:solidFill>
              </a:rPr>
              <a:t>Scriptures to ponder on prayer regarding the rosary. </a:t>
            </a:r>
          </a:p>
          <a:p>
            <a:r>
              <a:rPr lang="en-US" sz="2400" b="1" dirty="0"/>
              <a:t>        "And when you pray, do not heap up empty phrases as the Gentiles do, for they think that they will be heard for their many words.  Do not be like them, for your Father knows what you need before you ask him.  </a:t>
            </a:r>
            <a:r>
              <a:rPr lang="en-US" sz="2400" dirty="0"/>
              <a:t>(Matthew 6:7-8)</a:t>
            </a:r>
            <a:endParaRPr lang="en-US" sz="2000" dirty="0"/>
          </a:p>
          <a:p>
            <a:r>
              <a:rPr lang="en-US" sz="2400" b="1" dirty="0"/>
              <a:t>          Woe to you, scribes and Pharisees, hypocrites! For you travel across sea and land to make a single proselyte, and when he becomes a proselyte, you make him twice as much a child of hell</a:t>
            </a:r>
            <a:r>
              <a:rPr lang="en-US" sz="2400" b="1" dirty="0">
                <a:solidFill>
                  <a:srgbClr val="0070C0"/>
                </a:solidFill>
              </a:rPr>
              <a:t>*</a:t>
            </a:r>
            <a:r>
              <a:rPr lang="en-US" sz="2400" b="1" dirty="0"/>
              <a:t> as yourselves.  </a:t>
            </a:r>
            <a:r>
              <a:rPr lang="en-US" sz="2400" dirty="0"/>
              <a:t>(Matthew 23:15) </a:t>
            </a:r>
            <a:endParaRPr lang="en-US" sz="2000" dirty="0"/>
          </a:p>
          <a:p>
            <a:r>
              <a:rPr lang="en-US" sz="2400" b="1" dirty="0"/>
              <a:t>          And every priest stands daily at his service, offering repeatedly the same sacrifices, which can never take away sins. But when Christ had offered for all time a single sacrifice for sins, he sat down at the right hand of God, waiting from that time until his enemies should be made a footstool for his feet.  For by a single offering he has perfected for all time those who are being sanctified. </a:t>
            </a:r>
            <a:r>
              <a:rPr lang="en-US" sz="2400" dirty="0"/>
              <a:t>(Hebrews 10:11-14)</a:t>
            </a:r>
          </a:p>
          <a:p>
            <a:endParaRPr lang="en-US" sz="2400" b="1" dirty="0"/>
          </a:p>
          <a:p>
            <a:r>
              <a:rPr lang="en-US" sz="2400" dirty="0">
                <a:solidFill>
                  <a:srgbClr val="0070C0"/>
                </a:solidFill>
              </a:rPr>
              <a:t>* “child of hell” Jesus does not criticize proselytism per se, but the manner in which the Pharisees zealously sought converts, only to place them under the  burdensome weight of the many requirements in their extrabiblical traditions. (ESV Study Bible)</a:t>
            </a:r>
            <a:endParaRPr lang="en-US" sz="2800" dirty="0">
              <a:solidFill>
                <a:srgbClr val="0070C0"/>
              </a:solidFill>
            </a:endParaRPr>
          </a:p>
        </p:txBody>
      </p:sp>
    </p:spTree>
    <p:extLst>
      <p:ext uri="{BB962C8B-B14F-4D97-AF65-F5344CB8AC3E}">
        <p14:creationId xmlns:p14="http://schemas.microsoft.com/office/powerpoint/2010/main" val="709820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(13</a:t>
            </a:r>
            <a:r>
              <a:rPr lang="en-US" sz="2800" b="1" baseline="30000" dirty="0">
                <a:cs typeface="Arial" panose="020B0604020202020204" pitchFamily="34" charset="0"/>
              </a:rPr>
              <a:t>th</a:t>
            </a:r>
            <a:r>
              <a:rPr lang="en-US" sz="2800" b="1" dirty="0">
                <a:cs typeface="Arial" panose="020B0604020202020204" pitchFamily="34" charset="0"/>
              </a:rPr>
              <a:t> century) – The Rosary</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1026" name="Picture 2" descr="Related image">
            <a:extLst>
              <a:ext uri="{FF2B5EF4-FFF2-40B4-BE49-F238E27FC236}">
                <a16:creationId xmlns:a16="http://schemas.microsoft.com/office/drawing/2014/main" id="{9FE2DA5E-66F9-4F13-9D2F-DC5C845A5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5104" y="1056358"/>
            <a:ext cx="5651641" cy="5527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35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(13</a:t>
            </a:r>
            <a:r>
              <a:rPr lang="en-US" sz="2800" b="1" baseline="30000" dirty="0">
                <a:cs typeface="Arial" panose="020B0604020202020204" pitchFamily="34" charset="0"/>
              </a:rPr>
              <a:t>th</a:t>
            </a:r>
            <a:r>
              <a:rPr lang="en-US" sz="2800" b="1" dirty="0">
                <a:cs typeface="Arial" panose="020B0604020202020204" pitchFamily="34" charset="0"/>
              </a:rPr>
              <a:t> century) – The Rosary</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TextBox 2">
            <a:extLst>
              <a:ext uri="{FF2B5EF4-FFF2-40B4-BE49-F238E27FC236}">
                <a16:creationId xmlns:a16="http://schemas.microsoft.com/office/drawing/2014/main" id="{EAE59360-12C6-4A16-B589-A7AC1E5042D6}"/>
              </a:ext>
            </a:extLst>
          </p:cNvPr>
          <p:cNvSpPr txBox="1"/>
          <p:nvPr/>
        </p:nvSpPr>
        <p:spPr>
          <a:xfrm>
            <a:off x="134224" y="842304"/>
            <a:ext cx="11763379" cy="5262979"/>
          </a:xfrm>
          <a:prstGeom prst="rect">
            <a:avLst/>
          </a:prstGeom>
          <a:solidFill>
            <a:srgbClr val="FFFFCC"/>
          </a:solidFill>
        </p:spPr>
        <p:txBody>
          <a:bodyPr wrap="square" rtlCol="0">
            <a:spAutoFit/>
          </a:bodyPr>
          <a:lstStyle/>
          <a:p>
            <a:r>
              <a:rPr lang="en-US" sz="2400" b="1" dirty="0"/>
              <a:t>On the crucifix, make the sign of the cross and then pray the Apostles’ Creed.</a:t>
            </a:r>
          </a:p>
          <a:p>
            <a:r>
              <a:rPr lang="en-US" sz="2400" dirty="0"/>
              <a:t>I believe in God, the Father Almighty, Creator of Heaven and earth; and in Jesus Christ, His only Son, Our Lord, Who was conceived by the Holy Ghost, born of the Virgin Mary, suffered under Pontius Pilate, was crucified; died, and was buried. He descended into Hell; the third day He arose again from the dead; He ascended into Heaven, </a:t>
            </a:r>
            <a:r>
              <a:rPr lang="en-US" sz="2400" dirty="0" err="1"/>
              <a:t>sitteth</a:t>
            </a:r>
            <a:r>
              <a:rPr lang="en-US" sz="2400" dirty="0"/>
              <a:t> at the right hand of God, the Father Almighty; from thence He shall come to judge the living and the dead. I believe in the Holy Spirit, the holy Catholic Church, the communion of saints, the forgiveness of sins, the resurrection of the body, and life everlasting. Amen.</a:t>
            </a:r>
          </a:p>
          <a:p>
            <a:r>
              <a:rPr lang="en-US" sz="2400" b="1" dirty="0"/>
              <a:t>On the next </a:t>
            </a:r>
            <a:r>
              <a:rPr lang="en-US" sz="2400" b="1" i="1" dirty="0"/>
              <a:t>large</a:t>
            </a:r>
            <a:r>
              <a:rPr lang="en-US" sz="2400" b="1" dirty="0"/>
              <a:t> bead, say the Our Father.</a:t>
            </a:r>
          </a:p>
          <a:p>
            <a:r>
              <a:rPr lang="en-US" sz="2400" dirty="0"/>
              <a:t>Our Father, Who art in heaven, hallowed be Thy name; Thy kingdom come; Thy will be done on earth as it is in heaven. Give us this day our daily bread; and forgive us our trespasses as we forgive those who trespass against us; and lead us not into temptation, but deliver us from evil, Amen.</a:t>
            </a:r>
          </a:p>
          <a:p>
            <a:endParaRPr lang="en-US" sz="2400" dirty="0">
              <a:solidFill>
                <a:srgbClr val="0070C0"/>
              </a:solidFill>
            </a:endParaRPr>
          </a:p>
        </p:txBody>
      </p:sp>
    </p:spTree>
    <p:extLst>
      <p:ext uri="{BB962C8B-B14F-4D97-AF65-F5344CB8AC3E}">
        <p14:creationId xmlns:p14="http://schemas.microsoft.com/office/powerpoint/2010/main" val="1269796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(13</a:t>
            </a:r>
            <a:r>
              <a:rPr lang="en-US" sz="2800" b="1" baseline="30000" dirty="0">
                <a:cs typeface="Arial" panose="020B0604020202020204" pitchFamily="34" charset="0"/>
              </a:rPr>
              <a:t>th</a:t>
            </a:r>
            <a:r>
              <a:rPr lang="en-US" sz="2800" b="1" dirty="0">
                <a:cs typeface="Arial" panose="020B0604020202020204" pitchFamily="34" charset="0"/>
              </a:rPr>
              <a:t> century) – The Rosary</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TextBox 2">
            <a:extLst>
              <a:ext uri="{FF2B5EF4-FFF2-40B4-BE49-F238E27FC236}">
                <a16:creationId xmlns:a16="http://schemas.microsoft.com/office/drawing/2014/main" id="{EAE59360-12C6-4A16-B589-A7AC1E5042D6}"/>
              </a:ext>
            </a:extLst>
          </p:cNvPr>
          <p:cNvSpPr txBox="1"/>
          <p:nvPr/>
        </p:nvSpPr>
        <p:spPr>
          <a:xfrm>
            <a:off x="134224" y="842304"/>
            <a:ext cx="11763379" cy="5262979"/>
          </a:xfrm>
          <a:prstGeom prst="rect">
            <a:avLst/>
          </a:prstGeom>
          <a:solidFill>
            <a:srgbClr val="FFFFCC"/>
          </a:solidFill>
        </p:spPr>
        <p:txBody>
          <a:bodyPr wrap="square" rtlCol="0">
            <a:spAutoFit/>
          </a:bodyPr>
          <a:lstStyle/>
          <a:p>
            <a:r>
              <a:rPr lang="en-US" sz="2400" b="1" dirty="0"/>
              <a:t>On the following three small beads, pray three Hail Mary’s.</a:t>
            </a:r>
          </a:p>
          <a:p>
            <a:r>
              <a:rPr lang="en-US" sz="2400" dirty="0"/>
              <a:t>Hail Mary, full of grace. The Lord is with thee. Blessed art thou among women, and blessed is the fruit of thy womb, Jesus. Holy Mary, Mother of God, pray for us sinners, now and at the hour of our death. Amen.</a:t>
            </a:r>
          </a:p>
          <a:p>
            <a:r>
              <a:rPr lang="en-US" sz="2400" b="1" dirty="0"/>
              <a:t>On the </a:t>
            </a:r>
            <a:r>
              <a:rPr lang="en-US" sz="2400" b="1" i="1" dirty="0"/>
              <a:t>chain,</a:t>
            </a:r>
            <a:r>
              <a:rPr lang="en-US" sz="2400" b="1" dirty="0"/>
              <a:t> pray the Glory Be.</a:t>
            </a:r>
          </a:p>
          <a:p>
            <a:r>
              <a:rPr lang="en-US" sz="2400" dirty="0"/>
              <a:t>Glory be to the Father, to the Son, and to the Holy Spirit, as it was, is now, and ever shall be, world without end. Amen.</a:t>
            </a:r>
          </a:p>
          <a:p>
            <a:r>
              <a:rPr lang="en-US" sz="2400" b="1" dirty="0">
                <a:solidFill>
                  <a:srgbClr val="0070C0"/>
                </a:solidFill>
              </a:rPr>
              <a:t>On the large bead, meditate on the first mystery </a:t>
            </a:r>
            <a:r>
              <a:rPr lang="en-US" sz="2400" dirty="0">
                <a:solidFill>
                  <a:srgbClr val="0070C0"/>
                </a:solidFill>
              </a:rPr>
              <a:t>and pray the Our Father.</a:t>
            </a:r>
          </a:p>
          <a:p>
            <a:r>
              <a:rPr lang="en-US" sz="2400" dirty="0">
                <a:solidFill>
                  <a:srgbClr val="0070C0"/>
                </a:solidFill>
              </a:rPr>
              <a:t>You pray mysteries for each of the five sections (decades) of the rosary according to the day of the week:</a:t>
            </a:r>
          </a:p>
          <a:p>
            <a:r>
              <a:rPr lang="en-US" sz="2400" b="1" dirty="0">
                <a:solidFill>
                  <a:srgbClr val="0070C0"/>
                </a:solidFill>
              </a:rPr>
              <a:t>Mondays and Saturdays:</a:t>
            </a:r>
          </a:p>
          <a:p>
            <a:r>
              <a:rPr lang="en-US" sz="2400" dirty="0">
                <a:solidFill>
                  <a:srgbClr val="0070C0"/>
                </a:solidFill>
              </a:rPr>
              <a:t>The Joyful Mysteries remind the faithful of Christ’s birth: The Annunciation (Luke 1:26–38); The Visitation (Luke 1:39–56); The Nativity (Luke 2:1–21); The Presentation (Luke 2:22–38); The Finding of the Child Jesus in the Temple (Luke 2:41–52)</a:t>
            </a:r>
          </a:p>
        </p:txBody>
      </p:sp>
    </p:spTree>
    <p:extLst>
      <p:ext uri="{BB962C8B-B14F-4D97-AF65-F5344CB8AC3E}">
        <p14:creationId xmlns:p14="http://schemas.microsoft.com/office/powerpoint/2010/main" val="3670638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(13</a:t>
            </a:r>
            <a:r>
              <a:rPr lang="en-US" sz="2800" b="1" baseline="30000" dirty="0">
                <a:cs typeface="Arial" panose="020B0604020202020204" pitchFamily="34" charset="0"/>
              </a:rPr>
              <a:t>th</a:t>
            </a:r>
            <a:r>
              <a:rPr lang="en-US" sz="2800" b="1" dirty="0">
                <a:cs typeface="Arial" panose="020B0604020202020204" pitchFamily="34" charset="0"/>
              </a:rPr>
              <a:t> century) – The Rosary</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TextBox 2">
            <a:extLst>
              <a:ext uri="{FF2B5EF4-FFF2-40B4-BE49-F238E27FC236}">
                <a16:creationId xmlns:a16="http://schemas.microsoft.com/office/drawing/2014/main" id="{EAE59360-12C6-4A16-B589-A7AC1E5042D6}"/>
              </a:ext>
            </a:extLst>
          </p:cNvPr>
          <p:cNvSpPr txBox="1"/>
          <p:nvPr/>
        </p:nvSpPr>
        <p:spPr>
          <a:xfrm>
            <a:off x="0" y="842304"/>
            <a:ext cx="12192000" cy="6740307"/>
          </a:xfrm>
          <a:prstGeom prst="rect">
            <a:avLst/>
          </a:prstGeom>
          <a:solidFill>
            <a:srgbClr val="FFFFCC"/>
          </a:solidFill>
        </p:spPr>
        <p:txBody>
          <a:bodyPr wrap="square" rtlCol="0">
            <a:spAutoFit/>
          </a:bodyPr>
          <a:lstStyle/>
          <a:p>
            <a:r>
              <a:rPr lang="en-US" sz="2400" b="1" dirty="0">
                <a:solidFill>
                  <a:srgbClr val="0070C0"/>
                </a:solidFill>
              </a:rPr>
              <a:t>Tuesdays and Fridays:</a:t>
            </a:r>
          </a:p>
          <a:p>
            <a:r>
              <a:rPr lang="en-US" sz="2400" dirty="0">
                <a:solidFill>
                  <a:srgbClr val="0070C0"/>
                </a:solidFill>
              </a:rPr>
              <a:t>The Sorrowful Mysteries recall Jesus’ passion and death: The Agony of Jesus in the Garden (Matt. 26:36–56); The Scourging at the Pillar (Matthew 27:26); The Crowning with Thorns (Matt. 27:27–31); The Carrying of the Cross (Matt. 27:32); The Crucifixion (Matt. 27:33–56).</a:t>
            </a:r>
          </a:p>
          <a:p>
            <a:r>
              <a:rPr lang="en-US" sz="2400" b="1" dirty="0">
                <a:solidFill>
                  <a:srgbClr val="0070C0"/>
                </a:solidFill>
              </a:rPr>
              <a:t>Wednesdays and Sundays:</a:t>
            </a:r>
          </a:p>
          <a:p>
            <a:r>
              <a:rPr lang="en-US" sz="2400" dirty="0">
                <a:solidFill>
                  <a:srgbClr val="0070C0"/>
                </a:solidFill>
              </a:rPr>
              <a:t>The Glorious Mysteries focus on the resurrection of Jesus and the glories of heaven: The Resurrection (John 20:1–29); The Ascension (Luke 24:36–53); The Descent of the Holy Spirit (Acts 2:1–41); The Assumption of Mary, the Mother of God, into heaven; The Coronation of Mary in heaven.</a:t>
            </a:r>
          </a:p>
          <a:p>
            <a:r>
              <a:rPr lang="en-US" sz="2400" b="1" dirty="0">
                <a:solidFill>
                  <a:srgbClr val="0070C0"/>
                </a:solidFill>
              </a:rPr>
              <a:t>Thursdays:</a:t>
            </a:r>
          </a:p>
          <a:p>
            <a:r>
              <a:rPr lang="en-US" sz="2400" dirty="0">
                <a:solidFill>
                  <a:srgbClr val="0070C0"/>
                </a:solidFill>
              </a:rPr>
              <a:t>Pope John Paul II added The Mysteries of Light, also known as the Luminous Mysteries, in 2002: The Baptism in the River Jordan (Matthew 3:13–16); The Wedding Feast at Cana (John 2:1–11); The Preaching of the coming of the Kingdom of God (Mark 1:14–15); The Transfiguration (Matt. 17:1–8); The Institution of the Holy Eucharist (Matthew 26).</a:t>
            </a:r>
          </a:p>
          <a:p>
            <a:endParaRPr lang="en-US" sz="2400" b="1" dirty="0"/>
          </a:p>
          <a:p>
            <a:r>
              <a:rPr lang="en-US" sz="2400" b="1" dirty="0"/>
              <a:t>Skip the centerpiece medallion, and on the ten beads after that, pray a Hail Mary on each bead; on the chain, pray a Glory Be.</a:t>
            </a:r>
          </a:p>
          <a:p>
            <a:endParaRPr lang="en-US" sz="2400" dirty="0">
              <a:solidFill>
                <a:srgbClr val="0070C0"/>
              </a:solidFill>
            </a:endParaRPr>
          </a:p>
        </p:txBody>
      </p:sp>
    </p:spTree>
    <p:extLst>
      <p:ext uri="{BB962C8B-B14F-4D97-AF65-F5344CB8AC3E}">
        <p14:creationId xmlns:p14="http://schemas.microsoft.com/office/powerpoint/2010/main" val="2810659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(13</a:t>
            </a:r>
            <a:r>
              <a:rPr lang="en-US" sz="2800" b="1" baseline="30000" dirty="0">
                <a:cs typeface="Arial" panose="020B0604020202020204" pitchFamily="34" charset="0"/>
              </a:rPr>
              <a:t>th</a:t>
            </a:r>
            <a:r>
              <a:rPr lang="en-US" sz="2800" b="1" dirty="0">
                <a:cs typeface="Arial" panose="020B0604020202020204" pitchFamily="34" charset="0"/>
              </a:rPr>
              <a:t> century) – The Rosary</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TextBox 2">
            <a:extLst>
              <a:ext uri="{FF2B5EF4-FFF2-40B4-BE49-F238E27FC236}">
                <a16:creationId xmlns:a16="http://schemas.microsoft.com/office/drawing/2014/main" id="{EAE59360-12C6-4A16-B589-A7AC1E5042D6}"/>
              </a:ext>
            </a:extLst>
          </p:cNvPr>
          <p:cNvSpPr txBox="1"/>
          <p:nvPr/>
        </p:nvSpPr>
        <p:spPr>
          <a:xfrm>
            <a:off x="134224" y="842304"/>
            <a:ext cx="11763379" cy="6001643"/>
          </a:xfrm>
          <a:prstGeom prst="rect">
            <a:avLst/>
          </a:prstGeom>
          <a:solidFill>
            <a:srgbClr val="FFFFCC"/>
          </a:solidFill>
        </p:spPr>
        <p:txBody>
          <a:bodyPr wrap="square" rtlCol="0">
            <a:spAutoFit/>
          </a:bodyPr>
          <a:lstStyle/>
          <a:p>
            <a:r>
              <a:rPr lang="en-US" sz="2400" dirty="0">
                <a:solidFill>
                  <a:srgbClr val="0070C0"/>
                </a:solidFill>
              </a:rPr>
              <a:t>Although a decade is 10, these 12 prayers form a decade of the rosary.</a:t>
            </a:r>
          </a:p>
          <a:p>
            <a:r>
              <a:rPr lang="en-US" sz="2400" dirty="0">
                <a:solidFill>
                  <a:srgbClr val="0070C0"/>
                </a:solidFill>
              </a:rPr>
              <a:t>Many Catholics add the </a:t>
            </a:r>
            <a:r>
              <a:rPr lang="en-US" sz="2400" i="1" dirty="0">
                <a:solidFill>
                  <a:srgbClr val="0070C0"/>
                </a:solidFill>
              </a:rPr>
              <a:t>Fatima Prayer</a:t>
            </a:r>
            <a:r>
              <a:rPr lang="en-US" sz="2400" dirty="0">
                <a:solidFill>
                  <a:srgbClr val="0070C0"/>
                </a:solidFill>
              </a:rPr>
              <a:t> after the Glory Be and before the next Our Father: O My Jesus, forgive us our sins, save us from the fires of hell and lead all souls to heaven, especially those in most need of Thy mercy. Amen</a:t>
            </a:r>
            <a:r>
              <a:rPr lang="en-US" sz="2400" dirty="0"/>
              <a:t>.</a:t>
            </a:r>
          </a:p>
          <a:p>
            <a:r>
              <a:rPr lang="en-US" sz="2400" b="1" dirty="0">
                <a:solidFill>
                  <a:srgbClr val="0070C0"/>
                </a:solidFill>
              </a:rPr>
              <a:t>Repeat Steps in Blue four more times to finish the next four decades.</a:t>
            </a:r>
          </a:p>
          <a:p>
            <a:r>
              <a:rPr lang="en-US" sz="2400" b="1" dirty="0"/>
              <a:t>At the end of the Rosary, say the Hail Holy Queen.</a:t>
            </a:r>
          </a:p>
          <a:p>
            <a:r>
              <a:rPr lang="en-US" sz="2400" dirty="0"/>
              <a:t>Hail, Holy Queen, Mother of mercy, our life, our sweetness, and our hope. To thee do we cry, poor banished children of Eve, to thee do we send up our sighs, mourning and weeping in this valley of tears. Turn then, most gracious advocate, thine eyes of mercy toward us; and after this our exile show unto us the blessed fruit of thy womb Jesus, O clement, O loving, O sweet Virgin Mary.</a:t>
            </a:r>
          </a:p>
          <a:p>
            <a:r>
              <a:rPr lang="en-US" sz="2400" dirty="0"/>
              <a:t>Pray for us, O holy Mother of God. </a:t>
            </a:r>
            <a:r>
              <a:rPr lang="en-US" sz="2400" i="1" dirty="0"/>
              <a:t>That we may be made worthy of the promises of Christ.</a:t>
            </a:r>
            <a:endParaRPr lang="en-US" sz="2400" dirty="0"/>
          </a:p>
          <a:p>
            <a:r>
              <a:rPr lang="en-US" sz="2400" dirty="0"/>
              <a:t>O God, whose only-begotten Son, by His life, death, and resurrection, has purchased for us the rewards of eternal salvation; grant we beseech Thee, that meditating upon these mysteries of the most holy Rosary of the Blessed Virgin Mary, we may imitate what they contain and obtain what they promise. Through the same Christ our Lord. Amen.</a:t>
            </a:r>
          </a:p>
        </p:txBody>
      </p:sp>
    </p:spTree>
    <p:extLst>
      <p:ext uri="{BB962C8B-B14F-4D97-AF65-F5344CB8AC3E}">
        <p14:creationId xmlns:p14="http://schemas.microsoft.com/office/powerpoint/2010/main" val="1191351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6124" y="0"/>
            <a:ext cx="1193975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(13</a:t>
            </a:r>
            <a:r>
              <a:rPr lang="en-US" sz="2800" b="1" baseline="30000" dirty="0">
                <a:cs typeface="Arial" panose="020B0604020202020204" pitchFamily="34" charset="0"/>
              </a:rPr>
              <a:t>th</a:t>
            </a:r>
            <a:r>
              <a:rPr lang="en-US" sz="2800" b="1" dirty="0">
                <a:cs typeface="Arial" panose="020B0604020202020204" pitchFamily="34" charset="0"/>
              </a:rPr>
              <a:t> century) – The Rosary</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graphicFrame>
        <p:nvGraphicFramePr>
          <p:cNvPr id="6" name="Table 5">
            <a:extLst>
              <a:ext uri="{FF2B5EF4-FFF2-40B4-BE49-F238E27FC236}">
                <a16:creationId xmlns:a16="http://schemas.microsoft.com/office/drawing/2014/main" id="{15522285-51BB-4F52-AB45-2BDD8DD33145}"/>
              </a:ext>
            </a:extLst>
          </p:cNvPr>
          <p:cNvGraphicFramePr>
            <a:graphicFrameLocks noGrp="1"/>
          </p:cNvGraphicFramePr>
          <p:nvPr>
            <p:extLst/>
          </p:nvPr>
        </p:nvGraphicFramePr>
        <p:xfrm>
          <a:off x="126124" y="730066"/>
          <a:ext cx="11939751" cy="5777440"/>
        </p:xfrm>
        <a:graphic>
          <a:graphicData uri="http://schemas.openxmlformats.org/drawingml/2006/table">
            <a:tbl>
              <a:tblPr/>
              <a:tblGrid>
                <a:gridCol w="1986455">
                  <a:extLst>
                    <a:ext uri="{9D8B030D-6E8A-4147-A177-3AD203B41FA5}">
                      <a16:colId xmlns:a16="http://schemas.microsoft.com/office/drawing/2014/main" val="3802883179"/>
                    </a:ext>
                  </a:extLst>
                </a:gridCol>
                <a:gridCol w="6611007">
                  <a:extLst>
                    <a:ext uri="{9D8B030D-6E8A-4147-A177-3AD203B41FA5}">
                      <a16:colId xmlns:a16="http://schemas.microsoft.com/office/drawing/2014/main" val="723105820"/>
                    </a:ext>
                  </a:extLst>
                </a:gridCol>
                <a:gridCol w="3342289">
                  <a:extLst>
                    <a:ext uri="{9D8B030D-6E8A-4147-A177-3AD203B41FA5}">
                      <a16:colId xmlns:a16="http://schemas.microsoft.com/office/drawing/2014/main" val="1368234731"/>
                    </a:ext>
                  </a:extLst>
                </a:gridCol>
              </a:tblGrid>
              <a:tr h="328403">
                <a:tc>
                  <a:txBody>
                    <a:bodyPr/>
                    <a:lstStyle/>
                    <a:p>
                      <a:pPr algn="ctr"/>
                      <a:r>
                        <a:rPr lang="en-US" sz="2400" dirty="0">
                          <a:effectLst/>
                        </a:rPr>
                        <a:t>Day of praying</a:t>
                      </a: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tc>
                  <a:txBody>
                    <a:bodyPr/>
                    <a:lstStyle/>
                    <a:p>
                      <a:pPr algn="ctr"/>
                      <a:r>
                        <a:rPr lang="en-US" sz="2400">
                          <a:effectLst/>
                        </a:rPr>
                        <a:t>Standard / Traditional</a:t>
                      </a: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tc>
                  <a:txBody>
                    <a:bodyPr/>
                    <a:lstStyle/>
                    <a:p>
                      <a:pPr algn="ctr"/>
                      <a:r>
                        <a:rPr lang="en-US" sz="2400">
                          <a:effectLst/>
                        </a:rPr>
                        <a:t>With the Luminous Mysteries</a:t>
                      </a: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extLst>
                  <a:ext uri="{0D108BD9-81ED-4DB2-BD59-A6C34878D82A}">
                    <a16:rowId xmlns:a16="http://schemas.microsoft.com/office/drawing/2014/main" val="2025743056"/>
                  </a:ext>
                </a:extLst>
              </a:tr>
              <a:tr h="2052518">
                <a:tc>
                  <a:txBody>
                    <a:bodyPr/>
                    <a:lstStyle/>
                    <a:p>
                      <a:r>
                        <a:rPr lang="en-US" sz="2400" dirty="0">
                          <a:effectLst/>
                        </a:rPr>
                        <a:t>Sunday</a:t>
                      </a: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tc>
                  <a:txBody>
                    <a:bodyPr/>
                    <a:lstStyle/>
                    <a:p>
                      <a:r>
                        <a:rPr lang="en-US" sz="2400" dirty="0">
                          <a:effectLst/>
                        </a:rPr>
                        <a:t>During </a:t>
                      </a:r>
                      <a:r>
                        <a:rPr lang="en-US" sz="2400" u="none" strike="noStrike" dirty="0">
                          <a:solidFill>
                            <a:schemeClr val="tx1"/>
                          </a:solidFill>
                          <a:effectLst/>
                        </a:rPr>
                        <a:t>Advent</a:t>
                      </a:r>
                      <a:r>
                        <a:rPr lang="en-US" sz="2400" dirty="0">
                          <a:solidFill>
                            <a:schemeClr val="tx1"/>
                          </a:solidFill>
                          <a:effectLst/>
                        </a:rPr>
                        <a:t>, </a:t>
                      </a:r>
                      <a:r>
                        <a:rPr lang="en-US" sz="2400" u="none" strike="noStrike" dirty="0">
                          <a:solidFill>
                            <a:schemeClr val="tx1"/>
                          </a:solidFill>
                          <a:effectLst/>
                        </a:rPr>
                        <a:t>Christmas</a:t>
                      </a:r>
                      <a:r>
                        <a:rPr lang="en-US" sz="2400" dirty="0">
                          <a:effectLst/>
                        </a:rPr>
                        <a:t>, and Time After </a:t>
                      </a:r>
                      <a:r>
                        <a:rPr lang="en-US" sz="2400" u="none" strike="noStrike" dirty="0">
                          <a:solidFill>
                            <a:schemeClr val="tx1"/>
                          </a:solidFill>
                          <a:effectLst/>
                        </a:rPr>
                        <a:t>Epiphany</a:t>
                      </a:r>
                      <a:r>
                        <a:rPr lang="en-US" sz="2400" dirty="0">
                          <a:effectLst/>
                        </a:rPr>
                        <a:t>: </a:t>
                      </a:r>
                      <a:r>
                        <a:rPr lang="en-US" sz="2400" b="1" dirty="0">
                          <a:effectLst/>
                        </a:rPr>
                        <a:t>The Joyful Mysteries</a:t>
                      </a:r>
                      <a:br>
                        <a:rPr lang="en-US" sz="2400" dirty="0">
                          <a:effectLst/>
                        </a:rPr>
                      </a:br>
                      <a:r>
                        <a:rPr lang="en-US" sz="2400" dirty="0">
                          <a:effectLst/>
                        </a:rPr>
                        <a:t>During </a:t>
                      </a:r>
                      <a:r>
                        <a:rPr lang="en-US" sz="2400" u="none" strike="noStrike" dirty="0">
                          <a:solidFill>
                            <a:schemeClr val="tx1"/>
                          </a:solidFill>
                          <a:effectLst/>
                        </a:rPr>
                        <a:t>Septuagesima</a:t>
                      </a:r>
                      <a:r>
                        <a:rPr lang="en-US" sz="2400" dirty="0">
                          <a:effectLst/>
                        </a:rPr>
                        <a:t> and </a:t>
                      </a:r>
                      <a:r>
                        <a:rPr lang="en-US" sz="2400" u="none" strike="noStrike" dirty="0">
                          <a:solidFill>
                            <a:schemeClr val="tx1"/>
                          </a:solidFill>
                          <a:effectLst/>
                        </a:rPr>
                        <a:t>Lent</a:t>
                      </a:r>
                      <a:r>
                        <a:rPr lang="en-US" sz="2400" dirty="0">
                          <a:effectLst/>
                        </a:rPr>
                        <a:t>: </a:t>
                      </a:r>
                    </a:p>
                    <a:p>
                      <a:r>
                        <a:rPr lang="en-US" sz="2400" b="1" dirty="0">
                          <a:effectLst/>
                        </a:rPr>
                        <a:t>The Sorrowful Mysteries</a:t>
                      </a:r>
                      <a:br>
                        <a:rPr lang="en-US" sz="2400" dirty="0">
                          <a:effectLst/>
                        </a:rPr>
                      </a:br>
                      <a:r>
                        <a:rPr lang="en-US" sz="2400" dirty="0">
                          <a:effectLst/>
                        </a:rPr>
                        <a:t>During</a:t>
                      </a:r>
                      <a:r>
                        <a:rPr lang="en-US" sz="2400" dirty="0">
                          <a:solidFill>
                            <a:schemeClr val="tx1"/>
                          </a:solidFill>
                          <a:effectLst/>
                        </a:rPr>
                        <a:t> </a:t>
                      </a:r>
                      <a:r>
                        <a:rPr lang="en-US" sz="2400" u="none" strike="noStrike" dirty="0">
                          <a:solidFill>
                            <a:schemeClr val="tx1"/>
                          </a:solidFill>
                          <a:effectLst/>
                        </a:rPr>
                        <a:t>Easter</a:t>
                      </a:r>
                      <a:r>
                        <a:rPr lang="en-US" sz="2400" dirty="0">
                          <a:effectLst/>
                        </a:rPr>
                        <a:t> and Time After </a:t>
                      </a:r>
                      <a:r>
                        <a:rPr lang="en-US" sz="2400" u="none" strike="noStrike" dirty="0">
                          <a:solidFill>
                            <a:schemeClr val="tx1"/>
                          </a:solidFill>
                          <a:effectLst/>
                        </a:rPr>
                        <a:t>Pentecost</a:t>
                      </a:r>
                      <a:r>
                        <a:rPr lang="en-US" sz="2400" dirty="0">
                          <a:solidFill>
                            <a:schemeClr val="tx1"/>
                          </a:solidFill>
                          <a:effectLst/>
                        </a:rPr>
                        <a:t>:</a:t>
                      </a:r>
                    </a:p>
                    <a:p>
                      <a:r>
                        <a:rPr lang="en-US" sz="2400" b="1" dirty="0">
                          <a:effectLst/>
                        </a:rPr>
                        <a:t>The Glorious Mysteries</a:t>
                      </a: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tc>
                  <a:txBody>
                    <a:bodyPr/>
                    <a:lstStyle/>
                    <a:p>
                      <a:r>
                        <a:rPr lang="en-US" sz="2400">
                          <a:effectLst/>
                        </a:rPr>
                        <a:t>The Glorious Mysteries</a:t>
                      </a: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extLst>
                  <a:ext uri="{0D108BD9-81ED-4DB2-BD59-A6C34878D82A}">
                    <a16:rowId xmlns:a16="http://schemas.microsoft.com/office/drawing/2014/main" val="976060214"/>
                  </a:ext>
                </a:extLst>
              </a:tr>
              <a:tr h="328403">
                <a:tc>
                  <a:txBody>
                    <a:bodyPr/>
                    <a:lstStyle/>
                    <a:p>
                      <a:r>
                        <a:rPr lang="en-US" sz="2400" dirty="0">
                          <a:effectLst/>
                        </a:rPr>
                        <a:t>Monday</a:t>
                      </a: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tc>
                  <a:txBody>
                    <a:bodyPr/>
                    <a:lstStyle/>
                    <a:p>
                      <a:r>
                        <a:rPr lang="en-US" sz="2400" dirty="0">
                          <a:effectLst/>
                        </a:rPr>
                        <a:t>The Joyful Mysteries</a:t>
                      </a:r>
                      <a:r>
                        <a:rPr lang="en-US" sz="2400" b="1" baseline="30000" dirty="0">
                          <a:effectLst/>
                        </a:rPr>
                        <a:t>†</a:t>
                      </a:r>
                      <a:endParaRPr lang="en-US" sz="2400" b="1" dirty="0">
                        <a:effectLst/>
                      </a:endParaRP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tc>
                  <a:txBody>
                    <a:bodyPr/>
                    <a:lstStyle/>
                    <a:p>
                      <a:r>
                        <a:rPr lang="en-US" sz="2400">
                          <a:effectLst/>
                        </a:rPr>
                        <a:t>The Joyful Mysteries</a:t>
                      </a: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extLst>
                  <a:ext uri="{0D108BD9-81ED-4DB2-BD59-A6C34878D82A}">
                    <a16:rowId xmlns:a16="http://schemas.microsoft.com/office/drawing/2014/main" val="1148076553"/>
                  </a:ext>
                </a:extLst>
              </a:tr>
              <a:tr h="328403">
                <a:tc>
                  <a:txBody>
                    <a:bodyPr/>
                    <a:lstStyle/>
                    <a:p>
                      <a:r>
                        <a:rPr lang="en-US" sz="2400">
                          <a:effectLst/>
                        </a:rPr>
                        <a:t>Tuesday</a:t>
                      </a: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tc>
                  <a:txBody>
                    <a:bodyPr/>
                    <a:lstStyle/>
                    <a:p>
                      <a:r>
                        <a:rPr lang="en-US" sz="2400" dirty="0">
                          <a:effectLst/>
                        </a:rPr>
                        <a:t>The Sorrowful Mysteries</a:t>
                      </a: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tc>
                  <a:txBody>
                    <a:bodyPr/>
                    <a:lstStyle/>
                    <a:p>
                      <a:r>
                        <a:rPr lang="en-US" sz="2400">
                          <a:effectLst/>
                        </a:rPr>
                        <a:t>The Sorrowful Mysteries</a:t>
                      </a: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extLst>
                  <a:ext uri="{0D108BD9-81ED-4DB2-BD59-A6C34878D82A}">
                    <a16:rowId xmlns:a16="http://schemas.microsoft.com/office/drawing/2014/main" val="2650193580"/>
                  </a:ext>
                </a:extLst>
              </a:tr>
              <a:tr h="328403">
                <a:tc>
                  <a:txBody>
                    <a:bodyPr/>
                    <a:lstStyle/>
                    <a:p>
                      <a:r>
                        <a:rPr lang="en-US" sz="2400">
                          <a:effectLst/>
                        </a:rPr>
                        <a:t>Wednesday</a:t>
                      </a: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tc>
                  <a:txBody>
                    <a:bodyPr/>
                    <a:lstStyle/>
                    <a:p>
                      <a:r>
                        <a:rPr lang="en-US" sz="2400" dirty="0">
                          <a:effectLst/>
                        </a:rPr>
                        <a:t>The Glorious Mysteries</a:t>
                      </a:r>
                      <a:r>
                        <a:rPr lang="en-US" sz="2400" b="1" baseline="30000" dirty="0">
                          <a:effectLst/>
                        </a:rPr>
                        <a:t>†</a:t>
                      </a:r>
                      <a:endParaRPr lang="en-US" sz="2400" b="1" dirty="0">
                        <a:effectLst/>
                      </a:endParaRP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tc>
                  <a:txBody>
                    <a:bodyPr/>
                    <a:lstStyle/>
                    <a:p>
                      <a:r>
                        <a:rPr lang="en-US" sz="2400">
                          <a:effectLst/>
                        </a:rPr>
                        <a:t>The Glorious Mysteries</a:t>
                      </a: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extLst>
                  <a:ext uri="{0D108BD9-81ED-4DB2-BD59-A6C34878D82A}">
                    <a16:rowId xmlns:a16="http://schemas.microsoft.com/office/drawing/2014/main" val="177559453"/>
                  </a:ext>
                </a:extLst>
              </a:tr>
              <a:tr h="328403">
                <a:tc>
                  <a:txBody>
                    <a:bodyPr/>
                    <a:lstStyle/>
                    <a:p>
                      <a:r>
                        <a:rPr lang="en-US" sz="2400">
                          <a:effectLst/>
                        </a:rPr>
                        <a:t>Thursday</a:t>
                      </a: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tc>
                  <a:txBody>
                    <a:bodyPr/>
                    <a:lstStyle/>
                    <a:p>
                      <a:r>
                        <a:rPr lang="en-US" sz="2400" dirty="0">
                          <a:effectLst/>
                        </a:rPr>
                        <a:t>The Joyful Mysteries</a:t>
                      </a:r>
                      <a:r>
                        <a:rPr lang="en-US" sz="2400" b="1" baseline="30000" dirty="0">
                          <a:effectLst/>
                        </a:rPr>
                        <a:t>†</a:t>
                      </a:r>
                      <a:endParaRPr lang="en-US" sz="2400" b="1" dirty="0">
                        <a:effectLst/>
                      </a:endParaRP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tc>
                  <a:txBody>
                    <a:bodyPr/>
                    <a:lstStyle/>
                    <a:p>
                      <a:r>
                        <a:rPr lang="en-US" sz="2400" dirty="0">
                          <a:effectLst/>
                        </a:rPr>
                        <a:t>The Luminous Mysteries</a:t>
                      </a: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extLst>
                  <a:ext uri="{0D108BD9-81ED-4DB2-BD59-A6C34878D82A}">
                    <a16:rowId xmlns:a16="http://schemas.microsoft.com/office/drawing/2014/main" val="195407339"/>
                  </a:ext>
                </a:extLst>
              </a:tr>
              <a:tr h="328403">
                <a:tc>
                  <a:txBody>
                    <a:bodyPr/>
                    <a:lstStyle/>
                    <a:p>
                      <a:r>
                        <a:rPr lang="en-US" sz="2400">
                          <a:effectLst/>
                        </a:rPr>
                        <a:t>Friday</a:t>
                      </a: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tc>
                  <a:txBody>
                    <a:bodyPr/>
                    <a:lstStyle/>
                    <a:p>
                      <a:r>
                        <a:rPr lang="en-US" sz="2400" dirty="0">
                          <a:effectLst/>
                        </a:rPr>
                        <a:t>The Sorrowful Mysteries</a:t>
                      </a: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tc>
                  <a:txBody>
                    <a:bodyPr/>
                    <a:lstStyle/>
                    <a:p>
                      <a:r>
                        <a:rPr lang="en-US" sz="2400" dirty="0">
                          <a:effectLst/>
                        </a:rPr>
                        <a:t>The Sorrowful Mysteries</a:t>
                      </a: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extLst>
                  <a:ext uri="{0D108BD9-81ED-4DB2-BD59-A6C34878D82A}">
                    <a16:rowId xmlns:a16="http://schemas.microsoft.com/office/drawing/2014/main" val="2294301207"/>
                  </a:ext>
                </a:extLst>
              </a:tr>
              <a:tr h="328403">
                <a:tc>
                  <a:txBody>
                    <a:bodyPr/>
                    <a:lstStyle/>
                    <a:p>
                      <a:r>
                        <a:rPr lang="en-US" sz="2400" dirty="0">
                          <a:effectLst/>
                        </a:rPr>
                        <a:t>Saturday</a:t>
                      </a: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tc>
                  <a:txBody>
                    <a:bodyPr/>
                    <a:lstStyle/>
                    <a:p>
                      <a:r>
                        <a:rPr lang="en-US" sz="2400" dirty="0">
                          <a:effectLst/>
                        </a:rPr>
                        <a:t>The Glorious Mysteries</a:t>
                      </a:r>
                      <a:r>
                        <a:rPr lang="en-US" sz="2400" b="1" baseline="30000" dirty="0">
                          <a:effectLst/>
                        </a:rPr>
                        <a:t>†</a:t>
                      </a:r>
                      <a:endParaRPr lang="en-US" sz="2400" b="1" dirty="0">
                        <a:effectLst/>
                      </a:endParaRP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tc>
                  <a:txBody>
                    <a:bodyPr/>
                    <a:lstStyle/>
                    <a:p>
                      <a:r>
                        <a:rPr lang="en-US" sz="2400" dirty="0">
                          <a:effectLst/>
                        </a:rPr>
                        <a:t>The Joyful Mysteries</a:t>
                      </a:r>
                    </a:p>
                  </a:txBody>
                  <a:tcPr marL="82101" marR="82101" marT="41050" marB="4105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CC"/>
                    </a:solidFill>
                  </a:tcPr>
                </a:tc>
                <a:extLst>
                  <a:ext uri="{0D108BD9-81ED-4DB2-BD59-A6C34878D82A}">
                    <a16:rowId xmlns:a16="http://schemas.microsoft.com/office/drawing/2014/main" val="943874836"/>
                  </a:ext>
                </a:extLst>
              </a:tr>
            </a:tbl>
          </a:graphicData>
        </a:graphic>
      </p:graphicFrame>
      <p:sp>
        <p:nvSpPr>
          <p:cNvPr id="7" name="TextBox 6">
            <a:extLst>
              <a:ext uri="{FF2B5EF4-FFF2-40B4-BE49-F238E27FC236}">
                <a16:creationId xmlns:a16="http://schemas.microsoft.com/office/drawing/2014/main" id="{5666FE68-4768-45CE-BABA-A84B23E9EC0C}"/>
              </a:ext>
            </a:extLst>
          </p:cNvPr>
          <p:cNvSpPr txBox="1"/>
          <p:nvPr/>
        </p:nvSpPr>
        <p:spPr>
          <a:xfrm>
            <a:off x="126124" y="6507506"/>
            <a:ext cx="11457175" cy="400110"/>
          </a:xfrm>
          <a:prstGeom prst="rect">
            <a:avLst/>
          </a:prstGeom>
          <a:noFill/>
        </p:spPr>
        <p:txBody>
          <a:bodyPr wrap="none" rtlCol="0">
            <a:spAutoFit/>
          </a:bodyPr>
          <a:lstStyle/>
          <a:p>
            <a:r>
              <a:rPr lang="en-US" sz="2000" b="1" dirty="0"/>
              <a:t>† Note: It is customary to pray only the Sorrowful Mysteries during the seasons of Septuagesima and Lent.</a:t>
            </a:r>
          </a:p>
        </p:txBody>
      </p:sp>
    </p:spTree>
    <p:extLst>
      <p:ext uri="{BB962C8B-B14F-4D97-AF65-F5344CB8AC3E}">
        <p14:creationId xmlns:p14="http://schemas.microsoft.com/office/powerpoint/2010/main" val="130644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 Setting the Table for October 31, 1517</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a:bodyPr>
          <a:lstStyle/>
          <a:p>
            <a:r>
              <a:rPr lang="en-US" b="1" dirty="0">
                <a:solidFill>
                  <a:srgbClr val="0070C0"/>
                </a:solidFill>
              </a:rPr>
              <a:t>Pre-Reformation Roman Catholicism </a:t>
            </a:r>
          </a:p>
          <a:p>
            <a:pPr lvl="1"/>
            <a:r>
              <a:rPr lang="en-US" sz="2800" b="1" dirty="0">
                <a:solidFill>
                  <a:schemeClr val="bg1">
                    <a:lumMod val="50000"/>
                  </a:schemeClr>
                </a:solidFill>
              </a:rPr>
              <a:t>“Church Fathers” preserve Christianity</a:t>
            </a:r>
          </a:p>
          <a:p>
            <a:pPr lvl="1"/>
            <a:r>
              <a:rPr lang="en-US" sz="2800" b="1" dirty="0">
                <a:solidFill>
                  <a:schemeClr val="bg1">
                    <a:lumMod val="50000"/>
                  </a:schemeClr>
                </a:solidFill>
              </a:rPr>
              <a:t>Constantine to Charlemagne (306 – 800)</a:t>
            </a:r>
          </a:p>
          <a:p>
            <a:pPr lvl="1"/>
            <a:r>
              <a:rPr lang="en-US" sz="2800" b="1" dirty="0">
                <a:solidFill>
                  <a:schemeClr val="bg1">
                    <a:lumMod val="50000"/>
                  </a:schemeClr>
                </a:solidFill>
              </a:rPr>
              <a:t>11</a:t>
            </a:r>
            <a:r>
              <a:rPr lang="en-US" sz="2800" b="1" baseline="30000" dirty="0">
                <a:solidFill>
                  <a:schemeClr val="bg1">
                    <a:lumMod val="50000"/>
                  </a:schemeClr>
                </a:solidFill>
              </a:rPr>
              <a:t>th</a:t>
            </a:r>
            <a:r>
              <a:rPr lang="en-US" sz="2800" b="1" dirty="0">
                <a:solidFill>
                  <a:schemeClr val="bg1">
                    <a:lumMod val="50000"/>
                  </a:schemeClr>
                </a:solidFill>
              </a:rPr>
              <a:t> and 12</a:t>
            </a:r>
            <a:r>
              <a:rPr lang="en-US" sz="2800" b="1" baseline="30000" dirty="0">
                <a:solidFill>
                  <a:schemeClr val="bg1">
                    <a:lumMod val="50000"/>
                  </a:schemeClr>
                </a:solidFill>
              </a:rPr>
              <a:t>th</a:t>
            </a:r>
            <a:r>
              <a:rPr lang="en-US" sz="2800" b="1" dirty="0">
                <a:solidFill>
                  <a:schemeClr val="bg1">
                    <a:lumMod val="50000"/>
                  </a:schemeClr>
                </a:solidFill>
              </a:rPr>
              <a:t>  Century theologians</a:t>
            </a:r>
          </a:p>
          <a:p>
            <a:pPr lvl="1"/>
            <a:r>
              <a:rPr lang="en-US" sz="2800" b="1" dirty="0"/>
              <a:t>13</a:t>
            </a:r>
            <a:r>
              <a:rPr lang="en-US" sz="2800" b="1" baseline="30000" dirty="0"/>
              <a:t>th</a:t>
            </a:r>
            <a:r>
              <a:rPr lang="en-US" sz="2800" b="1" dirty="0"/>
              <a:t> Century (</a:t>
            </a:r>
            <a:r>
              <a:rPr lang="en-US" sz="2800" b="1" i="1" dirty="0"/>
              <a:t>The Wondrous Century</a:t>
            </a:r>
            <a:r>
              <a:rPr lang="en-US" sz="2800" b="1" dirty="0"/>
              <a:t>)</a:t>
            </a:r>
          </a:p>
          <a:p>
            <a:pPr lvl="1"/>
            <a:r>
              <a:rPr lang="en-US" sz="2800" b="1" dirty="0"/>
              <a:t>14</a:t>
            </a:r>
            <a:r>
              <a:rPr lang="en-US" sz="2800" b="1" baseline="30000" dirty="0"/>
              <a:t>th</a:t>
            </a:r>
            <a:r>
              <a:rPr lang="en-US" sz="2800" b="1" dirty="0"/>
              <a:t> and 15</a:t>
            </a:r>
            <a:r>
              <a:rPr lang="en-US" sz="2800" b="1" baseline="30000" dirty="0"/>
              <a:t>th</a:t>
            </a:r>
            <a:r>
              <a:rPr lang="en-US" sz="2800" b="1" dirty="0"/>
              <a:t> Century</a:t>
            </a:r>
          </a:p>
          <a:p>
            <a:pPr lvl="1"/>
            <a:r>
              <a:rPr lang="en-US" sz="2800" b="1" dirty="0"/>
              <a:t>16</a:t>
            </a:r>
            <a:r>
              <a:rPr lang="en-US" sz="2800" b="1" baseline="30000" dirty="0"/>
              <a:t>th</a:t>
            </a:r>
            <a:r>
              <a:rPr lang="en-US" sz="2800" b="1" dirty="0"/>
              <a:t> century through the Council of Trent</a:t>
            </a:r>
          </a:p>
          <a:p>
            <a:endParaRPr lang="en-US" dirty="0"/>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192589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(13</a:t>
            </a:r>
            <a:r>
              <a:rPr lang="en-US" sz="2800" b="1" baseline="30000" dirty="0">
                <a:cs typeface="Arial" panose="020B0604020202020204" pitchFamily="34" charset="0"/>
              </a:rPr>
              <a:t>th</a:t>
            </a:r>
            <a:r>
              <a:rPr lang="en-US" sz="2800" b="1" dirty="0">
                <a:cs typeface="Arial" panose="020B0604020202020204" pitchFamily="34" charset="0"/>
              </a:rPr>
              <a:t> century) – Romanesque Cathedral</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4" name="Picture 3">
            <a:extLst>
              <a:ext uri="{FF2B5EF4-FFF2-40B4-BE49-F238E27FC236}">
                <a16:creationId xmlns:a16="http://schemas.microsoft.com/office/drawing/2014/main" id="{0201BC8F-5869-4245-BC34-448115818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411" y="747524"/>
            <a:ext cx="8959447" cy="5950678"/>
          </a:xfrm>
          <a:prstGeom prst="rect">
            <a:avLst/>
          </a:prstGeom>
        </p:spPr>
      </p:pic>
    </p:spTree>
    <p:extLst>
      <p:ext uri="{BB962C8B-B14F-4D97-AF65-F5344CB8AC3E}">
        <p14:creationId xmlns:p14="http://schemas.microsoft.com/office/powerpoint/2010/main" val="4294065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(13</a:t>
            </a:r>
            <a:r>
              <a:rPr lang="en-US" sz="2800" b="1" baseline="30000" dirty="0">
                <a:cs typeface="Arial" panose="020B0604020202020204" pitchFamily="34" charset="0"/>
              </a:rPr>
              <a:t>th</a:t>
            </a:r>
            <a:r>
              <a:rPr lang="en-US" sz="2800" b="1" dirty="0">
                <a:cs typeface="Arial" panose="020B0604020202020204" pitchFamily="34" charset="0"/>
              </a:rPr>
              <a:t> century) – Gothic Cathedral  Flying Buttress</a:t>
            </a: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6" name="Picture 5">
            <a:extLst>
              <a:ext uri="{FF2B5EF4-FFF2-40B4-BE49-F238E27FC236}">
                <a16:creationId xmlns:a16="http://schemas.microsoft.com/office/drawing/2014/main" id="{D7870008-34F7-4F73-B3D5-67D328168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0930" y="914399"/>
            <a:ext cx="5628535" cy="5748291"/>
          </a:xfrm>
          <a:prstGeom prst="rect">
            <a:avLst/>
          </a:prstGeom>
        </p:spPr>
      </p:pic>
    </p:spTree>
    <p:extLst>
      <p:ext uri="{BB962C8B-B14F-4D97-AF65-F5344CB8AC3E}">
        <p14:creationId xmlns:p14="http://schemas.microsoft.com/office/powerpoint/2010/main" val="452762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(13</a:t>
            </a:r>
            <a:r>
              <a:rPr lang="en-US" sz="2800" b="1" baseline="30000" dirty="0">
                <a:cs typeface="Arial" panose="020B0604020202020204" pitchFamily="34" charset="0"/>
              </a:rPr>
              <a:t>th</a:t>
            </a:r>
            <a:r>
              <a:rPr lang="en-US" sz="2800" b="1" dirty="0">
                <a:cs typeface="Arial" panose="020B0604020202020204" pitchFamily="34" charset="0"/>
              </a:rPr>
              <a:t> century) – Gothic Cathedral  </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7" name="Picture 6">
            <a:extLst>
              <a:ext uri="{FF2B5EF4-FFF2-40B4-BE49-F238E27FC236}">
                <a16:creationId xmlns:a16="http://schemas.microsoft.com/office/drawing/2014/main" id="{3931EC1D-B237-4728-94C3-F382D8975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821" y="985813"/>
            <a:ext cx="7960814" cy="5641367"/>
          </a:xfrm>
          <a:prstGeom prst="rect">
            <a:avLst/>
          </a:prstGeom>
        </p:spPr>
      </p:pic>
    </p:spTree>
    <p:extLst>
      <p:ext uri="{BB962C8B-B14F-4D97-AF65-F5344CB8AC3E}">
        <p14:creationId xmlns:p14="http://schemas.microsoft.com/office/powerpoint/2010/main" val="1732137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(13</a:t>
            </a:r>
            <a:r>
              <a:rPr lang="en-US" sz="2800" b="1" baseline="30000" dirty="0">
                <a:cs typeface="Arial" panose="020B0604020202020204" pitchFamily="34" charset="0"/>
              </a:rPr>
              <a:t>th</a:t>
            </a:r>
            <a:r>
              <a:rPr lang="en-US" sz="2800" b="1" dirty="0">
                <a:cs typeface="Arial" panose="020B0604020202020204" pitchFamily="34" charset="0"/>
              </a:rPr>
              <a:t> century) – Monks and Friars</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TextBox 2">
            <a:extLst>
              <a:ext uri="{FF2B5EF4-FFF2-40B4-BE49-F238E27FC236}">
                <a16:creationId xmlns:a16="http://schemas.microsoft.com/office/drawing/2014/main" id="{EAE59360-12C6-4A16-B589-A7AC1E5042D6}"/>
              </a:ext>
            </a:extLst>
          </p:cNvPr>
          <p:cNvSpPr txBox="1"/>
          <p:nvPr/>
        </p:nvSpPr>
        <p:spPr>
          <a:xfrm>
            <a:off x="185340" y="733246"/>
            <a:ext cx="11821319" cy="6001643"/>
          </a:xfrm>
          <a:prstGeom prst="rect">
            <a:avLst/>
          </a:prstGeom>
          <a:solidFill>
            <a:srgbClr val="FFFFCC"/>
          </a:solidFill>
        </p:spPr>
        <p:txBody>
          <a:bodyPr wrap="square" rtlCol="0">
            <a:spAutoFit/>
          </a:bodyPr>
          <a:lstStyle/>
          <a:p>
            <a:pPr marL="457200" indent="-457200">
              <a:buFont typeface="Arial" panose="020B0604020202020204" pitchFamily="34" charset="0"/>
              <a:buChar char="•"/>
            </a:pPr>
            <a:r>
              <a:rPr lang="en-US" sz="2400" b="1" dirty="0">
                <a:solidFill>
                  <a:srgbClr val="0070C0"/>
                </a:solidFill>
              </a:rPr>
              <a:t>The 13</a:t>
            </a:r>
            <a:r>
              <a:rPr lang="en-US" sz="2400" b="1" baseline="30000" dirty="0">
                <a:solidFill>
                  <a:srgbClr val="0070C0"/>
                </a:solidFill>
              </a:rPr>
              <a:t>th</a:t>
            </a:r>
            <a:r>
              <a:rPr lang="en-US" sz="2400" b="1" dirty="0">
                <a:solidFill>
                  <a:srgbClr val="0070C0"/>
                </a:solidFill>
              </a:rPr>
              <a:t> century began a shift in population from rural to city life.</a:t>
            </a:r>
          </a:p>
          <a:p>
            <a:pPr marL="457200" indent="-457200">
              <a:buFont typeface="Arial" panose="020B0604020202020204" pitchFamily="34" charset="0"/>
              <a:buChar char="•"/>
            </a:pPr>
            <a:r>
              <a:rPr lang="en-US" sz="2400" b="1" dirty="0">
                <a:solidFill>
                  <a:srgbClr val="0070C0"/>
                </a:solidFill>
              </a:rPr>
              <a:t>By the 13</a:t>
            </a:r>
            <a:r>
              <a:rPr lang="en-US" sz="2400" b="1" baseline="30000" dirty="0">
                <a:solidFill>
                  <a:srgbClr val="0070C0"/>
                </a:solidFill>
              </a:rPr>
              <a:t>th</a:t>
            </a:r>
            <a:r>
              <a:rPr lang="en-US" sz="2400" b="1" dirty="0">
                <a:solidFill>
                  <a:srgbClr val="0070C0"/>
                </a:solidFill>
              </a:rPr>
              <a:t> century monks were giving way to friars.</a:t>
            </a:r>
          </a:p>
          <a:p>
            <a:pPr marL="457200" indent="-457200">
              <a:buFont typeface="Arial" panose="020B0604020202020204" pitchFamily="34" charset="0"/>
              <a:buChar char="•"/>
            </a:pPr>
            <a:r>
              <a:rPr lang="en-US" sz="2400" b="1" dirty="0">
                <a:solidFill>
                  <a:srgbClr val="0070C0"/>
                </a:solidFill>
              </a:rPr>
              <a:t>Friars are different from monks in that they are called to live the evangelical counsels (vows of poverty, chastity and obedience) in </a:t>
            </a:r>
            <a:r>
              <a:rPr lang="en-US" sz="2400" b="1" dirty="0">
                <a:solidFill>
                  <a:srgbClr val="FF0000"/>
                </a:solidFill>
              </a:rPr>
              <a:t>service to society</a:t>
            </a:r>
            <a:r>
              <a:rPr lang="en-US" sz="2400" b="1" dirty="0">
                <a:solidFill>
                  <a:srgbClr val="0070C0"/>
                </a:solidFill>
              </a:rPr>
              <a:t>, rather than through </a:t>
            </a:r>
            <a:r>
              <a:rPr lang="en-US" sz="2400" b="1" dirty="0">
                <a:solidFill>
                  <a:srgbClr val="FF0000"/>
                </a:solidFill>
              </a:rPr>
              <a:t>cloistered asceticism and devotion</a:t>
            </a:r>
            <a:r>
              <a:rPr lang="en-US" sz="2400" b="1" dirty="0">
                <a:solidFill>
                  <a:srgbClr val="0070C0"/>
                </a:solidFill>
              </a:rPr>
              <a:t>.</a:t>
            </a:r>
          </a:p>
          <a:p>
            <a:pPr marL="457200" indent="-457200">
              <a:buFont typeface="Arial" panose="020B0604020202020204" pitchFamily="34" charset="0"/>
              <a:buChar char="•"/>
            </a:pPr>
            <a:r>
              <a:rPr lang="en-US" sz="2400" b="1" dirty="0">
                <a:solidFill>
                  <a:srgbClr val="0070C0"/>
                </a:solidFill>
              </a:rPr>
              <a:t>In the 13</a:t>
            </a:r>
            <a:r>
              <a:rPr lang="en-US" sz="2400" b="1" baseline="30000" dirty="0">
                <a:solidFill>
                  <a:srgbClr val="0070C0"/>
                </a:solidFill>
              </a:rPr>
              <a:t>th</a:t>
            </a:r>
            <a:r>
              <a:rPr lang="en-US" sz="2400" b="1" dirty="0">
                <a:solidFill>
                  <a:srgbClr val="0070C0"/>
                </a:solidFill>
              </a:rPr>
              <a:t> century three mendicant (beggars) orders arose. </a:t>
            </a:r>
          </a:p>
          <a:p>
            <a:pPr marL="457200" indent="-457200">
              <a:buFont typeface="Arial" panose="020B0604020202020204" pitchFamily="34" charset="0"/>
              <a:buChar char="•"/>
            </a:pPr>
            <a:r>
              <a:rPr lang="en-US" sz="2400" b="1" dirty="0">
                <a:solidFill>
                  <a:srgbClr val="0070C0"/>
                </a:solidFill>
              </a:rPr>
              <a:t>The two dominate orders were the </a:t>
            </a:r>
            <a:r>
              <a:rPr lang="en-US" sz="2400" b="1" dirty="0">
                <a:solidFill>
                  <a:srgbClr val="0070C0"/>
                </a:solidFill>
                <a:cs typeface="Arial" panose="020B0604020202020204" pitchFamily="34" charset="0"/>
              </a:rPr>
              <a:t>Franciscans and Dominicans.</a:t>
            </a:r>
          </a:p>
          <a:p>
            <a:pPr marL="457200" indent="-457200">
              <a:buFont typeface="Arial" panose="020B0604020202020204" pitchFamily="34" charset="0"/>
              <a:buChar char="•"/>
            </a:pPr>
            <a:r>
              <a:rPr lang="en-US" sz="2400" b="1" dirty="0">
                <a:solidFill>
                  <a:srgbClr val="0070C0"/>
                </a:solidFill>
              </a:rPr>
              <a:t>The Augustinian Hermits were the third order approved by pope Innocent IV December 16, 1243 and followed the “rule of St Augustine”. From the perspective of the reformation the most important friar of all time was </a:t>
            </a:r>
            <a:r>
              <a:rPr lang="en-US" sz="2400" b="1" dirty="0">
                <a:solidFill>
                  <a:srgbClr val="FF0000"/>
                </a:solidFill>
              </a:rPr>
              <a:t>Frater </a:t>
            </a:r>
            <a:r>
              <a:rPr lang="en-US" sz="2400" b="1" dirty="0" err="1">
                <a:solidFill>
                  <a:srgbClr val="FF0000"/>
                </a:solidFill>
              </a:rPr>
              <a:t>Martinus</a:t>
            </a:r>
            <a:r>
              <a:rPr lang="en-US" sz="2400" b="1" dirty="0">
                <a:solidFill>
                  <a:srgbClr val="FF0000"/>
                </a:solidFill>
              </a:rPr>
              <a:t> </a:t>
            </a:r>
            <a:r>
              <a:rPr lang="en-US" sz="2400" b="1" dirty="0" err="1">
                <a:solidFill>
                  <a:srgbClr val="FF0000"/>
                </a:solidFill>
              </a:rPr>
              <a:t>Lutherus</a:t>
            </a:r>
            <a:r>
              <a:rPr lang="en-US" sz="2400" b="1" dirty="0">
                <a:solidFill>
                  <a:srgbClr val="FF0000"/>
                </a:solidFill>
              </a:rPr>
              <a:t>. </a:t>
            </a:r>
          </a:p>
          <a:p>
            <a:pPr marL="457200" indent="-457200">
              <a:buFont typeface="Arial" panose="020B0604020202020204" pitchFamily="34" charset="0"/>
              <a:buChar char="•"/>
            </a:pPr>
            <a:r>
              <a:rPr lang="en-US" sz="2400" b="1" dirty="0"/>
              <a:t>The Jesuit order played an important role in the Counter-Reformation and eventually succeeded in converting millions around the world to Catholicism. The Jesuit movement was founded by Ignatius de Loyola, a Spanish soldier turned priest, in August 1534.</a:t>
            </a:r>
            <a:r>
              <a:rPr lang="en-US" sz="2400" b="1" dirty="0">
                <a:solidFill>
                  <a:srgbClr val="0070C0"/>
                </a:solidFill>
                <a:cs typeface="Arial" panose="020B0604020202020204" pitchFamily="34" charset="0"/>
              </a:rPr>
              <a:t> </a:t>
            </a:r>
            <a:r>
              <a:rPr lang="en-US" sz="2400" dirty="0"/>
              <a:t> </a:t>
            </a:r>
            <a:r>
              <a:rPr lang="en-US" sz="2400" b="1" dirty="0"/>
              <a:t>In September 1540, Pope Paul III approved Ignatius’ outline of the Society of Jesus, and the Jesuit order was born.</a:t>
            </a:r>
            <a:endParaRPr lang="en-US" sz="2400" b="1" dirty="0">
              <a:solidFill>
                <a:srgbClr val="0070C0"/>
              </a:solidFill>
              <a:cs typeface="Arial" panose="020B0604020202020204" pitchFamily="34" charset="0"/>
            </a:endParaRPr>
          </a:p>
          <a:p>
            <a:pPr marL="457200" indent="-457200">
              <a:buFont typeface="Arial" panose="020B0604020202020204" pitchFamily="34" charset="0"/>
              <a:buChar char="•"/>
            </a:pPr>
            <a:endParaRPr lang="en-US" sz="2400" b="1" dirty="0">
              <a:solidFill>
                <a:srgbClr val="FF0000"/>
              </a:solidFill>
            </a:endParaRPr>
          </a:p>
        </p:txBody>
      </p:sp>
    </p:spTree>
    <p:extLst>
      <p:ext uri="{BB962C8B-B14F-4D97-AF65-F5344CB8AC3E}">
        <p14:creationId xmlns:p14="http://schemas.microsoft.com/office/powerpoint/2010/main" val="2360259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(13</a:t>
            </a:r>
            <a:r>
              <a:rPr lang="en-US" sz="2800" b="1" baseline="30000" dirty="0">
                <a:cs typeface="Arial" panose="020B0604020202020204" pitchFamily="34" charset="0"/>
              </a:rPr>
              <a:t>th</a:t>
            </a:r>
            <a:r>
              <a:rPr lang="en-US" sz="2800" b="1" dirty="0">
                <a:cs typeface="Arial" panose="020B0604020202020204" pitchFamily="34" charset="0"/>
              </a:rPr>
              <a:t> century) – St Francis of Assisi</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7" name="TextBox 6">
            <a:extLst>
              <a:ext uri="{FF2B5EF4-FFF2-40B4-BE49-F238E27FC236}">
                <a16:creationId xmlns:a16="http://schemas.microsoft.com/office/drawing/2014/main" id="{7B22C35C-FD75-4A7E-8A72-F0D370876442}"/>
              </a:ext>
            </a:extLst>
          </p:cNvPr>
          <p:cNvSpPr txBox="1"/>
          <p:nvPr/>
        </p:nvSpPr>
        <p:spPr>
          <a:xfrm>
            <a:off x="5070369" y="761972"/>
            <a:ext cx="5005906" cy="830997"/>
          </a:xfrm>
          <a:prstGeom prst="rect">
            <a:avLst/>
          </a:prstGeom>
          <a:solidFill>
            <a:srgbClr val="FFFFCC"/>
          </a:solidFill>
        </p:spPr>
        <p:txBody>
          <a:bodyPr wrap="square" rtlCol="0">
            <a:spAutoFit/>
          </a:bodyPr>
          <a:lstStyle/>
          <a:p>
            <a:pPr marL="285750" indent="-285750">
              <a:buFont typeface="Arial" panose="020B0604020202020204" pitchFamily="34" charset="0"/>
              <a:buChar char="•"/>
            </a:pPr>
            <a:r>
              <a:rPr lang="en-US" sz="2400" dirty="0"/>
              <a:t>Born: 1181</a:t>
            </a:r>
          </a:p>
          <a:p>
            <a:pPr marL="285750" indent="-285750">
              <a:buFont typeface="Arial" panose="020B0604020202020204" pitchFamily="34" charset="0"/>
              <a:buChar char="•"/>
            </a:pPr>
            <a:r>
              <a:rPr lang="en-US" sz="2400" dirty="0"/>
              <a:t>Died: October 3, 1226</a:t>
            </a:r>
          </a:p>
        </p:txBody>
      </p:sp>
      <p:sp>
        <p:nvSpPr>
          <p:cNvPr id="6" name="TextBox 5">
            <a:extLst>
              <a:ext uri="{FF2B5EF4-FFF2-40B4-BE49-F238E27FC236}">
                <a16:creationId xmlns:a16="http://schemas.microsoft.com/office/drawing/2014/main" id="{4BD7454F-01F6-4CEC-AC9B-E328D4BC1406}"/>
              </a:ext>
            </a:extLst>
          </p:cNvPr>
          <p:cNvSpPr txBox="1"/>
          <p:nvPr/>
        </p:nvSpPr>
        <p:spPr>
          <a:xfrm>
            <a:off x="5092116" y="1698448"/>
            <a:ext cx="7075411" cy="5016758"/>
          </a:xfrm>
          <a:prstGeom prst="rect">
            <a:avLst/>
          </a:prstGeom>
          <a:solidFill>
            <a:srgbClr val="FFFFCC"/>
          </a:solidFill>
        </p:spPr>
        <p:txBody>
          <a:bodyPr wrap="square" rtlCol="0">
            <a:spAutoFit/>
          </a:bodyPr>
          <a:lstStyle/>
          <a:p>
            <a:pPr marL="342900" indent="-342900">
              <a:buFont typeface="Arial" panose="020B0604020202020204" pitchFamily="34" charset="0"/>
              <a:buChar char="•"/>
            </a:pPr>
            <a:r>
              <a:rPr lang="en-US" sz="2400" dirty="0">
                <a:cs typeface="Arial" panose="020B0604020202020204" pitchFamily="34" charset="0"/>
              </a:rPr>
              <a:t>St Francis was an Italian.</a:t>
            </a:r>
          </a:p>
          <a:p>
            <a:pPr marL="285750" indent="-285750">
              <a:buFont typeface="Arial" panose="020B0604020202020204" pitchFamily="34" charset="0"/>
              <a:buChar char="•"/>
            </a:pPr>
            <a:r>
              <a:rPr lang="en-US" sz="2400" dirty="0">
                <a:cs typeface="Arial" panose="020B0604020202020204" pitchFamily="34" charset="0"/>
              </a:rPr>
              <a:t>Pope Innocent III endorsed the Franciscan order April 16, 1220. The group was tonsured.</a:t>
            </a:r>
            <a:r>
              <a:rPr lang="en-US" sz="2800" dirty="0">
                <a:cs typeface="Arial" panose="020B0604020202020204" pitchFamily="34" charset="0"/>
              </a:rPr>
              <a:t> </a:t>
            </a:r>
          </a:p>
          <a:p>
            <a:pPr marL="285750" indent="-285750">
              <a:buFont typeface="Arial" panose="020B0604020202020204" pitchFamily="34" charset="0"/>
              <a:buChar char="•"/>
            </a:pPr>
            <a:r>
              <a:rPr lang="en-US" sz="2400" dirty="0"/>
              <a:t>He is associated with patronage of animals and the environment, and it became customary for Catholic and Anglican churches to hold ceremonies blessing animals on his feast day of October 4</a:t>
            </a:r>
            <a:r>
              <a:rPr lang="en-US" sz="2800" dirty="0"/>
              <a:t>. </a:t>
            </a:r>
          </a:p>
          <a:p>
            <a:pPr marL="285750" indent="-285750">
              <a:buFont typeface="Arial" panose="020B0604020202020204" pitchFamily="34" charset="0"/>
              <a:buChar char="•"/>
            </a:pPr>
            <a:r>
              <a:rPr lang="en-US" sz="2400" dirty="0">
                <a:cs typeface="Arial" panose="020B0604020202020204" pitchFamily="34" charset="0"/>
              </a:rPr>
              <a:t>Originally they sought to preach the Gospel but then turned to ministering to the people as seen in the prayer of St Francis.</a:t>
            </a:r>
          </a:p>
          <a:p>
            <a:pPr marL="285750" indent="-285750">
              <a:buFont typeface="Arial" panose="020B0604020202020204" pitchFamily="34" charset="0"/>
              <a:buChar char="•"/>
            </a:pPr>
            <a:r>
              <a:rPr lang="en-US" sz="2400" dirty="0"/>
              <a:t>In 1224 he came the first person to have the stigmata (the wounds of Christ) on his body.</a:t>
            </a:r>
          </a:p>
          <a:p>
            <a:pPr marL="285750" indent="-285750">
              <a:buFont typeface="Arial" panose="020B0604020202020204" pitchFamily="34" charset="0"/>
              <a:buChar char="•"/>
            </a:pPr>
            <a:endParaRPr lang="en-US" sz="2400" dirty="0">
              <a:cs typeface="Arial" panose="020B0604020202020204" pitchFamily="34" charset="0"/>
            </a:endParaRPr>
          </a:p>
        </p:txBody>
      </p:sp>
      <p:pic>
        <p:nvPicPr>
          <p:cNvPr id="1026" name="Picture 2" descr="http://2.bp.blogspot.com/-Pg5V2z8sigA/VC8kxwW3PoI/AAAAAAAAN2I/bGWtaYsHBgY/s1600/StFrancis.jpg">
            <a:extLst>
              <a:ext uri="{FF2B5EF4-FFF2-40B4-BE49-F238E27FC236}">
                <a16:creationId xmlns:a16="http://schemas.microsoft.com/office/drawing/2014/main" id="{2C7CC2D8-F888-48B2-A034-A2E3CDAC22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04" y="848208"/>
            <a:ext cx="4625751" cy="578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533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(13</a:t>
            </a:r>
            <a:r>
              <a:rPr lang="en-US" sz="2800" b="1" baseline="30000" dirty="0">
                <a:cs typeface="Arial" panose="020B0604020202020204" pitchFamily="34" charset="0"/>
              </a:rPr>
              <a:t>th</a:t>
            </a:r>
            <a:r>
              <a:rPr lang="en-US" sz="2800" b="1" dirty="0">
                <a:cs typeface="Arial" panose="020B0604020202020204" pitchFamily="34" charset="0"/>
              </a:rPr>
              <a:t> century) – Prayer of St Francis of Assisi</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TextBox 2">
            <a:extLst>
              <a:ext uri="{FF2B5EF4-FFF2-40B4-BE49-F238E27FC236}">
                <a16:creationId xmlns:a16="http://schemas.microsoft.com/office/drawing/2014/main" id="{EAE59360-12C6-4A16-B589-A7AC1E5042D6}"/>
              </a:ext>
            </a:extLst>
          </p:cNvPr>
          <p:cNvSpPr txBox="1"/>
          <p:nvPr/>
        </p:nvSpPr>
        <p:spPr>
          <a:xfrm>
            <a:off x="185340" y="733246"/>
            <a:ext cx="11821319" cy="3477875"/>
          </a:xfrm>
          <a:prstGeom prst="rect">
            <a:avLst/>
          </a:prstGeom>
          <a:solidFill>
            <a:srgbClr val="FFFFCC"/>
          </a:solidFill>
        </p:spPr>
        <p:txBody>
          <a:bodyPr wrap="square" rtlCol="0">
            <a:spAutoFit/>
          </a:bodyPr>
          <a:lstStyle/>
          <a:p>
            <a:r>
              <a:rPr lang="en-US" sz="2800" i="1" dirty="0"/>
              <a:t>"Lord make me an instrument of your peace. Where there is hatred, let me sow love; where there is injury, pardon; where there is discord, union; where there is doubt, faith; where there is despair, hope; where there is darkness, light; where there is sadness, joy. Grant that I may not so much seek to be consoled as to console; to be understood as to understand; to be loved as to love. For it is in giving that we receive; it is in pardoning that we are pardoned; and it is in dying that we are born to eternal life."</a:t>
            </a:r>
            <a:r>
              <a:rPr lang="en-US" sz="2800" dirty="0"/>
              <a:t> </a:t>
            </a:r>
            <a:br>
              <a:rPr lang="en-US" sz="2400" dirty="0"/>
            </a:br>
            <a:r>
              <a:rPr lang="en-US" sz="2400" dirty="0"/>
              <a:t> </a:t>
            </a:r>
            <a:endParaRPr lang="en-US" sz="2400" dirty="0">
              <a:solidFill>
                <a:srgbClr val="0070C0"/>
              </a:solidFill>
            </a:endParaRPr>
          </a:p>
        </p:txBody>
      </p:sp>
    </p:spTree>
    <p:extLst>
      <p:ext uri="{BB962C8B-B14F-4D97-AF65-F5344CB8AC3E}">
        <p14:creationId xmlns:p14="http://schemas.microsoft.com/office/powerpoint/2010/main" val="3788243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(13</a:t>
            </a:r>
            <a:r>
              <a:rPr lang="en-US" sz="2800" b="1" baseline="30000" dirty="0">
                <a:cs typeface="Arial" panose="020B0604020202020204" pitchFamily="34" charset="0"/>
              </a:rPr>
              <a:t>th</a:t>
            </a:r>
            <a:r>
              <a:rPr lang="en-US" sz="2800" b="1" dirty="0">
                <a:cs typeface="Arial" panose="020B0604020202020204" pitchFamily="34" charset="0"/>
              </a:rPr>
              <a:t> century) – St Dominic</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7" name="TextBox 6">
            <a:extLst>
              <a:ext uri="{FF2B5EF4-FFF2-40B4-BE49-F238E27FC236}">
                <a16:creationId xmlns:a16="http://schemas.microsoft.com/office/drawing/2014/main" id="{7B22C35C-FD75-4A7E-8A72-F0D370876442}"/>
              </a:ext>
            </a:extLst>
          </p:cNvPr>
          <p:cNvSpPr txBox="1"/>
          <p:nvPr/>
        </p:nvSpPr>
        <p:spPr>
          <a:xfrm>
            <a:off x="5788241" y="810770"/>
            <a:ext cx="6214369" cy="954107"/>
          </a:xfrm>
          <a:prstGeom prst="rect">
            <a:avLst/>
          </a:prstGeom>
          <a:solidFill>
            <a:srgbClr val="FFFFCC"/>
          </a:solidFill>
        </p:spPr>
        <p:txBody>
          <a:bodyPr wrap="square" rtlCol="0">
            <a:spAutoFit/>
          </a:bodyPr>
          <a:lstStyle/>
          <a:p>
            <a:pPr marL="285750" indent="-285750">
              <a:buFont typeface="Arial" panose="020B0604020202020204" pitchFamily="34" charset="0"/>
              <a:buChar char="•"/>
            </a:pPr>
            <a:r>
              <a:rPr lang="en-US" sz="2800" dirty="0"/>
              <a:t>Born: August 8, 1170</a:t>
            </a:r>
          </a:p>
          <a:p>
            <a:pPr marL="285750" indent="-285750">
              <a:buFont typeface="Arial" panose="020B0604020202020204" pitchFamily="34" charset="0"/>
              <a:buChar char="•"/>
            </a:pPr>
            <a:r>
              <a:rPr lang="en-US" sz="2800" dirty="0"/>
              <a:t>Died: August 6, 1221</a:t>
            </a:r>
          </a:p>
        </p:txBody>
      </p:sp>
      <p:sp>
        <p:nvSpPr>
          <p:cNvPr id="6" name="TextBox 5">
            <a:extLst>
              <a:ext uri="{FF2B5EF4-FFF2-40B4-BE49-F238E27FC236}">
                <a16:creationId xmlns:a16="http://schemas.microsoft.com/office/drawing/2014/main" id="{4BD7454F-01F6-4CEC-AC9B-E328D4BC1406}"/>
              </a:ext>
            </a:extLst>
          </p:cNvPr>
          <p:cNvSpPr txBox="1"/>
          <p:nvPr/>
        </p:nvSpPr>
        <p:spPr>
          <a:xfrm>
            <a:off x="4829453" y="2518044"/>
            <a:ext cx="7251956" cy="3539430"/>
          </a:xfrm>
          <a:prstGeom prst="rect">
            <a:avLst/>
          </a:prstGeom>
          <a:solidFill>
            <a:srgbClr val="FFFFCC"/>
          </a:solidFill>
        </p:spPr>
        <p:txBody>
          <a:bodyPr wrap="square" rtlCol="0">
            <a:spAutoFit/>
          </a:bodyPr>
          <a:lstStyle/>
          <a:p>
            <a:pPr marL="285750" indent="-285750">
              <a:buFont typeface="Arial" panose="020B0604020202020204" pitchFamily="34" charset="0"/>
              <a:buChar char="•"/>
            </a:pPr>
            <a:r>
              <a:rPr lang="en-US" sz="2800" dirty="0">
                <a:cs typeface="Arial" panose="020B0604020202020204" pitchFamily="34" charset="0"/>
              </a:rPr>
              <a:t>St Dominic was from Spain and founded the Dominican order. </a:t>
            </a:r>
          </a:p>
          <a:p>
            <a:pPr marL="285750" indent="-285750">
              <a:buFont typeface="Arial" panose="020B0604020202020204" pitchFamily="34" charset="0"/>
              <a:buChar char="•"/>
            </a:pPr>
            <a:r>
              <a:rPr lang="en-US" sz="2800" dirty="0">
                <a:cs typeface="Arial" panose="020B0604020202020204" pitchFamily="34" charset="0"/>
              </a:rPr>
              <a:t>Sought approval of his order at the 4</a:t>
            </a:r>
            <a:r>
              <a:rPr lang="en-US" sz="2800" baseline="30000" dirty="0">
                <a:cs typeface="Arial" panose="020B0604020202020204" pitchFamily="34" charset="0"/>
              </a:rPr>
              <a:t>th</a:t>
            </a:r>
            <a:r>
              <a:rPr lang="en-US" sz="2800" dirty="0">
                <a:cs typeface="Arial" panose="020B0604020202020204" pitchFamily="34" charset="0"/>
              </a:rPr>
              <a:t> Lateran Council but was rejected. He received approval from Pope </a:t>
            </a:r>
            <a:r>
              <a:rPr lang="en-US" sz="2800" dirty="0"/>
              <a:t>Honorius II in 1217.</a:t>
            </a:r>
          </a:p>
          <a:p>
            <a:pPr marL="285750" indent="-285750">
              <a:buFont typeface="Arial" panose="020B0604020202020204" pitchFamily="34" charset="0"/>
              <a:buChar char="•"/>
            </a:pPr>
            <a:r>
              <a:rPr lang="en-US" sz="2800" dirty="0">
                <a:cs typeface="Arial" panose="020B0604020202020204" pitchFamily="34" charset="0"/>
              </a:rPr>
              <a:t>Dominicans were primarily itinerant preachers.</a:t>
            </a:r>
          </a:p>
          <a:p>
            <a:pPr marL="285750" indent="-285750">
              <a:buFont typeface="Arial" panose="020B0604020202020204" pitchFamily="34" charset="0"/>
              <a:buChar char="•"/>
            </a:pPr>
            <a:r>
              <a:rPr lang="en-US" sz="2800" dirty="0">
                <a:cs typeface="Arial" panose="020B0604020202020204" pitchFamily="34" charset="0"/>
              </a:rPr>
              <a:t>Supposedly the Virgin Mary appeared to him and revealed to him the Rosary.</a:t>
            </a:r>
          </a:p>
        </p:txBody>
      </p:sp>
      <p:pic>
        <p:nvPicPr>
          <p:cNvPr id="1026" name="Picture 2" descr="Image result for st dominic">
            <a:extLst>
              <a:ext uri="{FF2B5EF4-FFF2-40B4-BE49-F238E27FC236}">
                <a16:creationId xmlns:a16="http://schemas.microsoft.com/office/drawing/2014/main" id="{1F9383A1-4EBD-4E2C-A060-DC8E8922F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03" y="810770"/>
            <a:ext cx="4188649" cy="593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595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901</Words>
  <Application>Microsoft Office PowerPoint</Application>
  <PresentationFormat>Widescreen</PresentationFormat>
  <Paragraphs>122</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Discipleship:  An  Introduction to  Systematic Theology and  Apologetics</vt:lpstr>
      <vt:lpstr> The Reformation – Setting the Table for October 31, 1517 </vt:lpstr>
      <vt:lpstr> The Reformation (13th century) – Romanesque Cathedral </vt:lpstr>
      <vt:lpstr> The Reformation (13th century) – Gothic Cathedral  Flying Buttress</vt:lpstr>
      <vt:lpstr> The Reformation (13th century) – Gothic Cathedral   </vt:lpstr>
      <vt:lpstr> The Reformation (13th century) – Monks and Friars </vt:lpstr>
      <vt:lpstr> The Reformation (13th century) – St Francis of Assisi </vt:lpstr>
      <vt:lpstr> The Reformation (13th century) – Prayer of St Francis of Assisi </vt:lpstr>
      <vt:lpstr> The Reformation (13th century) – St Dominic </vt:lpstr>
      <vt:lpstr> The Reformation (13th century) – The Rosary </vt:lpstr>
      <vt:lpstr> The Reformation (13th century) – The Rosary </vt:lpstr>
      <vt:lpstr> The Reformation (13th century) – The Rosary </vt:lpstr>
      <vt:lpstr> The Reformation (13th century) – The Rosary </vt:lpstr>
      <vt:lpstr> The Reformation (13th century) – The Rosary </vt:lpstr>
      <vt:lpstr> The Reformation (13th century) – The Rosary </vt:lpstr>
      <vt:lpstr> The Reformation (13th century) – The Rosary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Discipleship:  An  Introduction to  Systematic Theology and  Apologetics</dc:title>
  <dc:creator>Carl Schmuland</dc:creator>
  <cp:lastModifiedBy>Carl Schmuland</cp:lastModifiedBy>
  <cp:revision>1</cp:revision>
  <dcterms:created xsi:type="dcterms:W3CDTF">2017-11-13T07:08:37Z</dcterms:created>
  <dcterms:modified xsi:type="dcterms:W3CDTF">2017-11-13T07:11:58Z</dcterms:modified>
</cp:coreProperties>
</file>