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719879-F729-4010-AAC0-4C780952963A}" type="datetimeFigureOut">
              <a:rPr lang="en-US" smtClean="0"/>
              <a:t>11/19/2017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A7CC5A-C25B-4E53-9469-E04E897D9B90}" type="slidenum">
              <a:rPr lang="en-US" smtClean="0"/>
              <a:t>‹#›</a:t>
            </a:fld>
            <a:endParaRPr lang="en-US"/>
          </a:p>
        </p:txBody>
      </p:sp>
    </p:spTree>
    <p:extLst>
      <p:ext uri="{BB962C8B-B14F-4D97-AF65-F5344CB8AC3E}">
        <p14:creationId xmlns:p14="http://schemas.microsoft.com/office/powerpoint/2010/main" val="156841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1723585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412436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346064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3264687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3124785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4231966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2434052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982779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1754145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1758654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6215D-F5BF-4B95-9C76-0608EF24D1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6B2432-D198-4E3B-AF3E-D9E4281AF2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096480-71FF-4AFD-9E17-996DC4D90465}"/>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5" name="Footer Placeholder 4">
            <a:extLst>
              <a:ext uri="{FF2B5EF4-FFF2-40B4-BE49-F238E27FC236}">
                <a16:creationId xmlns:a16="http://schemas.microsoft.com/office/drawing/2014/main" id="{A65DB7CB-C2D1-4BF0-9561-EFEEDBFE4C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5C8B1-C1F2-4078-AEA6-A3E84D886225}"/>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3242123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01EBF-0715-4C5C-8C59-9720413226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ACC4F6-7421-4008-A58A-ACB9E0509C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5415F5-EE2D-4601-A57A-20BF1A68636E}"/>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5" name="Footer Placeholder 4">
            <a:extLst>
              <a:ext uri="{FF2B5EF4-FFF2-40B4-BE49-F238E27FC236}">
                <a16:creationId xmlns:a16="http://schemas.microsoft.com/office/drawing/2014/main" id="{270AE4EC-1E7D-4F91-AAF3-137BD92028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B42E2-067E-4F21-A107-EB10F050FB54}"/>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147275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1D6F90-743B-40DA-9310-EA77051B6F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4A7A8C-A07E-471A-989E-F24063B33CC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17E6D-DE6C-4293-AE30-48938FA53A58}"/>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5" name="Footer Placeholder 4">
            <a:extLst>
              <a:ext uri="{FF2B5EF4-FFF2-40B4-BE49-F238E27FC236}">
                <a16:creationId xmlns:a16="http://schemas.microsoft.com/office/drawing/2014/main" id="{0456A40E-0491-4751-920F-93AAE7AB9B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71DDDF-7825-41C1-B8FA-8C874B5E272C}"/>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3443576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6E6CF-574B-459A-B711-7207203C1C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494574-C101-455D-ABA6-71D5D480AC7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8C59AD-85FB-4A0E-BCB6-0429EC9F9DE5}"/>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5" name="Footer Placeholder 4">
            <a:extLst>
              <a:ext uri="{FF2B5EF4-FFF2-40B4-BE49-F238E27FC236}">
                <a16:creationId xmlns:a16="http://schemas.microsoft.com/office/drawing/2014/main" id="{F0EE750E-A168-422A-B5B0-4DB27E84C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9B3C5-B299-48E5-B5F0-21E1F90352E8}"/>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1558417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FC097-694A-4A15-BA4A-55972FF78D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A424E3-4FD4-4BA8-9041-B4F7CB353F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75AE653-3B61-4282-95FF-D8A98D51D1A4}"/>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5" name="Footer Placeholder 4">
            <a:extLst>
              <a:ext uri="{FF2B5EF4-FFF2-40B4-BE49-F238E27FC236}">
                <a16:creationId xmlns:a16="http://schemas.microsoft.com/office/drawing/2014/main" id="{5D35847A-F2CA-4975-A9A3-ED9687C2D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A48A33-A384-4FEA-9EE4-67A9365FA683}"/>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280152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7219B-BC40-469C-AAEC-C722B42112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63213C-767A-49DF-8BA7-E603F9C2E0B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781318-2634-4BF7-BACF-9742807598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DECCE4-B997-4198-9DD4-F8F925051DFE}"/>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6" name="Footer Placeholder 5">
            <a:extLst>
              <a:ext uri="{FF2B5EF4-FFF2-40B4-BE49-F238E27FC236}">
                <a16:creationId xmlns:a16="http://schemas.microsoft.com/office/drawing/2014/main" id="{55FB901C-1E8D-45E6-946F-7F3C1B31E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C4B91F-1BAA-41AE-9E57-C973088FFCB6}"/>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14603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0A9A-C7C2-4AF2-AF65-C746E5BF3B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1EAF1F-FBCA-4A31-B82C-39C4B23462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12DE11E-D5EC-4C15-9C42-C130A5B38D5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AD87B0-5FF8-49D3-B636-888946290F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D47247-BE44-49E1-BE82-8108CF34C03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910681-3CFF-4A0E-8184-A48D701EE6B4}"/>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8" name="Footer Placeholder 7">
            <a:extLst>
              <a:ext uri="{FF2B5EF4-FFF2-40B4-BE49-F238E27FC236}">
                <a16:creationId xmlns:a16="http://schemas.microsoft.com/office/drawing/2014/main" id="{B790F7FE-D441-44F4-ACBC-CC5AE28F2B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E75F9C-B2F8-4E8D-9C67-C698B8F206A8}"/>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318236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E0540-18EA-4FC1-8EDB-33F062FA9E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A73097-CF4D-4824-A336-1CFAFE70A5CA}"/>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4" name="Footer Placeholder 3">
            <a:extLst>
              <a:ext uri="{FF2B5EF4-FFF2-40B4-BE49-F238E27FC236}">
                <a16:creationId xmlns:a16="http://schemas.microsoft.com/office/drawing/2014/main" id="{F4185806-BD84-4960-9669-50B0A67CE9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3A0FF1-2479-4C16-BCED-D04892916939}"/>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83050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B965DE-0658-46B0-B898-0523D18A5E74}"/>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3" name="Footer Placeholder 2">
            <a:extLst>
              <a:ext uri="{FF2B5EF4-FFF2-40B4-BE49-F238E27FC236}">
                <a16:creationId xmlns:a16="http://schemas.microsoft.com/office/drawing/2014/main" id="{19C33BD7-3E39-4B01-81EE-E98885B5D6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54C361-2BCB-4BCC-9AF8-E0097FEF547C}"/>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2299780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43D66-A484-4339-8B64-EE3BA8F8E0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64B328-7096-4F08-9D0C-1700BDCB33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63803C-9531-4075-A06D-E836E59C7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0DB63E-A67E-4E59-ADE5-0C37B25C0824}"/>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6" name="Footer Placeholder 5">
            <a:extLst>
              <a:ext uri="{FF2B5EF4-FFF2-40B4-BE49-F238E27FC236}">
                <a16:creationId xmlns:a16="http://schemas.microsoft.com/office/drawing/2014/main" id="{632A845E-BC10-4446-9DFF-434C8E86B2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D1CC45-6FEB-468D-9F7A-E72A0E48E1E2}"/>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3646763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84EFD-0FCC-47F4-95AD-610ABF457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B1631E-DC25-4483-95DA-E1FAAF0321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FB4212-CF7C-4ABB-8453-0BF6F2EFB6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61C589-E1C9-42A7-BCD1-A55287855263}"/>
              </a:ext>
            </a:extLst>
          </p:cNvPr>
          <p:cNvSpPr>
            <a:spLocks noGrp="1"/>
          </p:cNvSpPr>
          <p:nvPr>
            <p:ph type="dt" sz="half" idx="10"/>
          </p:nvPr>
        </p:nvSpPr>
        <p:spPr/>
        <p:txBody>
          <a:bodyPr/>
          <a:lstStyle/>
          <a:p>
            <a:fld id="{260F542A-95D1-48CB-BB09-AF15C47BADF0}" type="datetimeFigureOut">
              <a:rPr lang="en-US" smtClean="0"/>
              <a:t>11/19/2017</a:t>
            </a:fld>
            <a:endParaRPr lang="en-US"/>
          </a:p>
        </p:txBody>
      </p:sp>
      <p:sp>
        <p:nvSpPr>
          <p:cNvPr id="6" name="Footer Placeholder 5">
            <a:extLst>
              <a:ext uri="{FF2B5EF4-FFF2-40B4-BE49-F238E27FC236}">
                <a16:creationId xmlns:a16="http://schemas.microsoft.com/office/drawing/2014/main" id="{B6A67B9C-061C-481F-A3F5-5B053A741B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D1BEED-4306-486A-84A0-A1AFDC1CBDEF}"/>
              </a:ext>
            </a:extLst>
          </p:cNvPr>
          <p:cNvSpPr>
            <a:spLocks noGrp="1"/>
          </p:cNvSpPr>
          <p:nvPr>
            <p:ph type="sldNum" sz="quarter" idx="12"/>
          </p:nvPr>
        </p:nvSpPr>
        <p:spPr/>
        <p:txBody>
          <a:bodyPr/>
          <a:lstStyle/>
          <a:p>
            <a:fld id="{DD48C38D-C3A8-46DF-A6DA-11A1E267C5E7}" type="slidenum">
              <a:rPr lang="en-US" smtClean="0"/>
              <a:t>‹#›</a:t>
            </a:fld>
            <a:endParaRPr lang="en-US"/>
          </a:p>
        </p:txBody>
      </p:sp>
    </p:spTree>
    <p:extLst>
      <p:ext uri="{BB962C8B-B14F-4D97-AF65-F5344CB8AC3E}">
        <p14:creationId xmlns:p14="http://schemas.microsoft.com/office/powerpoint/2010/main" val="3804998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5F41FE-9288-4529-861A-F79D29D649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DA6716-5D82-4E08-9556-10D81E8928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F2B5C-25CD-40B1-B9AE-A21340BB51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F542A-95D1-48CB-BB09-AF15C47BADF0}" type="datetimeFigureOut">
              <a:rPr lang="en-US" smtClean="0"/>
              <a:t>11/19/2017</a:t>
            </a:fld>
            <a:endParaRPr lang="en-US"/>
          </a:p>
        </p:txBody>
      </p:sp>
      <p:sp>
        <p:nvSpPr>
          <p:cNvPr id="5" name="Footer Placeholder 4">
            <a:extLst>
              <a:ext uri="{FF2B5EF4-FFF2-40B4-BE49-F238E27FC236}">
                <a16:creationId xmlns:a16="http://schemas.microsoft.com/office/drawing/2014/main" id="{CAF9E5AC-6DB5-420E-914D-DCE6C8A0C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4CFCCF-6AED-4770-A19D-F0B20A61CD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8C38D-C3A8-46DF-A6DA-11A1E267C5E7}" type="slidenum">
              <a:rPr lang="en-US" smtClean="0"/>
              <a:t>‹#›</a:t>
            </a:fld>
            <a:endParaRPr lang="en-US"/>
          </a:p>
        </p:txBody>
      </p:sp>
    </p:spTree>
    <p:extLst>
      <p:ext uri="{BB962C8B-B14F-4D97-AF65-F5344CB8AC3E}">
        <p14:creationId xmlns:p14="http://schemas.microsoft.com/office/powerpoint/2010/main" val="1520750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Church </a:t>
            </a:r>
            <a:r>
              <a:rPr lang="en-US" b="1">
                <a:solidFill>
                  <a:srgbClr val="0070C0"/>
                </a:solidFill>
              </a:rPr>
              <a:t>November 19, </a:t>
            </a:r>
            <a:r>
              <a:rPr lang="en-US" b="1" dirty="0">
                <a:solidFill>
                  <a:srgbClr val="0070C0"/>
                </a:solidFill>
              </a:rPr>
              <a:t>2017</a:t>
            </a:r>
          </a:p>
        </p:txBody>
      </p:sp>
    </p:spTree>
    <p:extLst>
      <p:ext uri="{BB962C8B-B14F-4D97-AF65-F5344CB8AC3E}">
        <p14:creationId xmlns:p14="http://schemas.microsoft.com/office/powerpoint/2010/main" val="704304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3" name="Picture 2" descr="Carlo Crivelli 007.jpg">
            <a:extLst>
              <a:ext uri="{FF2B5EF4-FFF2-40B4-BE49-F238E27FC236}">
                <a16:creationId xmlns:a16="http://schemas.microsoft.com/office/drawing/2014/main" id="{6BA5923C-06FD-478A-A449-544389767F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024" y="656493"/>
            <a:ext cx="3249168" cy="505097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722A8BD-01A8-4DD7-BA97-6821470DD510}"/>
              </a:ext>
            </a:extLst>
          </p:cNvPr>
          <p:cNvSpPr txBox="1"/>
          <p:nvPr/>
        </p:nvSpPr>
        <p:spPr>
          <a:xfrm>
            <a:off x="4352544" y="779824"/>
            <a:ext cx="7626096" cy="5693866"/>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t>Canonized as Doctor Angelicus (the Angelic Doctor) By sheer weight of intellect he has no peers among theologians except possibly for Jonathon Edwards. </a:t>
            </a:r>
          </a:p>
          <a:p>
            <a:pPr marL="457200" indent="-457200">
              <a:buFont typeface="Arial" panose="020B0604020202020204" pitchFamily="34" charset="0"/>
              <a:buChar char="•"/>
            </a:pPr>
            <a:r>
              <a:rPr lang="en-US" sz="2800" dirty="0"/>
              <a:t>Virtually every college/university (secular or sacred) includes the study of Thomas’ works in their philosophy curriculum.</a:t>
            </a:r>
          </a:p>
          <a:p>
            <a:pPr marL="457200" indent="-457200">
              <a:buFont typeface="Arial" panose="020B0604020202020204" pitchFamily="34" charset="0"/>
              <a:buChar char="•"/>
            </a:pPr>
            <a:r>
              <a:rPr lang="en-US" sz="2800" dirty="0"/>
              <a:t>Undisputed master of Scholastic Philosophy.</a:t>
            </a:r>
          </a:p>
          <a:p>
            <a:pPr marL="457200" indent="-457200">
              <a:buFont typeface="Arial" panose="020B0604020202020204" pitchFamily="34" charset="0"/>
              <a:buChar char="•"/>
            </a:pPr>
            <a:r>
              <a:rPr lang="en-US" sz="2800" dirty="0"/>
              <a:t>Despite his great intellect he was wrong about some things from a Protestant perspective.</a:t>
            </a:r>
          </a:p>
          <a:p>
            <a:pPr marL="457200" indent="-457200">
              <a:buFont typeface="Arial" panose="020B0604020202020204" pitchFamily="34" charset="0"/>
              <a:buChar char="•"/>
            </a:pPr>
            <a:r>
              <a:rPr lang="en-US" sz="2800" dirty="0"/>
              <a:t>No Roman Catholic theologian has been more maligned by Evangelical Protestants because they believe he separated grace and nature.</a:t>
            </a:r>
          </a:p>
        </p:txBody>
      </p:sp>
      <p:sp>
        <p:nvSpPr>
          <p:cNvPr id="6" name="TextBox 5">
            <a:extLst>
              <a:ext uri="{FF2B5EF4-FFF2-40B4-BE49-F238E27FC236}">
                <a16:creationId xmlns:a16="http://schemas.microsoft.com/office/drawing/2014/main" id="{486CCD14-9F2D-4952-9FC4-13C450E8B37C}"/>
              </a:ext>
            </a:extLst>
          </p:cNvPr>
          <p:cNvSpPr txBox="1"/>
          <p:nvPr/>
        </p:nvSpPr>
        <p:spPr>
          <a:xfrm>
            <a:off x="173736" y="5806895"/>
            <a:ext cx="4178808" cy="830997"/>
          </a:xfrm>
          <a:prstGeom prst="rect">
            <a:avLst/>
          </a:prstGeom>
          <a:noFill/>
        </p:spPr>
        <p:txBody>
          <a:bodyPr wrap="square" rtlCol="0">
            <a:spAutoFit/>
          </a:bodyPr>
          <a:lstStyle/>
          <a:p>
            <a:r>
              <a:rPr lang="en-US" sz="2400" dirty="0"/>
              <a:t>altarpiece in Ascoli Piceno, Italy,</a:t>
            </a:r>
            <a:br>
              <a:rPr lang="en-US" sz="2400" dirty="0"/>
            </a:br>
            <a:r>
              <a:rPr lang="en-US" sz="2400" dirty="0"/>
              <a:t>by Carlo </a:t>
            </a:r>
            <a:r>
              <a:rPr lang="en-US" sz="2400" dirty="0" err="1"/>
              <a:t>Crivelli</a:t>
            </a:r>
            <a:r>
              <a:rPr lang="en-US" sz="2400" dirty="0"/>
              <a:t> (15th century)</a:t>
            </a:r>
          </a:p>
        </p:txBody>
      </p:sp>
    </p:spTree>
    <p:extLst>
      <p:ext uri="{BB962C8B-B14F-4D97-AF65-F5344CB8AC3E}">
        <p14:creationId xmlns:p14="http://schemas.microsoft.com/office/powerpoint/2010/main" val="1373798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612475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rPr>
              <a:t>Aquinas believed in the primacy of Divine Revelation (Bible).</a:t>
            </a:r>
          </a:p>
          <a:p>
            <a:pPr marL="457200" indent="-457200">
              <a:buFont typeface="Arial" panose="020B0604020202020204" pitchFamily="34" charset="0"/>
              <a:buChar char="•"/>
            </a:pPr>
            <a:r>
              <a:rPr lang="en-US" sz="2800" dirty="0">
                <a:solidFill>
                  <a:srgbClr val="0070C0"/>
                </a:solidFill>
              </a:rPr>
              <a:t>According to Aquinas natural theology is what we learn about God from natural revelation. So all knowledge comes from revelation.</a:t>
            </a:r>
          </a:p>
          <a:p>
            <a:pPr marL="457200" indent="-457200">
              <a:buFont typeface="Arial" panose="020B0604020202020204" pitchFamily="34" charset="0"/>
              <a:buChar char="•"/>
            </a:pPr>
            <a:r>
              <a:rPr lang="en-US" sz="2800" dirty="0">
                <a:solidFill>
                  <a:srgbClr val="0070C0"/>
                </a:solidFill>
              </a:rPr>
              <a:t>His most famous work was the </a:t>
            </a:r>
            <a:r>
              <a:rPr lang="en-US" sz="2800" b="1" i="1" dirty="0">
                <a:solidFill>
                  <a:srgbClr val="0070C0"/>
                </a:solidFill>
              </a:rPr>
              <a:t>Summa Theologica</a:t>
            </a:r>
            <a:r>
              <a:rPr lang="en-US" sz="2800" dirty="0">
                <a:solidFill>
                  <a:srgbClr val="0070C0"/>
                </a:solidFill>
              </a:rPr>
              <a:t> or simply the </a:t>
            </a:r>
            <a:r>
              <a:rPr lang="en-US" sz="2800" b="1" i="1" dirty="0">
                <a:solidFill>
                  <a:srgbClr val="0070C0"/>
                </a:solidFill>
              </a:rPr>
              <a:t>Summa</a:t>
            </a:r>
            <a:r>
              <a:rPr lang="en-US" sz="2800" dirty="0">
                <a:solidFill>
                  <a:srgbClr val="0070C0"/>
                </a:solidFill>
              </a:rPr>
              <a:t>) Although unfinished, the </a:t>
            </a:r>
            <a:r>
              <a:rPr lang="en-US" sz="2800" i="1" dirty="0">
                <a:solidFill>
                  <a:srgbClr val="0070C0"/>
                </a:solidFill>
              </a:rPr>
              <a:t>Summa</a:t>
            </a:r>
            <a:r>
              <a:rPr lang="en-US" sz="2800" dirty="0">
                <a:solidFill>
                  <a:srgbClr val="0070C0"/>
                </a:solidFill>
              </a:rPr>
              <a:t> is "one of the classics of the history of philosophy and one of the most influential works of Western literature.</a:t>
            </a:r>
          </a:p>
          <a:p>
            <a:pPr marL="457200" indent="-457200">
              <a:buFont typeface="Arial" panose="020B0604020202020204" pitchFamily="34" charset="0"/>
              <a:buChar char="•"/>
            </a:pPr>
            <a:r>
              <a:rPr lang="en-US" sz="2800" dirty="0">
                <a:solidFill>
                  <a:srgbClr val="0070C0"/>
                </a:solidFill>
              </a:rPr>
              <a:t>The Summa seeks to show the reasonableness of Christianity. In his era the focus was on salvation and not on nature. Thomas showed that grace and nature have the same source in God. Therefore, some things can:</a:t>
            </a:r>
          </a:p>
          <a:p>
            <a:pPr marL="914400" lvl="1" indent="-457200">
              <a:buFont typeface="Arial" panose="020B0604020202020204" pitchFamily="34" charset="0"/>
              <a:buChar char="•"/>
            </a:pPr>
            <a:r>
              <a:rPr lang="en-US" sz="2800" dirty="0">
                <a:solidFill>
                  <a:srgbClr val="0070C0"/>
                </a:solidFill>
              </a:rPr>
              <a:t>only be known by observing nature</a:t>
            </a:r>
          </a:p>
          <a:p>
            <a:pPr marL="914400" lvl="1" indent="-457200">
              <a:buFont typeface="Arial" panose="020B0604020202020204" pitchFamily="34" charset="0"/>
              <a:buChar char="•"/>
            </a:pPr>
            <a:r>
              <a:rPr lang="en-US" sz="2800" dirty="0">
                <a:solidFill>
                  <a:srgbClr val="0070C0"/>
                </a:solidFill>
              </a:rPr>
              <a:t>only be learned in the Bible.</a:t>
            </a:r>
          </a:p>
          <a:p>
            <a:pPr marL="914400" lvl="1" indent="-457200">
              <a:buFont typeface="Arial" panose="020B0604020202020204" pitchFamily="34" charset="0"/>
              <a:buChar char="•"/>
            </a:pPr>
            <a:r>
              <a:rPr lang="en-US" sz="2800" dirty="0">
                <a:solidFill>
                  <a:srgbClr val="0070C0"/>
                </a:solidFill>
              </a:rPr>
              <a:t>be found in the Bible or by observing nature (mixed articles). </a:t>
            </a:r>
          </a:p>
          <a:p>
            <a:pPr marL="457200" indent="-457200">
              <a:buFont typeface="Arial" panose="020B0604020202020204" pitchFamily="34" charset="0"/>
              <a:buChar char="•"/>
            </a:pPr>
            <a:r>
              <a:rPr lang="en-US" sz="2800" dirty="0">
                <a:solidFill>
                  <a:srgbClr val="0070C0"/>
                </a:solidFill>
              </a:rPr>
              <a:t>By saying nature has it source in God and is knowable the door was opened for the revolution in physical science in the 17</a:t>
            </a:r>
            <a:r>
              <a:rPr lang="en-US" sz="2800" baseline="30000" dirty="0">
                <a:solidFill>
                  <a:srgbClr val="0070C0"/>
                </a:solidFill>
              </a:rPr>
              <a:t>th</a:t>
            </a:r>
            <a:r>
              <a:rPr lang="en-US" sz="2800" dirty="0">
                <a:solidFill>
                  <a:srgbClr val="0070C0"/>
                </a:solidFill>
              </a:rPr>
              <a:t> century. </a:t>
            </a:r>
          </a:p>
        </p:txBody>
      </p:sp>
    </p:spTree>
    <p:extLst>
      <p:ext uri="{BB962C8B-B14F-4D97-AF65-F5344CB8AC3E}">
        <p14:creationId xmlns:p14="http://schemas.microsoft.com/office/powerpoint/2010/main" val="270880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55374" y="0"/>
            <a:ext cx="10515601" cy="656493"/>
          </a:xfrm>
          <a:solidFill>
            <a:srgbClr val="FFFFCC"/>
          </a:solidFill>
        </p:spPr>
        <p:txBody>
          <a:bodyPr>
            <a:noAutofit/>
          </a:bodyPr>
          <a:lstStyle/>
          <a:p>
            <a:r>
              <a:rPr lang="en-US" sz="2800" b="1" dirty="0">
                <a:cs typeface="Arial" panose="020B0604020202020204" pitchFamily="34" charset="0"/>
              </a:rPr>
              <a:t>Why do we study Systematic Theology (doctrine) and Apologetics?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755375" y="733246"/>
            <a:ext cx="10515600" cy="4832092"/>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"Those who study the Bible only to gain more information may believe their minds are expanding when, in fact, their heads are swelling.  Knowledge purely for knowledge's sake "</a:t>
            </a:r>
            <a:r>
              <a:rPr lang="en-US" sz="2800" dirty="0" err="1"/>
              <a:t>puffeth</a:t>
            </a:r>
            <a:r>
              <a:rPr lang="en-US" sz="2800" dirty="0"/>
              <a:t> up" (1 Cor. 8:1).  The riches of God's Word are no one's private treasure, and when we share its wealth, we participate in its highest purposes.  Whether your studies take place through a seminary, a Bible college, or a program of personal reading, they will be more rewarding when you realize how each element prepares you to preach with accuracy and authority for the sake of others' growth in grace.”   (English preacher Ian Tait) </a:t>
            </a:r>
          </a:p>
          <a:p>
            <a:endParaRPr lang="en-US" sz="2800" dirty="0"/>
          </a:p>
        </p:txBody>
      </p:sp>
    </p:spTree>
    <p:extLst>
      <p:ext uri="{BB962C8B-B14F-4D97-AF65-F5344CB8AC3E}">
        <p14:creationId xmlns:p14="http://schemas.microsoft.com/office/powerpoint/2010/main" val="1710469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Pope Innocent III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5" name="Picture 4">
            <a:extLst>
              <a:ext uri="{FF2B5EF4-FFF2-40B4-BE49-F238E27FC236}">
                <a16:creationId xmlns:a16="http://schemas.microsoft.com/office/drawing/2014/main" id="{AF1EFFC7-8426-40C0-8631-48EA92D95D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764932"/>
            <a:ext cx="4771291" cy="6000260"/>
          </a:xfrm>
          <a:prstGeom prst="rect">
            <a:avLst/>
          </a:prstGeom>
        </p:spPr>
      </p:pic>
      <p:sp>
        <p:nvSpPr>
          <p:cNvPr id="7" name="TextBox 6">
            <a:extLst>
              <a:ext uri="{FF2B5EF4-FFF2-40B4-BE49-F238E27FC236}">
                <a16:creationId xmlns:a16="http://schemas.microsoft.com/office/drawing/2014/main" id="{7B22C35C-FD75-4A7E-8A72-F0D370876442}"/>
              </a:ext>
            </a:extLst>
          </p:cNvPr>
          <p:cNvSpPr txBox="1"/>
          <p:nvPr/>
        </p:nvSpPr>
        <p:spPr>
          <a:xfrm>
            <a:off x="5788241" y="810770"/>
            <a:ext cx="6214369" cy="138499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Born: February 22, 1161</a:t>
            </a:r>
          </a:p>
          <a:p>
            <a:pPr marL="285750" indent="-285750">
              <a:buFont typeface="Arial" panose="020B0604020202020204" pitchFamily="34" charset="0"/>
              <a:buChar char="•"/>
            </a:pPr>
            <a:r>
              <a:rPr lang="en-US" sz="2800" dirty="0"/>
              <a:t>Died: July 16, 1216</a:t>
            </a:r>
          </a:p>
          <a:p>
            <a:pPr marL="285750" indent="-285750">
              <a:buFont typeface="Arial" panose="020B0604020202020204" pitchFamily="34" charset="0"/>
              <a:buChar char="•"/>
            </a:pPr>
            <a:r>
              <a:rPr lang="en-US" sz="2800" dirty="0"/>
              <a:t>Papacy: January 8, 1198 – July 16, 1216</a:t>
            </a:r>
          </a:p>
        </p:txBody>
      </p:sp>
      <p:sp>
        <p:nvSpPr>
          <p:cNvPr id="6" name="TextBox 5">
            <a:extLst>
              <a:ext uri="{FF2B5EF4-FFF2-40B4-BE49-F238E27FC236}">
                <a16:creationId xmlns:a16="http://schemas.microsoft.com/office/drawing/2014/main" id="{4BD7454F-01F6-4CEC-AC9B-E328D4BC1406}"/>
              </a:ext>
            </a:extLst>
          </p:cNvPr>
          <p:cNvSpPr txBox="1"/>
          <p:nvPr/>
        </p:nvSpPr>
        <p:spPr>
          <a:xfrm>
            <a:off x="5788241" y="2518044"/>
            <a:ext cx="6293167" cy="3970318"/>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Arguably the most powerful Pope of all.</a:t>
            </a:r>
          </a:p>
          <a:p>
            <a:pPr marL="285750" indent="-285750">
              <a:buFont typeface="Arial" panose="020B0604020202020204" pitchFamily="34" charset="0"/>
              <a:buChar char="•"/>
            </a:pPr>
            <a:r>
              <a:rPr lang="en-US" sz="2800" dirty="0"/>
              <a:t>Became Pope before he became a priest!</a:t>
            </a:r>
          </a:p>
          <a:p>
            <a:pPr marL="285750" indent="-285750">
              <a:buFont typeface="Arial" panose="020B0604020202020204" pitchFamily="34" charset="0"/>
              <a:buChar char="•"/>
            </a:pPr>
            <a:r>
              <a:rPr lang="en-US" sz="2800" dirty="0"/>
              <a:t>At his installation as Pope it was said to him, “Thou art the father of princes and kings, the ruler of the world and the Vicar on earth of Jesus Christ.”</a:t>
            </a:r>
          </a:p>
          <a:p>
            <a:pPr marL="285750" indent="-285750">
              <a:buFont typeface="Arial" panose="020B0604020202020204" pitchFamily="34" charset="0"/>
              <a:buChar char="•"/>
            </a:pPr>
            <a:r>
              <a:rPr lang="en-US" sz="2800" dirty="0"/>
              <a:t>He claimed the Pope was infallible</a:t>
            </a:r>
            <a:endParaRPr lang="en-US" dirty="0">
              <a:solidFill>
                <a:srgbClr val="FF0000"/>
              </a:solidFill>
            </a:endParaRPr>
          </a:p>
          <a:p>
            <a:pPr marL="285750" indent="-285750">
              <a:buFont typeface="Arial" panose="020B0604020202020204" pitchFamily="34" charset="0"/>
              <a:buChar char="•"/>
            </a:pPr>
            <a:r>
              <a:rPr lang="en-US" sz="2800" dirty="0">
                <a:cs typeface="Arial" panose="020B0604020202020204" pitchFamily="34" charset="0"/>
              </a:rPr>
              <a:t>Pope during the 4</a:t>
            </a:r>
            <a:r>
              <a:rPr lang="en-US" sz="2800" baseline="30000" dirty="0">
                <a:cs typeface="Arial" panose="020B0604020202020204" pitchFamily="34" charset="0"/>
              </a:rPr>
              <a:t>th</a:t>
            </a:r>
            <a:r>
              <a:rPr lang="en-US" sz="2800" dirty="0">
                <a:cs typeface="Arial" panose="020B0604020202020204" pitchFamily="34" charset="0"/>
              </a:rPr>
              <a:t> Crusade.</a:t>
            </a:r>
          </a:p>
        </p:txBody>
      </p:sp>
    </p:spTree>
    <p:extLst>
      <p:ext uri="{BB962C8B-B14F-4D97-AF65-F5344CB8AC3E}">
        <p14:creationId xmlns:p14="http://schemas.microsoft.com/office/powerpoint/2010/main" val="262493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Pope Innocent III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178903" y="754087"/>
            <a:ext cx="11877261" cy="6124754"/>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He was engaged in a major dispute with King John of England.</a:t>
            </a:r>
          </a:p>
          <a:p>
            <a:pPr marL="742950" lvl="1" indent="-285750">
              <a:buFont typeface="Arial" panose="020B0604020202020204" pitchFamily="34" charset="0"/>
              <a:buChar char="•"/>
            </a:pPr>
            <a:r>
              <a:rPr lang="en-US" sz="2800" dirty="0"/>
              <a:t>King John confiscated church property and </a:t>
            </a:r>
            <a:r>
              <a:rPr lang="en-US" sz="2800" dirty="0">
                <a:cs typeface="Arial" panose="020B0604020202020204" pitchFamily="34" charset="0"/>
              </a:rPr>
              <a:t>Innocent III deposed John from the Throne and placed England under Interdiction.</a:t>
            </a:r>
          </a:p>
          <a:p>
            <a:pPr marL="742950" lvl="1" indent="-285750">
              <a:buFont typeface="Arial" panose="020B0604020202020204" pitchFamily="34" charset="0"/>
              <a:buChar char="•"/>
            </a:pPr>
            <a:r>
              <a:rPr lang="en-US" sz="2800" dirty="0">
                <a:cs typeface="Arial" panose="020B0604020202020204" pitchFamily="34" charset="0"/>
              </a:rPr>
              <a:t>John was also in trouble with the Barons so to avoid a civil war he submitted to</a:t>
            </a:r>
            <a:r>
              <a:rPr lang="en-US" sz="2800" b="1" dirty="0">
                <a:cs typeface="Arial" panose="020B0604020202020204" pitchFamily="34" charset="0"/>
              </a:rPr>
              <a:t> </a:t>
            </a:r>
            <a:r>
              <a:rPr lang="en-US" sz="2800" dirty="0">
                <a:cs typeface="Arial" panose="020B0604020202020204" pitchFamily="34" charset="0"/>
              </a:rPr>
              <a:t>Innocent III as the supreme sovereign of England.</a:t>
            </a:r>
          </a:p>
          <a:p>
            <a:pPr marL="742950" lvl="1" indent="-285750">
              <a:buFont typeface="Arial" panose="020B0604020202020204" pitchFamily="34" charset="0"/>
              <a:buChar char="•"/>
            </a:pPr>
            <a:r>
              <a:rPr lang="en-US" sz="2800" dirty="0">
                <a:cs typeface="Arial" panose="020B0604020202020204" pitchFamily="34" charset="0"/>
              </a:rPr>
              <a:t>On June 15, 1215 King John signed the </a:t>
            </a:r>
            <a:r>
              <a:rPr lang="en-US" sz="2800" b="1" dirty="0">
                <a:cs typeface="Arial" panose="020B0604020202020204" pitchFamily="34" charset="0"/>
              </a:rPr>
              <a:t>Charter of the Forest </a:t>
            </a:r>
            <a:r>
              <a:rPr lang="en-US" sz="2800" dirty="0">
                <a:cs typeface="Arial" panose="020B0604020202020204" pitchFamily="34" charset="0"/>
              </a:rPr>
              <a:t>- the foundational document of legal rights and liberties in England.</a:t>
            </a:r>
          </a:p>
          <a:p>
            <a:pPr marL="742950" lvl="1" indent="-285750">
              <a:buFont typeface="Arial" panose="020B0604020202020204" pitchFamily="34" charset="0"/>
              <a:buChar char="•"/>
            </a:pPr>
            <a:r>
              <a:rPr lang="en-US" sz="2800" dirty="0">
                <a:cs typeface="Arial" panose="020B0604020202020204" pitchFamily="34" charset="0"/>
              </a:rPr>
              <a:t>King John claimed the signature was invalid because he was forced to sign and Innocent III agreed, annulling it two months after it was signed.</a:t>
            </a:r>
          </a:p>
          <a:p>
            <a:pPr marL="914400" lvl="1" indent="-457200">
              <a:buFont typeface="Arial" panose="020B0604020202020204" pitchFamily="34" charset="0"/>
              <a:buChar char="•"/>
            </a:pPr>
            <a:r>
              <a:rPr lang="en-US" sz="2800" dirty="0">
                <a:cs typeface="Arial" panose="020B0604020202020204" pitchFamily="34" charset="0"/>
              </a:rPr>
              <a:t>John died in 1216 and his son Henry III issued a stripped down version. It became part of the peace agreement ending the Barron’s War in 1217 and acquired the name </a:t>
            </a:r>
            <a:r>
              <a:rPr lang="en-US" sz="2800" b="1" dirty="0">
                <a:cs typeface="Arial" panose="020B0604020202020204" pitchFamily="34" charset="0"/>
              </a:rPr>
              <a:t>Magna Carta</a:t>
            </a:r>
            <a:r>
              <a:rPr lang="en-US" sz="2800" dirty="0">
                <a:cs typeface="Arial" panose="020B0604020202020204" pitchFamily="34" charset="0"/>
              </a:rPr>
              <a:t>. In 1225 Henry III reaffirmed it in exchange for a tax increase. The practice of reaffirming it by each king more or less continued into the 17</a:t>
            </a:r>
            <a:r>
              <a:rPr lang="en-US" sz="2800" baseline="30000" dirty="0">
                <a:cs typeface="Arial" panose="020B0604020202020204" pitchFamily="34" charset="0"/>
              </a:rPr>
              <a:t>th</a:t>
            </a:r>
            <a:r>
              <a:rPr lang="en-US" sz="2800" dirty="0">
                <a:cs typeface="Arial" panose="020B0604020202020204" pitchFamily="34" charset="0"/>
              </a:rPr>
              <a:t>  century.</a:t>
            </a:r>
            <a:endParaRPr lang="en-US" sz="2800" dirty="0"/>
          </a:p>
        </p:txBody>
      </p:sp>
    </p:spTree>
    <p:extLst>
      <p:ext uri="{BB962C8B-B14F-4D97-AF65-F5344CB8AC3E}">
        <p14:creationId xmlns:p14="http://schemas.microsoft.com/office/powerpoint/2010/main" val="79736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Pope Innocent III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838200" y="749047"/>
            <a:ext cx="10515600" cy="5262979"/>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cs typeface="Arial" panose="020B0604020202020204" pitchFamily="34" charset="0"/>
              </a:rPr>
              <a:t>Innocent III called the 4</a:t>
            </a:r>
            <a:r>
              <a:rPr lang="en-US" sz="2800" baseline="30000" dirty="0">
                <a:cs typeface="Arial" panose="020B0604020202020204" pitchFamily="34" charset="0"/>
              </a:rPr>
              <a:t>th</a:t>
            </a:r>
            <a:r>
              <a:rPr lang="en-US" sz="2800" dirty="0">
                <a:cs typeface="Arial" panose="020B0604020202020204" pitchFamily="34" charset="0"/>
              </a:rPr>
              <a:t> Lateran Council in 1215. 1200 delegates met for 3 days passing 70 canons including:</a:t>
            </a:r>
          </a:p>
          <a:p>
            <a:pPr marL="742950" lvl="1" indent="-285750">
              <a:buFont typeface="Arial" panose="020B0604020202020204" pitchFamily="34" charset="0"/>
              <a:buChar char="•"/>
            </a:pPr>
            <a:r>
              <a:rPr lang="en-US" sz="2800" dirty="0">
                <a:cs typeface="Arial" panose="020B0604020202020204" pitchFamily="34" charset="0"/>
              </a:rPr>
              <a:t>It established Inquisitions whereby heretics would be turned over to the civil government for execution.</a:t>
            </a:r>
          </a:p>
          <a:p>
            <a:pPr marL="742950" lvl="1" indent="-285750">
              <a:buFont typeface="Arial" panose="020B0604020202020204" pitchFamily="34" charset="0"/>
              <a:buChar char="•"/>
            </a:pPr>
            <a:r>
              <a:rPr lang="en-US" sz="2800" dirty="0">
                <a:cs typeface="Arial" panose="020B0604020202020204" pitchFamily="34" charset="0"/>
              </a:rPr>
              <a:t>It decreed that Christians must receive the Sacrament of the Eucharist at least once a year at Easter.</a:t>
            </a:r>
          </a:p>
          <a:p>
            <a:pPr marL="914400" lvl="1" indent="-457200">
              <a:buFont typeface="Arial" panose="020B0604020202020204" pitchFamily="34" charset="0"/>
              <a:buChar char="•"/>
            </a:pPr>
            <a:r>
              <a:rPr lang="en-US" sz="2800" dirty="0"/>
              <a:t>Canons 68: Jews and Muslims shall wear a special dress to enable them to be distinguished from Christians so that no Christian shall come to marry them ignorant of who they are.</a:t>
            </a:r>
          </a:p>
          <a:p>
            <a:pPr marL="914400" lvl="1" indent="-457200">
              <a:buFont typeface="Arial" panose="020B0604020202020204" pitchFamily="34" charset="0"/>
              <a:buChar char="•"/>
            </a:pPr>
            <a:r>
              <a:rPr lang="en-US" sz="2800" dirty="0"/>
              <a:t>Canon 69:  Jews were disqualified from holding public offices.</a:t>
            </a:r>
          </a:p>
          <a:p>
            <a:pPr marL="914400" lvl="1" indent="-457200">
              <a:buFont typeface="Arial" panose="020B0604020202020204" pitchFamily="34" charset="0"/>
              <a:buChar char="•"/>
            </a:pPr>
            <a:r>
              <a:rPr lang="en-US" sz="2800" dirty="0"/>
              <a:t>Canon 70: Prevent converted Jews from returning to their former belief.</a:t>
            </a:r>
          </a:p>
        </p:txBody>
      </p:sp>
    </p:spTree>
    <p:extLst>
      <p:ext uri="{BB962C8B-B14F-4D97-AF65-F5344CB8AC3E}">
        <p14:creationId xmlns:p14="http://schemas.microsoft.com/office/powerpoint/2010/main" val="1004217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Pope Innocent III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838200" y="749047"/>
            <a:ext cx="10515600" cy="4832092"/>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cs typeface="Arial" panose="020B0604020202020204" pitchFamily="34" charset="0"/>
              </a:rPr>
              <a:t>The Council also “rubber stamped” Innocent III’s endorsement of Transubstantiation.</a:t>
            </a:r>
          </a:p>
          <a:p>
            <a:pPr marL="742950" lvl="1" indent="-285750">
              <a:buFont typeface="Arial" panose="020B0604020202020204" pitchFamily="34" charset="0"/>
              <a:buChar char="•"/>
            </a:pPr>
            <a:r>
              <a:rPr lang="en-US" sz="2800" dirty="0">
                <a:cs typeface="Arial" panose="020B0604020202020204" pitchFamily="34" charset="0"/>
              </a:rPr>
              <a:t>This foundational belief of Roman Catholics had been the subject of much debate in Church history. Augustine’s view that the Eucharist was spiritual/symbolic was rejected for an Aristotelian understanding that remains to this day.</a:t>
            </a:r>
          </a:p>
          <a:p>
            <a:pPr marL="1200150" lvl="2" indent="-285750">
              <a:buFont typeface="Arial" panose="020B0604020202020204" pitchFamily="34" charset="0"/>
              <a:buChar char="•"/>
            </a:pPr>
            <a:r>
              <a:rPr lang="en-US" sz="2800" dirty="0">
                <a:cs typeface="Arial" panose="020B0604020202020204" pitchFamily="34" charset="0"/>
              </a:rPr>
              <a:t>Substance -  the essence of what something is</a:t>
            </a:r>
          </a:p>
          <a:p>
            <a:pPr marL="1200150" lvl="2" indent="-285750">
              <a:buFont typeface="Arial" panose="020B0604020202020204" pitchFamily="34" charset="0"/>
              <a:buChar char="•"/>
            </a:pPr>
            <a:r>
              <a:rPr lang="en-US" sz="2800" dirty="0" err="1">
                <a:cs typeface="Arial" panose="020B0604020202020204" pitchFamily="34" charset="0"/>
              </a:rPr>
              <a:t>Accidens</a:t>
            </a:r>
            <a:r>
              <a:rPr lang="en-US" sz="2800" dirty="0">
                <a:cs typeface="Arial" panose="020B0604020202020204" pitchFamily="34" charset="0"/>
              </a:rPr>
              <a:t> – physical properties of something</a:t>
            </a:r>
          </a:p>
          <a:p>
            <a:pPr marL="1200150" lvl="2" indent="-285750">
              <a:buFont typeface="Arial" panose="020B0604020202020204" pitchFamily="34" charset="0"/>
              <a:buChar char="•"/>
            </a:pPr>
            <a:r>
              <a:rPr lang="en-US" sz="2800" dirty="0">
                <a:cs typeface="Arial" panose="020B0604020202020204" pitchFamily="34" charset="0"/>
              </a:rPr>
              <a:t>In the miracle of the Mass bread and wine have the </a:t>
            </a:r>
            <a:r>
              <a:rPr lang="en-US" sz="2800" dirty="0" err="1">
                <a:cs typeface="Arial" panose="020B0604020202020204" pitchFamily="34" charset="0"/>
              </a:rPr>
              <a:t>accidens</a:t>
            </a:r>
            <a:r>
              <a:rPr lang="en-US" sz="2800" dirty="0">
                <a:cs typeface="Arial" panose="020B0604020202020204" pitchFamily="34" charset="0"/>
              </a:rPr>
              <a:t> of bread and wine but the substance of the body of Christ and the blood of Christ. </a:t>
            </a:r>
            <a:endParaRPr lang="en-US" sz="2800" dirty="0">
              <a:solidFill>
                <a:srgbClr val="FF0000"/>
              </a:solidFill>
              <a:cs typeface="Arial" panose="020B0604020202020204" pitchFamily="34" charset="0"/>
            </a:endParaRPr>
          </a:p>
        </p:txBody>
      </p:sp>
    </p:spTree>
    <p:extLst>
      <p:ext uri="{BB962C8B-B14F-4D97-AF65-F5344CB8AC3E}">
        <p14:creationId xmlns:p14="http://schemas.microsoft.com/office/powerpoint/2010/main" val="352821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4800" y="0"/>
            <a:ext cx="1172464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Augustine on the Eucharist (sermon 272)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1">
            <a:extLst>
              <a:ext uri="{FF2B5EF4-FFF2-40B4-BE49-F238E27FC236}">
                <a16:creationId xmlns:a16="http://schemas.microsoft.com/office/drawing/2014/main" id="{10B0872B-AE8D-4C22-9F4B-E798A4013676}"/>
              </a:ext>
            </a:extLst>
          </p:cNvPr>
          <p:cNvSpPr>
            <a:spLocks noChangeArrowheads="1"/>
          </p:cNvSpPr>
          <p:nvPr/>
        </p:nvSpPr>
        <p:spPr bwMode="auto">
          <a:xfrm>
            <a:off x="1101725" y="25542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A41C4C94-49A1-4EA6-91E8-870FC5BFFF7B}"/>
              </a:ext>
            </a:extLst>
          </p:cNvPr>
          <p:cNvGraphicFramePr>
            <a:graphicFrameLocks noGrp="1"/>
          </p:cNvGraphicFramePr>
          <p:nvPr>
            <p:extLst/>
          </p:nvPr>
        </p:nvGraphicFramePr>
        <p:xfrm>
          <a:off x="304800" y="755858"/>
          <a:ext cx="11724640" cy="5897880"/>
        </p:xfrm>
        <a:graphic>
          <a:graphicData uri="http://schemas.openxmlformats.org/drawingml/2006/table">
            <a:tbl>
              <a:tblPr/>
              <a:tblGrid>
                <a:gridCol w="11724640">
                  <a:extLst>
                    <a:ext uri="{9D8B030D-6E8A-4147-A177-3AD203B41FA5}">
                      <a16:colId xmlns:a16="http://schemas.microsoft.com/office/drawing/2014/main" val="3378905538"/>
                    </a:ext>
                  </a:extLst>
                </a:gridCol>
              </a:tblGrid>
              <a:tr h="0">
                <a:tc>
                  <a:txBody>
                    <a:bodyPr/>
                    <a:lstStyle/>
                    <a:p>
                      <a:pPr algn="l" rtl="0"/>
                      <a:r>
                        <a:rPr lang="en-US" sz="2400" dirty="0">
                          <a:effectLst/>
                          <a:latin typeface="arial" panose="020B0604020202020204" pitchFamily="34" charset="0"/>
                        </a:rPr>
                        <a:t>What you see on God's altar, you've already observed during the night that has now ended. But you've heard nothing about just what it might be, or what it might mean, or what great thing it might be said to </a:t>
                      </a:r>
                      <a:r>
                        <a:rPr lang="en-US" sz="2400" dirty="0">
                          <a:solidFill>
                            <a:srgbClr val="FF0000"/>
                          </a:solidFill>
                          <a:effectLst/>
                          <a:latin typeface="arial" panose="020B0604020202020204" pitchFamily="34" charset="0"/>
                        </a:rPr>
                        <a:t>symbolize</a:t>
                      </a:r>
                      <a:r>
                        <a:rPr lang="en-US" sz="2400" dirty="0">
                          <a:effectLst/>
                          <a:latin typeface="arial" panose="020B0604020202020204" pitchFamily="34" charset="0"/>
                        </a:rPr>
                        <a:t>. For what you see is simply bread and a cup - this is the information your eyes report. But your faith demands far subtler insight: the bread is Christ's body, the cup is Christ's blood. Faith can grasp the fundamentals quickly, succinctly, yet it hungers for a fuller account of the matter……..</a:t>
                      </a:r>
                    </a:p>
                    <a:p>
                      <a:pPr algn="l" rtl="0"/>
                      <a:endParaRPr lang="en-US" sz="2400" dirty="0">
                        <a:effectLst/>
                        <a:latin typeface="arial" panose="020B0604020202020204" pitchFamily="34" charset="0"/>
                      </a:endParaRPr>
                    </a:p>
                    <a:p>
                      <a:pPr algn="l" rtl="0"/>
                      <a:r>
                        <a:rPr lang="en-US" sz="2400" dirty="0">
                          <a:effectLst/>
                          <a:latin typeface="arial" panose="020B0604020202020204" pitchFamily="34" charset="0"/>
                        </a:rPr>
                        <a:t>So how can bread be his body? And what about the cup? How can it (or what it contains) be his blood?" My friends, these realities are called sacraments because in them one thing is seen, while another is grasped. What is seen is a mere physical likeness; what is grasped bears spiritual fruit. So now, if you want to understand the body of Christ, listen to the Apostle Paul speaking to the faithful: "You are the body of Christ, member for member." [1 Cor. 12.27] If you, therefore, are Christ's body and members, it is your own mystery that is placed on the Lord's table! It is your own mystery that you are receiving! You are saying "Amen" to what you are: your response is a personal signature, affirming your faith. </a:t>
                      </a:r>
                    </a:p>
                  </a:txBody>
                  <a:tcPr marL="22860" marR="22860" marT="22860" marB="22860">
                    <a:lnL>
                      <a:noFill/>
                    </a:lnL>
                    <a:lnR>
                      <a:noFill/>
                    </a:lnR>
                    <a:lnT>
                      <a:noFill/>
                    </a:lnT>
                    <a:lnB>
                      <a:noFill/>
                    </a:lnB>
                    <a:solidFill>
                      <a:srgbClr val="FFFFCC"/>
                    </a:solidFill>
                  </a:tcPr>
                </a:tc>
                <a:extLst>
                  <a:ext uri="{0D108BD9-81ED-4DB2-BD59-A6C34878D82A}">
                    <a16:rowId xmlns:a16="http://schemas.microsoft.com/office/drawing/2014/main" val="2501399668"/>
                  </a:ext>
                </a:extLst>
              </a:tr>
            </a:tbl>
          </a:graphicData>
        </a:graphic>
      </p:graphicFrame>
      <p:sp>
        <p:nvSpPr>
          <p:cNvPr id="6" name="Rectangle 2">
            <a:extLst>
              <a:ext uri="{FF2B5EF4-FFF2-40B4-BE49-F238E27FC236}">
                <a16:creationId xmlns:a16="http://schemas.microsoft.com/office/drawing/2014/main" id="{AB7030C8-FC97-47B0-B684-A914D385B888}"/>
              </a:ext>
            </a:extLst>
          </p:cNvPr>
          <p:cNvSpPr>
            <a:spLocks noChangeArrowheads="1"/>
          </p:cNvSpPr>
          <p:nvPr/>
        </p:nvSpPr>
        <p:spPr bwMode="auto">
          <a:xfrm>
            <a:off x="1101725" y="141680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449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35280" y="0"/>
            <a:ext cx="114300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Augustine on the Eucharist (sermon 272)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A990BB13-B866-4EDD-BBA7-7B53235CE38A}"/>
              </a:ext>
            </a:extLst>
          </p:cNvPr>
          <p:cNvGraphicFramePr>
            <a:graphicFrameLocks noGrp="1"/>
          </p:cNvGraphicFramePr>
          <p:nvPr>
            <p:extLst/>
          </p:nvPr>
        </p:nvGraphicFramePr>
        <p:xfrm>
          <a:off x="335280" y="958727"/>
          <a:ext cx="11430000" cy="4800600"/>
        </p:xfrm>
        <a:graphic>
          <a:graphicData uri="http://schemas.openxmlformats.org/drawingml/2006/table">
            <a:tbl>
              <a:tblPr/>
              <a:tblGrid>
                <a:gridCol w="11430000">
                  <a:extLst>
                    <a:ext uri="{9D8B030D-6E8A-4147-A177-3AD203B41FA5}">
                      <a16:colId xmlns:a16="http://schemas.microsoft.com/office/drawing/2014/main" val="1695072633"/>
                    </a:ext>
                  </a:extLst>
                </a:gridCol>
              </a:tblGrid>
              <a:tr h="0">
                <a:tc>
                  <a:txBody>
                    <a:bodyPr/>
                    <a:lstStyle/>
                    <a:p>
                      <a:pPr algn="l" rtl="0"/>
                      <a:r>
                        <a:rPr lang="en-US" sz="2400" dirty="0">
                          <a:effectLst/>
                          <a:latin typeface="arial" panose="020B0604020202020204" pitchFamily="34" charset="0"/>
                        </a:rPr>
                        <a:t> When you hear "The body of Christ", you reply "Amen." Be a member of Christ's body, then, so that your "Amen" may ring true! But what role does the bread play? We have no theory of our own to propose here; listen, instead, to what Paul says about this sacrament: "The bread is one, and we, though many, are one body." [1 Cor. 10.17] Understand and rejoice: unity, truth, faithfulness, love. "One bread," he says. What is this one bread? Is it not the "one body," formed from many? Remember: bread doesn't come from a single grain, but from many. When you received exorcism, you were "ground." When you were baptized, you were "leavened." When you received the fire of the Holy Spirit, you were "baked." Be what you see; receive what you are. This is what Paul is saying about the bread. So too, what we are to understand about the cup is similar and requires little explanation. In the visible object of bread, many grains are gathered into one just as the faithful (so Scripture says) form "a single heart and mind in God" [Acts 4.32]. </a:t>
                      </a:r>
                    </a:p>
                  </a:txBody>
                  <a:tcPr marL="22860" marR="22860" marT="22860" marB="22860">
                    <a:lnL>
                      <a:noFill/>
                    </a:lnL>
                    <a:lnR>
                      <a:noFill/>
                    </a:lnR>
                    <a:lnT>
                      <a:noFill/>
                    </a:lnT>
                    <a:lnB>
                      <a:noFill/>
                    </a:lnB>
                    <a:solidFill>
                      <a:srgbClr val="FFFFCC"/>
                    </a:solidFill>
                  </a:tcPr>
                </a:tc>
                <a:extLst>
                  <a:ext uri="{0D108BD9-81ED-4DB2-BD59-A6C34878D82A}">
                    <a16:rowId xmlns:a16="http://schemas.microsoft.com/office/drawing/2014/main" val="2639680778"/>
                  </a:ext>
                </a:extLst>
              </a:tr>
            </a:tbl>
          </a:graphicData>
        </a:graphic>
      </p:graphicFrame>
      <p:sp>
        <p:nvSpPr>
          <p:cNvPr id="4" name="Rectangle 1">
            <a:extLst>
              <a:ext uri="{FF2B5EF4-FFF2-40B4-BE49-F238E27FC236}">
                <a16:creationId xmlns:a16="http://schemas.microsoft.com/office/drawing/2014/main" id="{10B0872B-AE8D-4C22-9F4B-E798A4013676}"/>
              </a:ext>
            </a:extLst>
          </p:cNvPr>
          <p:cNvSpPr>
            <a:spLocks noChangeArrowheads="1"/>
          </p:cNvSpPr>
          <p:nvPr/>
        </p:nvSpPr>
        <p:spPr bwMode="auto">
          <a:xfrm>
            <a:off x="1101725" y="25542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AB7030C8-FC97-47B0-B684-A914D385B888}"/>
              </a:ext>
            </a:extLst>
          </p:cNvPr>
          <p:cNvSpPr>
            <a:spLocks noChangeArrowheads="1"/>
          </p:cNvSpPr>
          <p:nvPr/>
        </p:nvSpPr>
        <p:spPr bwMode="auto">
          <a:xfrm>
            <a:off x="1101725" y="141680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8199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3465" y="0"/>
            <a:ext cx="1108033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Augustine on the Eucharist (sermon 272)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A990BB13-B866-4EDD-BBA7-7B53235CE38A}"/>
              </a:ext>
            </a:extLst>
          </p:cNvPr>
          <p:cNvGraphicFramePr>
            <a:graphicFrameLocks noGrp="1"/>
          </p:cNvGraphicFramePr>
          <p:nvPr>
            <p:extLst/>
          </p:nvPr>
        </p:nvGraphicFramePr>
        <p:xfrm>
          <a:off x="273464" y="958727"/>
          <a:ext cx="11080335" cy="4434840"/>
        </p:xfrm>
        <a:graphic>
          <a:graphicData uri="http://schemas.openxmlformats.org/drawingml/2006/table">
            <a:tbl>
              <a:tblPr/>
              <a:tblGrid>
                <a:gridCol w="11080335">
                  <a:extLst>
                    <a:ext uri="{9D8B030D-6E8A-4147-A177-3AD203B41FA5}">
                      <a16:colId xmlns:a16="http://schemas.microsoft.com/office/drawing/2014/main" val="1695072633"/>
                    </a:ext>
                  </a:extLst>
                </a:gridCol>
              </a:tblGrid>
              <a:tr h="0">
                <a:tc>
                  <a:txBody>
                    <a:bodyPr/>
                    <a:lstStyle/>
                    <a:p>
                      <a:pPr algn="l" rtl="0"/>
                      <a:r>
                        <a:rPr lang="en-US" sz="2400" dirty="0">
                          <a:effectLst/>
                          <a:latin typeface="arial" panose="020B0604020202020204" pitchFamily="34" charset="0"/>
                        </a:rPr>
                        <a:t>And thus it is with the wine. Remember, friends, how wine is made. Individual grapes hang together in a bunch, but the juice from them all is mingled to become a single brew. This is the image chosen by Christ our Lord to show how, at his own table, the mystery of our unity and peace is solemnly consecrated. All who fail to keep the bond of peace after entering this mystery receive not a sacrament that benefits them, but an indictment that condemns them. So let us give God our sincere and deepest gratitude, and, as far as human weakness will permit, let us turn to the Lord with pure hearts. With all our strength, let us seek God's singular mercy, for then the Divine Goodness will surely hear our prayers. God's power will drive the Evil One from our acts and thoughts; it will deepen our faith, govern our minds, grant us holy thoughts, and lead us, finally, to share the divine happiness through God's own son Jesus Christ. Amen!</a:t>
                      </a:r>
                    </a:p>
                  </a:txBody>
                  <a:tcPr marL="22860" marR="22860" marT="22860" marB="22860">
                    <a:lnL>
                      <a:noFill/>
                    </a:lnL>
                    <a:lnR>
                      <a:noFill/>
                    </a:lnR>
                    <a:lnT>
                      <a:noFill/>
                    </a:lnT>
                    <a:lnB>
                      <a:noFill/>
                    </a:lnB>
                    <a:solidFill>
                      <a:srgbClr val="FFFFCC"/>
                    </a:solidFill>
                  </a:tcPr>
                </a:tc>
                <a:extLst>
                  <a:ext uri="{0D108BD9-81ED-4DB2-BD59-A6C34878D82A}">
                    <a16:rowId xmlns:a16="http://schemas.microsoft.com/office/drawing/2014/main" val="2639680778"/>
                  </a:ext>
                </a:extLst>
              </a:tr>
            </a:tbl>
          </a:graphicData>
        </a:graphic>
      </p:graphicFrame>
      <p:sp>
        <p:nvSpPr>
          <p:cNvPr id="4" name="Rectangle 1">
            <a:extLst>
              <a:ext uri="{FF2B5EF4-FFF2-40B4-BE49-F238E27FC236}">
                <a16:creationId xmlns:a16="http://schemas.microsoft.com/office/drawing/2014/main" id="{10B0872B-AE8D-4C22-9F4B-E798A4013676}"/>
              </a:ext>
            </a:extLst>
          </p:cNvPr>
          <p:cNvSpPr>
            <a:spLocks noChangeArrowheads="1"/>
          </p:cNvSpPr>
          <p:nvPr/>
        </p:nvSpPr>
        <p:spPr bwMode="auto">
          <a:xfrm>
            <a:off x="1101725" y="25542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AB7030C8-FC97-47B0-B684-A914D385B888}"/>
              </a:ext>
            </a:extLst>
          </p:cNvPr>
          <p:cNvSpPr>
            <a:spLocks noChangeArrowheads="1"/>
          </p:cNvSpPr>
          <p:nvPr/>
        </p:nvSpPr>
        <p:spPr bwMode="auto">
          <a:xfrm>
            <a:off x="1101725" y="141680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9660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1131</Words>
  <Application>Microsoft Office PowerPoint</Application>
  <PresentationFormat>Widescreen</PresentationFormat>
  <Paragraphs>68</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vt:lpstr>
      <vt:lpstr>Calibri</vt:lpstr>
      <vt:lpstr>Calibri Light</vt:lpstr>
      <vt:lpstr>Office Theme</vt:lpstr>
      <vt:lpstr>Discipleship:  An  Introduction to  Systematic Theology and  Apologetics</vt:lpstr>
      <vt:lpstr>Why do we study Systematic Theology (doctrine) and Apologetics?</vt:lpstr>
      <vt:lpstr> The Reformation (13th century) – Pope Innocent III </vt:lpstr>
      <vt:lpstr> The Reformation (13th century) – Pope Innocent III </vt:lpstr>
      <vt:lpstr> The Reformation (13th century) – Pope Innocent III </vt:lpstr>
      <vt:lpstr> The Reformation (13th century) – Pope Innocent III </vt:lpstr>
      <vt:lpstr> The Reformation (13th century) – Augustine on the Eucharist (sermon 272) </vt:lpstr>
      <vt:lpstr> The Reformation (13th century) – Augustine on the Eucharist (sermon 272) </vt:lpstr>
      <vt:lpstr> The Reformation (13th century) – Augustine on the Eucharist (sermon 272) </vt:lpstr>
      <vt:lpstr> The Reformation (13th century) – Thomas Aquinas (1225? – March 7, 1274) </vt:lpstr>
      <vt:lpstr> The Reformation (13th century) – Thomas Aquinas (1225? – March 7, 1274)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2017-11-20T01:44:35Z</dcterms:created>
  <dcterms:modified xsi:type="dcterms:W3CDTF">2017-11-20T01:47:24Z</dcterms:modified>
</cp:coreProperties>
</file>