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90C77-BF18-4C04-9266-71B41A408DFA}" type="datetimeFigureOut">
              <a:rPr lang="en-US" smtClean="0"/>
              <a:t>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064826-3309-4019-8E7F-B645C8A9D16F}" type="slidenum">
              <a:rPr lang="en-US" smtClean="0"/>
              <a:t>‹#›</a:t>
            </a:fld>
            <a:endParaRPr lang="en-US"/>
          </a:p>
        </p:txBody>
      </p:sp>
    </p:spTree>
    <p:extLst>
      <p:ext uri="{BB962C8B-B14F-4D97-AF65-F5344CB8AC3E}">
        <p14:creationId xmlns:p14="http://schemas.microsoft.com/office/powerpoint/2010/main" val="143386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46497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252896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3626923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75530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498854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233690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C92E3-F78B-42F8-A763-3603F99A5B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AB7949-BF0F-4BD7-BAD8-F4AE760A6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CAB8B4-EEAD-430A-BA00-1592765933DE}"/>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6C7417B4-3863-4628-8589-1F8A88DED9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EF7726-33F0-4714-8E30-8B2C1C248F46}"/>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274917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C6FB4-5D32-417F-9479-25E65ED013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788CB9-622B-482D-AFAB-FCC9DC9720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02DEB-99AA-4A68-8E1E-A786ABA849B2}"/>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C6559708-6747-4364-8CBD-4CAE897D7E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C3967D-8E3F-44CB-8C2D-6571B03E44A1}"/>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295214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7C1D91-1669-43D2-9658-4311D621AA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1097FE-3CA5-4B55-8F48-921E218A371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38280-FC79-43CF-B850-4B5E79F0CE9A}"/>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C1017F7B-CE68-43A3-A9DC-B07B9F0AB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46B915-A41E-4CF8-A875-B9D50FF1D98E}"/>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317098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52AF-7E69-4FCE-8E0D-3D8055BEAE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99DB74-6E38-4C6C-8E8E-1A4ED98D3D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C349D4-D2AA-4B49-A28A-EECD97FE6E4B}"/>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FF577885-1F32-4B89-81F8-319C8574F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357DFA-F5A5-4F0C-B65D-B93580592BD5}"/>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128337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4DC42-7094-430F-A34F-F1F9A060F1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323F9A-2897-4B37-B450-486EB15350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F27C053-D3BE-43B1-9702-13CE92423432}"/>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9B96F78E-9D8C-42B5-9D44-9A32B4EB02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97964-3BFB-4F4F-B723-12C1FCEEBB5F}"/>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209669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124E7-6F54-41A7-950F-81BFF19CB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77F7F8-C285-495D-97AB-862CC08160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8A1123-ECA6-40D7-AF93-3CD70D0FD9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A4DDEA-CE97-438F-846F-6DEB46906B49}"/>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6" name="Footer Placeholder 5">
            <a:extLst>
              <a:ext uri="{FF2B5EF4-FFF2-40B4-BE49-F238E27FC236}">
                <a16:creationId xmlns:a16="http://schemas.microsoft.com/office/drawing/2014/main" id="{0F2CA8BE-4F3D-4EE9-9CB7-9DE3939A74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1261A-E951-4C7B-9399-8122C112D06F}"/>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414226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7D99-18FE-4161-AE36-A4BE3AC4D6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4CA7A0-F69F-4D46-BC14-C6539DF6CE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5DAB32B-AA98-4B1A-9C35-DB7CA78087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3B123E-641F-4AB9-833E-B27428E9E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AA7B1-250B-44E8-943E-0A5F5A69F6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1CF473-07D9-4151-A8BE-B9D840963785}"/>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8" name="Footer Placeholder 7">
            <a:extLst>
              <a:ext uri="{FF2B5EF4-FFF2-40B4-BE49-F238E27FC236}">
                <a16:creationId xmlns:a16="http://schemas.microsoft.com/office/drawing/2014/main" id="{4C426754-D69E-4C60-A17A-C6D02F6E09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848C4F-DC89-49DB-8D2D-E555C0A3A13A}"/>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320353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A84EC-8EAD-4E92-954F-343B1B1CB7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007DB6-22B7-47A4-9F7A-06FAF6585888}"/>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4" name="Footer Placeholder 3">
            <a:extLst>
              <a:ext uri="{FF2B5EF4-FFF2-40B4-BE49-F238E27FC236}">
                <a16:creationId xmlns:a16="http://schemas.microsoft.com/office/drawing/2014/main" id="{AF439EFB-6838-4CAC-A5AA-2D57F4B201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2ECB63-8455-4554-BCE1-BB37E62659F2}"/>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310990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7037CF-ACE9-4EED-9ECC-573C72E4CA79}"/>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3" name="Footer Placeholder 2">
            <a:extLst>
              <a:ext uri="{FF2B5EF4-FFF2-40B4-BE49-F238E27FC236}">
                <a16:creationId xmlns:a16="http://schemas.microsoft.com/office/drawing/2014/main" id="{47808D24-84D5-4C50-B3A9-FA6A8D1FBC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10CDA2-DA24-4249-A57E-7BDE08BCB4E4}"/>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28085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815EA-8C0E-42EA-BE7A-964E18B724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FFF02F-3914-49C4-A851-02A23D6B2C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5155E-741E-4904-830E-B505CB69B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0CB77D-306B-4E0C-AE77-136F74823D40}"/>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6" name="Footer Placeholder 5">
            <a:extLst>
              <a:ext uri="{FF2B5EF4-FFF2-40B4-BE49-F238E27FC236}">
                <a16:creationId xmlns:a16="http://schemas.microsoft.com/office/drawing/2014/main" id="{3F75A3F1-19D9-4934-ACA1-7A20F659A4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0EB433-865B-41E3-B113-5DE1DEBDE150}"/>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3144244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FD4A0-F925-4511-8366-A794D88A9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71D48D-E8A8-406B-BDFC-2A3AA3D99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B93EE8-5091-4DC3-B359-10525E9153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62A4D6-090D-4A06-9185-BD2C0B5E8EB3}"/>
              </a:ext>
            </a:extLst>
          </p:cNvPr>
          <p:cNvSpPr>
            <a:spLocks noGrp="1"/>
          </p:cNvSpPr>
          <p:nvPr>
            <p:ph type="dt" sz="half" idx="10"/>
          </p:nvPr>
        </p:nvSpPr>
        <p:spPr/>
        <p:txBody>
          <a:bodyPr/>
          <a:lstStyle/>
          <a:p>
            <a:fld id="{E6780D2D-D2EE-421C-8151-4331B6945121}" type="datetimeFigureOut">
              <a:rPr lang="en-US" smtClean="0"/>
              <a:t>12/3/2017</a:t>
            </a:fld>
            <a:endParaRPr lang="en-US"/>
          </a:p>
        </p:txBody>
      </p:sp>
      <p:sp>
        <p:nvSpPr>
          <p:cNvPr id="6" name="Footer Placeholder 5">
            <a:extLst>
              <a:ext uri="{FF2B5EF4-FFF2-40B4-BE49-F238E27FC236}">
                <a16:creationId xmlns:a16="http://schemas.microsoft.com/office/drawing/2014/main" id="{F872BAAC-CDE6-4321-B454-E14C4BBF10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F21BC-D42E-4D65-999F-D56A0EEA3FF6}"/>
              </a:ext>
            </a:extLst>
          </p:cNvPr>
          <p:cNvSpPr>
            <a:spLocks noGrp="1"/>
          </p:cNvSpPr>
          <p:nvPr>
            <p:ph type="sldNum" sz="quarter" idx="12"/>
          </p:nvPr>
        </p:nvSpPr>
        <p:spPr/>
        <p:txBody>
          <a:bodyPr/>
          <a:lstStyle/>
          <a:p>
            <a:fld id="{A3F11547-F40C-4672-9546-265317E38319}" type="slidenum">
              <a:rPr lang="en-US" smtClean="0"/>
              <a:t>‹#›</a:t>
            </a:fld>
            <a:endParaRPr lang="en-US"/>
          </a:p>
        </p:txBody>
      </p:sp>
    </p:spTree>
    <p:extLst>
      <p:ext uri="{BB962C8B-B14F-4D97-AF65-F5344CB8AC3E}">
        <p14:creationId xmlns:p14="http://schemas.microsoft.com/office/powerpoint/2010/main" val="293616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3CE25D-E10D-4B80-A14F-544FEEBDA3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11521C-1ECA-42AD-ADFF-1D38850109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6CDB3C-60BC-4B4F-96F2-00B1012BB4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80D2D-D2EE-421C-8151-4331B6945121}" type="datetimeFigureOut">
              <a:rPr lang="en-US" smtClean="0"/>
              <a:t>12/3/2017</a:t>
            </a:fld>
            <a:endParaRPr lang="en-US"/>
          </a:p>
        </p:txBody>
      </p:sp>
      <p:sp>
        <p:nvSpPr>
          <p:cNvPr id="5" name="Footer Placeholder 4">
            <a:extLst>
              <a:ext uri="{FF2B5EF4-FFF2-40B4-BE49-F238E27FC236}">
                <a16:creationId xmlns:a16="http://schemas.microsoft.com/office/drawing/2014/main" id="{7E086359-F751-49F4-96B7-8D3A87BCE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28CD9C-5FCC-4DD2-B77D-ACDB045E1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11547-F40C-4672-9546-265317E38319}" type="slidenum">
              <a:rPr lang="en-US" smtClean="0"/>
              <a:t>‹#›</a:t>
            </a:fld>
            <a:endParaRPr lang="en-US"/>
          </a:p>
        </p:txBody>
      </p:sp>
    </p:spTree>
    <p:extLst>
      <p:ext uri="{BB962C8B-B14F-4D97-AF65-F5344CB8AC3E}">
        <p14:creationId xmlns:p14="http://schemas.microsoft.com/office/powerpoint/2010/main" val="411690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a:t>
            </a:r>
            <a:r>
              <a:rPr lang="en-US" b="1">
                <a:solidFill>
                  <a:srgbClr val="0070C0"/>
                </a:solidFill>
              </a:rPr>
              <a:t>Church December 3, </a:t>
            </a:r>
            <a:r>
              <a:rPr lang="en-US" b="1" dirty="0">
                <a:solidFill>
                  <a:srgbClr val="0070C0"/>
                </a:solidFill>
              </a:rPr>
              <a:t>2017</a:t>
            </a:r>
          </a:p>
        </p:txBody>
      </p:sp>
    </p:spTree>
    <p:extLst>
      <p:ext uri="{BB962C8B-B14F-4D97-AF65-F5344CB8AC3E}">
        <p14:creationId xmlns:p14="http://schemas.microsoft.com/office/powerpoint/2010/main" val="152328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5262979"/>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Why integrate Aristotle with Christianity?</a:t>
            </a:r>
            <a:endParaRPr lang="en-US" sz="2800" dirty="0">
              <a:solidFill>
                <a:srgbClr val="0070C0"/>
              </a:solidFill>
            </a:endParaRPr>
          </a:p>
          <a:p>
            <a:pPr marL="914400" lvl="1" indent="-457200">
              <a:buFont typeface="Arial" panose="020B0604020202020204" pitchFamily="34" charset="0"/>
              <a:buChar char="•"/>
            </a:pPr>
            <a:r>
              <a:rPr lang="en-US" sz="2800" dirty="0">
                <a:solidFill>
                  <a:srgbClr val="0070C0"/>
                </a:solidFill>
              </a:rPr>
              <a:t>On the positive side Christian scholarship increased in rigor from adding reason/logic.</a:t>
            </a:r>
          </a:p>
          <a:p>
            <a:pPr marL="914400" lvl="1" indent="-457200">
              <a:buFont typeface="Arial" panose="020B0604020202020204" pitchFamily="34" charset="0"/>
              <a:buChar char="•"/>
            </a:pPr>
            <a:r>
              <a:rPr lang="en-US" sz="2800" dirty="0">
                <a:solidFill>
                  <a:srgbClr val="0070C0"/>
                </a:solidFill>
              </a:rPr>
              <a:t>There was a belief that the further back one went in history the better the information; so Greeks were better than Romans.</a:t>
            </a:r>
          </a:p>
          <a:p>
            <a:pPr marL="914400" lvl="1" indent="-457200">
              <a:buFont typeface="Arial" panose="020B0604020202020204" pitchFamily="34" charset="0"/>
              <a:buChar char="•"/>
            </a:pPr>
            <a:r>
              <a:rPr lang="en-US" sz="2800" dirty="0">
                <a:solidFill>
                  <a:srgbClr val="0070C0"/>
                </a:solidFill>
              </a:rPr>
              <a:t>While Scholastics brought academic rigor to Theology it was by definition “the system of theology and philosophy taught in medieval European universities, based on </a:t>
            </a:r>
            <a:r>
              <a:rPr lang="en-US" sz="2800" dirty="0">
                <a:solidFill>
                  <a:srgbClr val="FF0000"/>
                </a:solidFill>
              </a:rPr>
              <a:t>Aristotelian logic</a:t>
            </a:r>
            <a:r>
              <a:rPr lang="en-US" sz="2800" dirty="0">
                <a:solidFill>
                  <a:srgbClr val="0070C0"/>
                </a:solidFill>
              </a:rPr>
              <a:t>, the </a:t>
            </a:r>
            <a:r>
              <a:rPr lang="en-US" sz="2800" dirty="0">
                <a:solidFill>
                  <a:srgbClr val="FF0000"/>
                </a:solidFill>
              </a:rPr>
              <a:t>writings of the early Church Fathers</a:t>
            </a:r>
            <a:r>
              <a:rPr lang="en-US" sz="2800" dirty="0">
                <a:solidFill>
                  <a:srgbClr val="0070C0"/>
                </a:solidFill>
              </a:rPr>
              <a:t> and having a strong emphasis on </a:t>
            </a:r>
            <a:r>
              <a:rPr lang="en-US" sz="2800" dirty="0">
                <a:solidFill>
                  <a:srgbClr val="FF0000"/>
                </a:solidFill>
              </a:rPr>
              <a:t>tradition and dogma</a:t>
            </a:r>
            <a:r>
              <a:rPr lang="en-US" sz="2800" dirty="0">
                <a:solidFill>
                  <a:srgbClr val="0070C0"/>
                </a:solidFill>
              </a:rPr>
              <a:t>.”</a:t>
            </a:r>
          </a:p>
          <a:p>
            <a:pPr marL="914400" lvl="1" indent="-457200">
              <a:buFont typeface="Arial" panose="020B0604020202020204" pitchFamily="34" charset="0"/>
              <a:buChar char="•"/>
            </a:pPr>
            <a:r>
              <a:rPr lang="en-US" sz="2800" dirty="0">
                <a:solidFill>
                  <a:srgbClr val="0070C0"/>
                </a:solidFill>
              </a:rPr>
              <a:t>The fundamental problem was Scholastics did not believe in </a:t>
            </a:r>
            <a:r>
              <a:rPr lang="en-US" sz="2800" b="1" i="1" dirty="0">
                <a:solidFill>
                  <a:srgbClr val="0070C0"/>
                </a:solidFill>
              </a:rPr>
              <a:t>Sola Scriptura</a:t>
            </a:r>
            <a:r>
              <a:rPr lang="en-US" sz="2800" dirty="0">
                <a:solidFill>
                  <a:srgbClr val="0070C0"/>
                </a:solidFill>
              </a:rPr>
              <a:t> and were comfortable adding Greek philosophy to Christianity resulting in the doctrines of Transubstantiation, Purgatory and Limbo. </a:t>
            </a:r>
            <a:r>
              <a:rPr lang="en-US" sz="2800" b="1" i="1" dirty="0">
                <a:solidFill>
                  <a:srgbClr val="0070C0"/>
                </a:solidFill>
              </a:rPr>
              <a:t> </a:t>
            </a:r>
            <a:endParaRPr lang="en-US" sz="2800" dirty="0">
              <a:solidFill>
                <a:srgbClr val="0070C0"/>
              </a:solidFill>
            </a:endParaRPr>
          </a:p>
        </p:txBody>
      </p:sp>
    </p:spTree>
    <p:extLst>
      <p:ext uri="{BB962C8B-B14F-4D97-AF65-F5344CB8AC3E}">
        <p14:creationId xmlns:p14="http://schemas.microsoft.com/office/powerpoint/2010/main" val="405594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Islamic theologians had already integrated Aristotelean philosophy into their double truth concepts in which something could be true in faith and false in reason. Aquinas sought to integrated Aristotelean philosophy with Christianity and advance it beyond being too spiritual or ascetic. </a:t>
            </a:r>
          </a:p>
          <a:p>
            <a:pPr marL="457200" indent="-457200">
              <a:buFont typeface="Arial" panose="020B0604020202020204" pitchFamily="34" charset="0"/>
              <a:buChar char="•"/>
            </a:pPr>
            <a:r>
              <a:rPr lang="en-US" sz="2800" dirty="0">
                <a:solidFill>
                  <a:srgbClr val="0070C0"/>
                </a:solidFill>
              </a:rPr>
              <a:t>Given the new tool of Aristotle, the  13</a:t>
            </a:r>
            <a:r>
              <a:rPr lang="en-US" sz="2800" baseline="30000" dirty="0">
                <a:solidFill>
                  <a:srgbClr val="0070C0"/>
                </a:solidFill>
              </a:rPr>
              <a:t>th</a:t>
            </a:r>
            <a:r>
              <a:rPr lang="en-US" sz="2800" dirty="0">
                <a:solidFill>
                  <a:srgbClr val="0070C0"/>
                </a:solidFill>
              </a:rPr>
              <a:t> Century theologians rethought previous work such as:</a:t>
            </a:r>
          </a:p>
          <a:p>
            <a:pPr marL="914400" lvl="1" indent="-457200">
              <a:buFont typeface="Arial" panose="020B0604020202020204" pitchFamily="34" charset="0"/>
              <a:buChar char="•"/>
            </a:pPr>
            <a:r>
              <a:rPr lang="en-US" sz="2800" dirty="0">
                <a:solidFill>
                  <a:srgbClr val="0070C0"/>
                </a:solidFill>
              </a:rPr>
              <a:t>Grace and free will</a:t>
            </a:r>
          </a:p>
          <a:p>
            <a:pPr marL="914400" lvl="1" indent="-457200">
              <a:buFont typeface="Arial" panose="020B0604020202020204" pitchFamily="34" charset="0"/>
              <a:buChar char="•"/>
            </a:pPr>
            <a:r>
              <a:rPr lang="en-US" sz="2800" dirty="0">
                <a:solidFill>
                  <a:srgbClr val="0070C0"/>
                </a:solidFill>
              </a:rPr>
              <a:t>Predestination and human freedom</a:t>
            </a:r>
          </a:p>
          <a:p>
            <a:pPr marL="914400" lvl="1" indent="-457200">
              <a:buFont typeface="Arial" panose="020B0604020202020204" pitchFamily="34" charset="0"/>
              <a:buChar char="•"/>
            </a:pPr>
            <a:r>
              <a:rPr lang="en-US" sz="2800" dirty="0">
                <a:solidFill>
                  <a:srgbClr val="0070C0"/>
                </a:solidFill>
              </a:rPr>
              <a:t>Grace and merit</a:t>
            </a:r>
          </a:p>
          <a:p>
            <a:pPr marL="457200" indent="-457200">
              <a:buFont typeface="Arial" panose="020B0604020202020204" pitchFamily="34" charset="0"/>
              <a:buChar char="•"/>
            </a:pPr>
            <a:r>
              <a:rPr lang="en-US" sz="2800" dirty="0">
                <a:solidFill>
                  <a:srgbClr val="0070C0"/>
                </a:solidFill>
              </a:rPr>
              <a:t>He was very Augustinian and consistently embraced predestination. </a:t>
            </a:r>
          </a:p>
          <a:p>
            <a:pPr marL="457200" indent="-457200">
              <a:buFont typeface="Arial" panose="020B0604020202020204" pitchFamily="34" charset="0"/>
              <a:buChar char="•"/>
            </a:pPr>
            <a:r>
              <a:rPr lang="en-US" sz="2800" dirty="0">
                <a:solidFill>
                  <a:srgbClr val="0070C0"/>
                </a:solidFill>
              </a:rPr>
              <a:t>On the other hand like many contemporaries he consistently said we can not know if we are elect so work as hard as you can to earn salvation.</a:t>
            </a:r>
          </a:p>
          <a:p>
            <a:pPr marL="457200" indent="-457200">
              <a:buFont typeface="Arial" panose="020B0604020202020204" pitchFamily="34" charset="0"/>
              <a:buChar char="•"/>
            </a:pPr>
            <a:r>
              <a:rPr lang="en-US" sz="2800" dirty="0">
                <a:solidFill>
                  <a:srgbClr val="0070C0"/>
                </a:solidFill>
              </a:rPr>
              <a:t>Thomas is famous for his five proofs for the existence of God. He is the first to develop the “teleological argument for the existence of God.” </a:t>
            </a:r>
          </a:p>
        </p:txBody>
      </p:sp>
    </p:spTree>
    <p:extLst>
      <p:ext uri="{BB962C8B-B14F-4D97-AF65-F5344CB8AC3E}">
        <p14:creationId xmlns:p14="http://schemas.microsoft.com/office/powerpoint/2010/main" val="377647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The teleological argument for the existence of God is the argument put forth in Romans 1:18 -23</a:t>
            </a:r>
          </a:p>
          <a:p>
            <a:r>
              <a:rPr lang="en-US" sz="2800" dirty="0"/>
              <a:t>For the wrath of God is revealed from heaven against all ungodliness and unrighteousness of men, who by their unrighteousness suppress the truth. For what can be known about God is plain to them, because God has shown it to them. For his invisible attributes, namely, his eternal power and divine nature, have been clearly perceived, ever since the creation of the world, in the things that have been made. So they are without excuse. For although they knew God, they did not honor him as God or give thanks to him, but they became futile in their thinking, and their foolish hearts were darkened. Claiming to be wise, they became fools, and exchanged the glory of the immortal God for images resembling mortal man and birds and animals and creeping things.</a:t>
            </a:r>
          </a:p>
          <a:p>
            <a:pPr marL="457200" indent="-457200">
              <a:buFont typeface="Arial" panose="020B0604020202020204" pitchFamily="34" charset="0"/>
              <a:buChar char="•"/>
            </a:pPr>
            <a:endParaRPr lang="en-US" sz="2800" dirty="0">
              <a:solidFill>
                <a:srgbClr val="0070C0"/>
              </a:solidFill>
            </a:endParaRPr>
          </a:p>
        </p:txBody>
      </p:sp>
    </p:spTree>
    <p:extLst>
      <p:ext uri="{BB962C8B-B14F-4D97-AF65-F5344CB8AC3E}">
        <p14:creationId xmlns:p14="http://schemas.microsoft.com/office/powerpoint/2010/main" val="103885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12475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Thomas argued that things lacking intelligence cannot act in a designated way unless directed by something with intelligence. </a:t>
            </a:r>
          </a:p>
          <a:p>
            <a:pPr marL="457200" indent="-457200">
              <a:buFont typeface="Arial" panose="020B0604020202020204" pitchFamily="34" charset="0"/>
              <a:buChar char="•"/>
            </a:pPr>
            <a:r>
              <a:rPr lang="en-US" sz="2800" dirty="0">
                <a:solidFill>
                  <a:srgbClr val="0070C0"/>
                </a:solidFill>
              </a:rPr>
              <a:t>Our knowledge of God from nature is true but </a:t>
            </a:r>
            <a:r>
              <a:rPr lang="en-US" sz="2800" b="1" dirty="0">
                <a:solidFill>
                  <a:srgbClr val="0070C0"/>
                </a:solidFill>
              </a:rPr>
              <a:t>mediate</a:t>
            </a:r>
            <a:r>
              <a:rPr lang="en-US" sz="2800" dirty="0">
                <a:solidFill>
                  <a:srgbClr val="0070C0"/>
                </a:solidFill>
              </a:rPr>
              <a:t>, </a:t>
            </a:r>
            <a:r>
              <a:rPr lang="en-US" sz="2800" b="1" dirty="0">
                <a:solidFill>
                  <a:srgbClr val="0070C0"/>
                </a:solidFill>
              </a:rPr>
              <a:t>analogous</a:t>
            </a:r>
            <a:r>
              <a:rPr lang="en-US" sz="2800" dirty="0">
                <a:solidFill>
                  <a:srgbClr val="0070C0"/>
                </a:solidFill>
              </a:rPr>
              <a:t> and </a:t>
            </a:r>
            <a:r>
              <a:rPr lang="en-US" sz="2800" b="1" dirty="0">
                <a:solidFill>
                  <a:srgbClr val="0070C0"/>
                </a:solidFill>
              </a:rPr>
              <a:t>incomplete</a:t>
            </a:r>
            <a:r>
              <a:rPr lang="en-US" sz="2800" dirty="0">
                <a:solidFill>
                  <a:srgbClr val="0070C0"/>
                </a:solidFill>
              </a:rPr>
              <a:t>.</a:t>
            </a:r>
          </a:p>
          <a:p>
            <a:pPr marL="914400" lvl="1" indent="-457200">
              <a:buFont typeface="Arial" panose="020B0604020202020204" pitchFamily="34" charset="0"/>
              <a:buChar char="•"/>
            </a:pPr>
            <a:r>
              <a:rPr lang="en-US" sz="2800" dirty="0">
                <a:solidFill>
                  <a:srgbClr val="0070C0"/>
                </a:solidFill>
              </a:rPr>
              <a:t>Mediate – comes through the medium of creation.</a:t>
            </a:r>
          </a:p>
          <a:p>
            <a:pPr marL="457200" indent="-457200">
              <a:buFont typeface="Arial" panose="020B0604020202020204" pitchFamily="34" charset="0"/>
              <a:buChar char="•"/>
            </a:pPr>
            <a:r>
              <a:rPr lang="en-US" sz="2800" dirty="0">
                <a:solidFill>
                  <a:srgbClr val="0070C0"/>
                </a:solidFill>
              </a:rPr>
              <a:t>Language functions in one of three ways when applied to different beings:</a:t>
            </a:r>
          </a:p>
          <a:p>
            <a:pPr marL="914400" lvl="1" indent="-457200">
              <a:buFont typeface="Arial" panose="020B0604020202020204" pitchFamily="34" charset="0"/>
              <a:buChar char="•"/>
            </a:pPr>
            <a:r>
              <a:rPr lang="en-US" sz="2800" dirty="0">
                <a:solidFill>
                  <a:srgbClr val="0070C0"/>
                </a:solidFill>
              </a:rPr>
              <a:t>Univocal – words mean essentially the same thing</a:t>
            </a:r>
          </a:p>
          <a:p>
            <a:pPr marL="914400" lvl="1" indent="-457200">
              <a:buFont typeface="Arial" panose="020B0604020202020204" pitchFamily="34" charset="0"/>
              <a:buChar char="•"/>
            </a:pPr>
            <a:r>
              <a:rPr lang="en-US" sz="2800" dirty="0">
                <a:solidFill>
                  <a:srgbClr val="0070C0"/>
                </a:solidFill>
              </a:rPr>
              <a:t>Equivocal</a:t>
            </a:r>
            <a:r>
              <a:rPr lang="en-US" sz="2800" b="1" dirty="0">
                <a:solidFill>
                  <a:srgbClr val="0070C0"/>
                </a:solidFill>
              </a:rPr>
              <a:t> </a:t>
            </a:r>
            <a:r>
              <a:rPr lang="en-US" sz="2800" dirty="0">
                <a:solidFill>
                  <a:srgbClr val="0070C0"/>
                </a:solidFill>
              </a:rPr>
              <a:t>– words mean very different things</a:t>
            </a:r>
          </a:p>
          <a:p>
            <a:pPr marL="914400" lvl="1" indent="-457200">
              <a:buFont typeface="Arial" panose="020B0604020202020204" pitchFamily="34" charset="0"/>
              <a:buChar char="•"/>
            </a:pPr>
            <a:r>
              <a:rPr lang="en-US" sz="2800" b="1" dirty="0">
                <a:solidFill>
                  <a:srgbClr val="0070C0"/>
                </a:solidFill>
              </a:rPr>
              <a:t>Analogous</a:t>
            </a:r>
            <a:r>
              <a:rPr lang="en-US" sz="2800" dirty="0">
                <a:solidFill>
                  <a:srgbClr val="0070C0"/>
                </a:solidFill>
              </a:rPr>
              <a:t> – words change proportionally to the difference between the beings described.</a:t>
            </a:r>
          </a:p>
          <a:p>
            <a:pPr marL="457200" indent="-457200">
              <a:buFont typeface="Arial" panose="020B0604020202020204" pitchFamily="34" charset="0"/>
              <a:buChar char="•"/>
            </a:pPr>
            <a:r>
              <a:rPr lang="en-US" sz="2800" dirty="0">
                <a:solidFill>
                  <a:srgbClr val="0070C0"/>
                </a:solidFill>
              </a:rPr>
              <a:t>According to Thomas our knowledge of God falls short of describing him exactly. We are different from God but not so different that our language is meaningless or equivocal. Therefore, Our knowledge of God from nature is </a:t>
            </a:r>
            <a:r>
              <a:rPr lang="en-US" sz="2800" b="1" dirty="0">
                <a:solidFill>
                  <a:srgbClr val="0070C0"/>
                </a:solidFill>
              </a:rPr>
              <a:t>incomplete </a:t>
            </a:r>
            <a:r>
              <a:rPr lang="en-US" sz="2800" dirty="0">
                <a:solidFill>
                  <a:srgbClr val="0070C0"/>
                </a:solidFill>
              </a:rPr>
              <a:t>but</a:t>
            </a:r>
            <a:r>
              <a:rPr lang="en-US" sz="2800" b="1" dirty="0">
                <a:solidFill>
                  <a:srgbClr val="0070C0"/>
                </a:solidFill>
              </a:rPr>
              <a:t> </a:t>
            </a:r>
            <a:r>
              <a:rPr lang="en-US" sz="2800" dirty="0">
                <a:solidFill>
                  <a:srgbClr val="0070C0"/>
                </a:solidFill>
              </a:rPr>
              <a:t>not worthless or not no knowledge at all.</a:t>
            </a:r>
          </a:p>
        </p:txBody>
      </p:sp>
    </p:spTree>
    <p:extLst>
      <p:ext uri="{BB962C8B-B14F-4D97-AF65-F5344CB8AC3E}">
        <p14:creationId xmlns:p14="http://schemas.microsoft.com/office/powerpoint/2010/main" val="3963816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3970318"/>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Thomas had a flawed view of Justification</a:t>
            </a:r>
          </a:p>
          <a:p>
            <a:pPr marL="457200" indent="-457200">
              <a:buFont typeface="Arial" panose="020B0604020202020204" pitchFamily="34" charset="0"/>
              <a:buChar char="•"/>
            </a:pPr>
            <a:r>
              <a:rPr lang="en-US" sz="2800" dirty="0">
                <a:solidFill>
                  <a:srgbClr val="0070C0"/>
                </a:solidFill>
              </a:rPr>
              <a:t>Aristotle used “formed” to mean “to give life.” Thomas said Justification is by faith formed by love. </a:t>
            </a:r>
          </a:p>
          <a:p>
            <a:pPr marL="457200" indent="-457200">
              <a:buFont typeface="Arial" panose="020B0604020202020204" pitchFamily="34" charset="0"/>
              <a:buChar char="•"/>
            </a:pPr>
            <a:r>
              <a:rPr lang="en-US" sz="2800" dirty="0">
                <a:solidFill>
                  <a:srgbClr val="0070C0"/>
                </a:solidFill>
              </a:rPr>
              <a:t>For Thomas faith is information in the head until joined by love. Faith doesn’t transform. Love transforms. Faith is important but transformation comes from love. Grace produces the love and the sacraments deliver the grace that produces the love that transforms. </a:t>
            </a:r>
          </a:p>
          <a:p>
            <a:pPr marL="457200" indent="-457200">
              <a:buFont typeface="Arial" panose="020B0604020202020204" pitchFamily="34" charset="0"/>
              <a:buChar char="•"/>
            </a:pPr>
            <a:r>
              <a:rPr lang="en-US" sz="2800" dirty="0">
                <a:solidFill>
                  <a:srgbClr val="0070C0"/>
                </a:solidFill>
              </a:rPr>
              <a:t>The result is that Roman Catholics to this day believe sanctification precedes justification. We are sanctified so that we can be justified.</a:t>
            </a:r>
          </a:p>
        </p:txBody>
      </p:sp>
    </p:spTree>
    <p:extLst>
      <p:ext uri="{BB962C8B-B14F-4D97-AF65-F5344CB8AC3E}">
        <p14:creationId xmlns:p14="http://schemas.microsoft.com/office/powerpoint/2010/main" val="241767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341831" y="733246"/>
            <a:ext cx="11636809" cy="6063198"/>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b="1" dirty="0">
                <a:solidFill>
                  <a:srgbClr val="0070C0"/>
                </a:solidFill>
              </a:rPr>
              <a:t>Thomas was a strong defender of transubstantiation.</a:t>
            </a:r>
          </a:p>
          <a:p>
            <a:r>
              <a:rPr lang="en-US" sz="2400" dirty="0"/>
              <a:t>It sometimes happens that such apparition comes about not merely by a change wrought in the beholders, but by an appearance which really exists outwardly. And this indeed is seen to happen when it is beheld by everyone under such an appearance, and it remains so not for an hour, but for a considerable time; and, in this case some think that it is the proper species of Christ’s body. Nor does it matter that sometimes Christ’s entire body is not seen there, but part of His flesh, or else that it is not seen in youthful guise, but in the semblance of a child, because it lies within the power of a glorified body for it to be seen by a non-glorified eye either entirely or in part, and under its own semblance or in strange guise...</a:t>
            </a:r>
          </a:p>
          <a:p>
            <a:r>
              <a:rPr lang="en-US" sz="2400" dirty="0"/>
              <a:t>While the dimensions remain the same as before, there is a miraculous change wrought in the other </a:t>
            </a:r>
            <a:r>
              <a:rPr lang="en-US" sz="2400" dirty="0" err="1"/>
              <a:t>accidens</a:t>
            </a:r>
            <a:r>
              <a:rPr lang="en-US" sz="2400" dirty="0"/>
              <a:t>, such as shape, color, and the rest, so that flesh, or blood, or a child, is seen. And, as was said already, this is not deception, because it is done to represent the truth, namely, to show by this miraculous apparition that Christ’s body and blood are truly in this sacrament.</a:t>
            </a:r>
          </a:p>
          <a:p>
            <a:r>
              <a:rPr lang="en-US" sz="2400" i="1" dirty="0"/>
              <a:t>— St. Thomas Aquinas, </a:t>
            </a:r>
            <a:r>
              <a:rPr lang="en-US" sz="2400" b="1" i="1" dirty="0"/>
              <a:t>Summa Theologica</a:t>
            </a:r>
            <a:r>
              <a:rPr lang="en-US" sz="2400" i="1" dirty="0"/>
              <a:t>,</a:t>
            </a:r>
            <a:r>
              <a:rPr lang="en-US" sz="2400" b="1" i="1" dirty="0"/>
              <a:t> </a:t>
            </a:r>
            <a:r>
              <a:rPr lang="en-US" sz="2400" i="1" dirty="0"/>
              <a:t>Part III, Question 76: Of the Way in Which Christ is in This Sacrament, Article 8</a:t>
            </a:r>
            <a:endParaRPr lang="en-US" sz="2400" dirty="0"/>
          </a:p>
        </p:txBody>
      </p:sp>
    </p:spTree>
    <p:extLst>
      <p:ext uri="{BB962C8B-B14F-4D97-AF65-F5344CB8AC3E}">
        <p14:creationId xmlns:p14="http://schemas.microsoft.com/office/powerpoint/2010/main" val="3168605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783</Words>
  <Application>Microsoft Office PowerPoint</Application>
  <PresentationFormat>Widescreen</PresentationFormat>
  <Paragraphs>46</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2017-12-03T21:19:31Z</dcterms:created>
  <dcterms:modified xsi:type="dcterms:W3CDTF">2017-12-03T21:24:31Z</dcterms:modified>
</cp:coreProperties>
</file>