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0EC2AA-F778-4C2E-93D9-FC9B544678BA}" type="datetimeFigureOut">
              <a:rPr lang="en-US" smtClean="0"/>
              <a:t>9/17/2017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896F5-2704-4FC4-A06F-6720B0089BCE}" type="slidenum">
              <a:rPr lang="en-US" smtClean="0"/>
              <a:t>‹#›</a:t>
            </a:fld>
            <a:endParaRPr lang="en-US"/>
          </a:p>
        </p:txBody>
      </p:sp>
    </p:spTree>
    <p:extLst>
      <p:ext uri="{BB962C8B-B14F-4D97-AF65-F5344CB8AC3E}">
        <p14:creationId xmlns:p14="http://schemas.microsoft.com/office/powerpoint/2010/main" val="2832893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3002277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14</a:t>
            </a:fld>
            <a:endParaRPr lang="en-US" dirty="0"/>
          </a:p>
        </p:txBody>
      </p:sp>
    </p:spTree>
    <p:extLst>
      <p:ext uri="{BB962C8B-B14F-4D97-AF65-F5344CB8AC3E}">
        <p14:creationId xmlns:p14="http://schemas.microsoft.com/office/powerpoint/2010/main" val="1104242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15</a:t>
            </a:fld>
            <a:endParaRPr lang="en-US" dirty="0"/>
          </a:p>
        </p:txBody>
      </p:sp>
    </p:spTree>
    <p:extLst>
      <p:ext uri="{BB962C8B-B14F-4D97-AF65-F5344CB8AC3E}">
        <p14:creationId xmlns:p14="http://schemas.microsoft.com/office/powerpoint/2010/main" val="592715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16</a:t>
            </a:fld>
            <a:endParaRPr lang="en-US" dirty="0"/>
          </a:p>
        </p:txBody>
      </p:sp>
    </p:spTree>
    <p:extLst>
      <p:ext uri="{BB962C8B-B14F-4D97-AF65-F5344CB8AC3E}">
        <p14:creationId xmlns:p14="http://schemas.microsoft.com/office/powerpoint/2010/main" val="1138461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17</a:t>
            </a:fld>
            <a:endParaRPr lang="en-US" dirty="0"/>
          </a:p>
        </p:txBody>
      </p:sp>
    </p:spTree>
    <p:extLst>
      <p:ext uri="{BB962C8B-B14F-4D97-AF65-F5344CB8AC3E}">
        <p14:creationId xmlns:p14="http://schemas.microsoft.com/office/powerpoint/2010/main" val="129366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618051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645399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501442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1885639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158567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3785222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4014780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996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9D469-5609-4E7E-9976-160A8B5715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C0DEAE-C22D-4E55-A5DC-07004CF77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00859-C2CC-4A2A-BE14-500A107BACAD}"/>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5" name="Footer Placeholder 4">
            <a:extLst>
              <a:ext uri="{FF2B5EF4-FFF2-40B4-BE49-F238E27FC236}">
                <a16:creationId xmlns:a16="http://schemas.microsoft.com/office/drawing/2014/main" id="{6AFD7480-C90D-4C78-9594-95233ED227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0D7972-53A3-4C9C-AA3F-6F500E7374B8}"/>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277540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7CD40-A99E-4F04-91FE-8868D28527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E6F71C-B819-4811-BCB7-871062598D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23AA0-882C-474C-96C4-F2B30774A66E}"/>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5" name="Footer Placeholder 4">
            <a:extLst>
              <a:ext uri="{FF2B5EF4-FFF2-40B4-BE49-F238E27FC236}">
                <a16:creationId xmlns:a16="http://schemas.microsoft.com/office/drawing/2014/main" id="{C8D53E2D-D49B-40E0-8D89-18C558D40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B5C5B7-AB7E-4955-A0BC-53C04770CEF0}"/>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500525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EB3F05-B5BD-4817-A37E-9A2DF4F91C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01EEA3-AFF9-4312-9819-D57C61D03D0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5D6B6-B0CE-4A76-ACCE-B26C053E8FE7}"/>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5" name="Footer Placeholder 4">
            <a:extLst>
              <a:ext uri="{FF2B5EF4-FFF2-40B4-BE49-F238E27FC236}">
                <a16:creationId xmlns:a16="http://schemas.microsoft.com/office/drawing/2014/main" id="{382A0233-52C9-45F9-8E91-5DACAAFBCA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E6119-68CA-4A41-A5E9-E5E34FA1E4DA}"/>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30273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C37E5-BF41-4CD7-AEF8-FE279838BF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D763B3-4B70-4DB0-90C1-8C279EF8F1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7288F9-CC9F-4806-BB11-C5D4BA5679EB}"/>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5" name="Footer Placeholder 4">
            <a:extLst>
              <a:ext uri="{FF2B5EF4-FFF2-40B4-BE49-F238E27FC236}">
                <a16:creationId xmlns:a16="http://schemas.microsoft.com/office/drawing/2014/main" id="{5E3856BF-4D97-43AA-9FFF-EAE3AC94BF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E9D69-4802-493B-B82D-78C9D228CF81}"/>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147405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DA98D-1DCB-4594-B356-1B8C15834D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304177-AE72-49DC-A2FD-43CBDA9F8D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745600-6EA5-4FE5-BDF5-CA39DF7654C0}"/>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5" name="Footer Placeholder 4">
            <a:extLst>
              <a:ext uri="{FF2B5EF4-FFF2-40B4-BE49-F238E27FC236}">
                <a16:creationId xmlns:a16="http://schemas.microsoft.com/office/drawing/2014/main" id="{518AA3F7-6791-4661-83AD-1AAC0EBA70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87293-A5D9-42DF-945C-EF4D8B0E4413}"/>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944684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43510-5A17-4F5E-9D86-4E9672B02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A4479-5093-4A03-BEA2-FFEF9059AB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020357-B4F3-4599-BDEE-EB1884A8F7E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D03535-94F8-484C-AFD5-9F37A241A0DB}"/>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6" name="Footer Placeholder 5">
            <a:extLst>
              <a:ext uri="{FF2B5EF4-FFF2-40B4-BE49-F238E27FC236}">
                <a16:creationId xmlns:a16="http://schemas.microsoft.com/office/drawing/2014/main" id="{75AC5700-D60A-48F6-B526-925CAE19F3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4D102-19F2-4451-B1C9-DC3A01D00092}"/>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79322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6C0FB-988E-4EB5-8D77-EBE48D375E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0CFB47-3313-441D-B2C0-B1AB10674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AC9061-EFED-4FF8-87EA-CFE3AA1221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D3D215-02C7-45F9-B182-4238FF128B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90D743-2C1B-4EB2-8A87-0A125D79A9E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B67397-B9B2-46CE-B63E-75868CC3620B}"/>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8" name="Footer Placeholder 7">
            <a:extLst>
              <a:ext uri="{FF2B5EF4-FFF2-40B4-BE49-F238E27FC236}">
                <a16:creationId xmlns:a16="http://schemas.microsoft.com/office/drawing/2014/main" id="{EF55BAA5-99FF-40D9-A38B-DFEFB321D5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C050F5-166C-4B4C-96D7-7DD1A9B06975}"/>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38844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B6C8F-D5E0-4019-B88A-2EC7E04736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486528-C886-44C0-ADAB-747A91F8C6EB}"/>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4" name="Footer Placeholder 3">
            <a:extLst>
              <a:ext uri="{FF2B5EF4-FFF2-40B4-BE49-F238E27FC236}">
                <a16:creationId xmlns:a16="http://schemas.microsoft.com/office/drawing/2014/main" id="{492CFC88-1175-493F-B88E-FB1D348EA4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34A119-4BEC-4315-A792-2CB2C0A87BB2}"/>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2081753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33AB73-E269-4BD7-BA49-13CD438D31EC}"/>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3" name="Footer Placeholder 2">
            <a:extLst>
              <a:ext uri="{FF2B5EF4-FFF2-40B4-BE49-F238E27FC236}">
                <a16:creationId xmlns:a16="http://schemas.microsoft.com/office/drawing/2014/main" id="{4024C62A-18A9-40A3-AD06-B0637F4970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464118-BF7C-441E-91D9-6E51AC25FAD4}"/>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138448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73829-8FCC-4434-A09F-E8DDCF3C27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B8F0B-3978-42B3-A685-863210446A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4C7317-BCC5-4341-AB44-97D40397F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1A641A-60A2-4B1B-BD0B-CC48C1FD66D0}"/>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6" name="Footer Placeholder 5">
            <a:extLst>
              <a:ext uri="{FF2B5EF4-FFF2-40B4-BE49-F238E27FC236}">
                <a16:creationId xmlns:a16="http://schemas.microsoft.com/office/drawing/2014/main" id="{7792A73F-1A5E-4467-9D83-DBA0B2CFED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BF6E04-7B71-45FA-B057-228A8E21FB88}"/>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25463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F972E-2820-4AB9-AC56-B78743ADFF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9C2E5D-9158-4062-BA9C-CCA4D8F9DD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DFDECD-F233-40EB-8936-297FB3A37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F4988F-5FB6-446A-AC4C-DE9E317630FE}"/>
              </a:ext>
            </a:extLst>
          </p:cNvPr>
          <p:cNvSpPr>
            <a:spLocks noGrp="1"/>
          </p:cNvSpPr>
          <p:nvPr>
            <p:ph type="dt" sz="half" idx="10"/>
          </p:nvPr>
        </p:nvSpPr>
        <p:spPr/>
        <p:txBody>
          <a:bodyPr/>
          <a:lstStyle/>
          <a:p>
            <a:fld id="{F69635B2-18C4-421E-B006-4702C600CFF0}" type="datetimeFigureOut">
              <a:rPr lang="en-US" smtClean="0"/>
              <a:t>9/17/2017</a:t>
            </a:fld>
            <a:endParaRPr lang="en-US"/>
          </a:p>
        </p:txBody>
      </p:sp>
      <p:sp>
        <p:nvSpPr>
          <p:cNvPr id="6" name="Footer Placeholder 5">
            <a:extLst>
              <a:ext uri="{FF2B5EF4-FFF2-40B4-BE49-F238E27FC236}">
                <a16:creationId xmlns:a16="http://schemas.microsoft.com/office/drawing/2014/main" id="{E62F313A-ACB5-4EC3-A113-89525B59DA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3AD48E-9546-4F8D-B93E-042BC3FB3AC2}"/>
              </a:ext>
            </a:extLst>
          </p:cNvPr>
          <p:cNvSpPr>
            <a:spLocks noGrp="1"/>
          </p:cNvSpPr>
          <p:nvPr>
            <p:ph type="sldNum" sz="quarter" idx="12"/>
          </p:nvPr>
        </p:nvSpPr>
        <p:spPr/>
        <p:txBody>
          <a:bodyPr/>
          <a:lstStyle/>
          <a:p>
            <a:fld id="{B984A530-06B1-4AA5-9C74-ACE4C1B98CD5}" type="slidenum">
              <a:rPr lang="en-US" smtClean="0"/>
              <a:t>‹#›</a:t>
            </a:fld>
            <a:endParaRPr lang="en-US"/>
          </a:p>
        </p:txBody>
      </p:sp>
    </p:spTree>
    <p:extLst>
      <p:ext uri="{BB962C8B-B14F-4D97-AF65-F5344CB8AC3E}">
        <p14:creationId xmlns:p14="http://schemas.microsoft.com/office/powerpoint/2010/main" val="288532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38E2DD-7A71-4A7F-8D1C-15B31A0CC6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2A7C4B-9072-4C4D-B7EB-50894294E2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11355B-73D9-424F-876A-250E7FAA68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635B2-18C4-421E-B006-4702C600CFF0}" type="datetimeFigureOut">
              <a:rPr lang="en-US" smtClean="0"/>
              <a:t>9/17/2017</a:t>
            </a:fld>
            <a:endParaRPr lang="en-US"/>
          </a:p>
        </p:txBody>
      </p:sp>
      <p:sp>
        <p:nvSpPr>
          <p:cNvPr id="5" name="Footer Placeholder 4">
            <a:extLst>
              <a:ext uri="{FF2B5EF4-FFF2-40B4-BE49-F238E27FC236}">
                <a16:creationId xmlns:a16="http://schemas.microsoft.com/office/drawing/2014/main" id="{A65A08BF-171E-45C1-AA90-69BF7FD656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72CF8E-422A-4F50-B42F-F5DBF8679E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4A530-06B1-4AA5-9C74-ACE4C1B98CD5}" type="slidenum">
              <a:rPr lang="en-US" smtClean="0"/>
              <a:t>‹#›</a:t>
            </a:fld>
            <a:endParaRPr lang="en-US"/>
          </a:p>
        </p:txBody>
      </p:sp>
    </p:spTree>
    <p:extLst>
      <p:ext uri="{BB962C8B-B14F-4D97-AF65-F5344CB8AC3E}">
        <p14:creationId xmlns:p14="http://schemas.microsoft.com/office/powerpoint/2010/main" val="4224171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jewsforjesus.org/judaica/purim" TargetMode="External"/><Relationship Id="rId7" Type="http://schemas.openxmlformats.org/officeDocument/2006/relationships/hyperlink" Target="http://www.jewsforjesus.org/judaica/hanukka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jewsforjesus.org/judaica/yomkippur" TargetMode="External"/><Relationship Id="rId5" Type="http://schemas.openxmlformats.org/officeDocument/2006/relationships/hyperlink" Target="http://www.jewsforjesus.org/judaica/roshhashanah" TargetMode="External"/><Relationship Id="rId4" Type="http://schemas.openxmlformats.org/officeDocument/2006/relationships/hyperlink" Target="http://www.jewsforjesus.org/judaica/passover"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Jewish Holidays</a:t>
            </a:r>
            <a:endParaRPr lang="en-US" sz="2800" dirty="0"/>
          </a:p>
          <a:p>
            <a:r>
              <a:rPr lang="en-US" b="1" dirty="0">
                <a:solidFill>
                  <a:srgbClr val="0070C0"/>
                </a:solidFill>
              </a:rPr>
              <a:t>The Heights Church September 10, 2017</a:t>
            </a:r>
          </a:p>
        </p:txBody>
      </p:sp>
    </p:spTree>
    <p:extLst>
      <p:ext uri="{BB962C8B-B14F-4D97-AF65-F5344CB8AC3E}">
        <p14:creationId xmlns:p14="http://schemas.microsoft.com/office/powerpoint/2010/main" val="3825536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Rosh Hashanah </a:t>
            </a:r>
            <a:r>
              <a:rPr lang="en-US" sz="2800" dirty="0">
                <a:latin typeface="+mn-lt"/>
                <a:cs typeface="Arial" panose="020B0604020202020204" pitchFamily="34" charset="0"/>
              </a:rPr>
              <a:t>also known as Feast of Trumpets</a:t>
            </a:r>
            <a:r>
              <a:rPr lang="en-US" sz="2800" dirty="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r>
              <a:rPr lang="en-US" dirty="0"/>
              <a:t>There were rules concerning the blowing of the shofar by the time of Christ.</a:t>
            </a:r>
          </a:p>
          <a:p>
            <a:pPr lvl="1"/>
            <a:r>
              <a:rPr lang="en-US" b="1" dirty="0">
                <a:solidFill>
                  <a:srgbClr val="0070C0"/>
                </a:solidFill>
              </a:rPr>
              <a:t>A cow’s horn was not allowed (golden calf).</a:t>
            </a:r>
          </a:p>
          <a:p>
            <a:pPr lvl="1"/>
            <a:r>
              <a:rPr lang="en-US" b="1" dirty="0">
                <a:solidFill>
                  <a:srgbClr val="0070C0"/>
                </a:solidFill>
              </a:rPr>
              <a:t>Ram’s horn was used (a ram was substituted for Isaac).</a:t>
            </a:r>
          </a:p>
          <a:p>
            <a:pPr lvl="1"/>
            <a:r>
              <a:rPr lang="en-US" b="1" dirty="0">
                <a:solidFill>
                  <a:srgbClr val="0070C0"/>
                </a:solidFill>
              </a:rPr>
              <a:t>Shofar had to be in perfect condition including its sound.</a:t>
            </a:r>
          </a:p>
          <a:p>
            <a:pPr lvl="1"/>
            <a:r>
              <a:rPr lang="en-US" b="1" dirty="0">
                <a:solidFill>
                  <a:srgbClr val="0070C0"/>
                </a:solidFill>
              </a:rPr>
              <a:t>It could not be carved or painted.</a:t>
            </a:r>
          </a:p>
          <a:p>
            <a:pPr lvl="1"/>
            <a:r>
              <a:rPr lang="en-US" b="1" dirty="0">
                <a:solidFill>
                  <a:srgbClr val="0070C0"/>
                </a:solidFill>
              </a:rPr>
              <a:t>It was not blown at the regular time of the morning Temple service. (one time the Roman soldiers thought it was a call to rebellion and massacred hundreds of Jews)</a:t>
            </a:r>
          </a:p>
          <a:p>
            <a:r>
              <a:rPr lang="en-US" dirty="0"/>
              <a:t>A specially trained priest blew the shofar (artist/virtuoso).</a:t>
            </a:r>
          </a:p>
          <a:p>
            <a:r>
              <a:rPr lang="en-US" dirty="0"/>
              <a:t>The shofar was blown three times. Each time was followed by a blast of two silver trumpets blown by two other priests.</a:t>
            </a:r>
          </a:p>
          <a:p>
            <a:r>
              <a:rPr lang="en-US" dirty="0"/>
              <a:t>It was a religious duty to hear </a:t>
            </a:r>
            <a:r>
              <a:rPr lang="en-US" dirty="0">
                <a:solidFill>
                  <a:srgbClr val="FF0000"/>
                </a:solidFill>
              </a:rPr>
              <a:t>(deaf?) </a:t>
            </a:r>
            <a:r>
              <a:rPr lang="en-US" dirty="0"/>
              <a:t>the shofar. Only a concentrated effort would fulfill ones duty to God. (open ear to the piercing sound = piercing the soul thus bringing the hearer to his moral senses) </a:t>
            </a:r>
            <a:endParaRPr lang="en-US" sz="2800" dirty="0"/>
          </a:p>
        </p:txBody>
      </p:sp>
    </p:spTree>
    <p:extLst>
      <p:ext uri="{BB962C8B-B14F-4D97-AF65-F5344CB8AC3E}">
        <p14:creationId xmlns:p14="http://schemas.microsoft.com/office/powerpoint/2010/main" val="2178113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Rosh Hashanah </a:t>
            </a:r>
            <a:r>
              <a:rPr lang="en-US" sz="2800" dirty="0">
                <a:latin typeface="+mn-lt"/>
                <a:cs typeface="Arial" panose="020B0604020202020204" pitchFamily="34" charset="0"/>
              </a:rPr>
              <a:t>also known as Feast of Trumpets</a:t>
            </a:r>
            <a:r>
              <a:rPr lang="en-US" sz="2800" dirty="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r>
              <a:rPr lang="en-US" dirty="0"/>
              <a:t>There were rules concerning the hearing of the shofar by the time of Christ.</a:t>
            </a:r>
          </a:p>
          <a:p>
            <a:pPr lvl="1"/>
            <a:r>
              <a:rPr lang="en-US" sz="2800" dirty="0"/>
              <a:t>The hearer must recite at least ten verses that do not refer to punishment for each of the following categories.</a:t>
            </a:r>
          </a:p>
          <a:p>
            <a:pPr lvl="2"/>
            <a:r>
              <a:rPr lang="en-US" sz="2800" b="1" dirty="0">
                <a:solidFill>
                  <a:srgbClr val="0070C0"/>
                </a:solidFill>
              </a:rPr>
              <a:t>Affirming God’s sovereignty as King over Israel and over the world. Through repentance people become God’s righteous subjects.</a:t>
            </a:r>
          </a:p>
          <a:p>
            <a:pPr lvl="2"/>
            <a:r>
              <a:rPr lang="en-US" sz="2800" b="1" dirty="0">
                <a:solidFill>
                  <a:srgbClr val="0070C0"/>
                </a:solidFill>
              </a:rPr>
              <a:t>Appeal to God to remember his covenants with Israel and an appeal to humans to repent of sin and obey God.</a:t>
            </a:r>
          </a:p>
          <a:p>
            <a:pPr lvl="2"/>
            <a:r>
              <a:rPr lang="en-US" sz="2800" b="1" dirty="0">
                <a:solidFill>
                  <a:srgbClr val="0070C0"/>
                </a:solidFill>
              </a:rPr>
              <a:t>Remembrance of scriptural references to the blowing of the shofar.</a:t>
            </a:r>
          </a:p>
          <a:p>
            <a:pPr lvl="1"/>
            <a:r>
              <a:rPr lang="en-US" sz="2800" dirty="0"/>
              <a:t>There is no reference to Jesus being in Jerusalem for Rosh Hashanah or the Day of Atonement. (required holidays were Passover, Pentecost and Tabernacles)</a:t>
            </a:r>
          </a:p>
          <a:p>
            <a:pPr marL="457200" lvl="1" indent="0">
              <a:buNone/>
            </a:pPr>
            <a:endParaRPr lang="en-US" sz="2800" dirty="0"/>
          </a:p>
        </p:txBody>
      </p:sp>
    </p:spTree>
    <p:extLst>
      <p:ext uri="{BB962C8B-B14F-4D97-AF65-F5344CB8AC3E}">
        <p14:creationId xmlns:p14="http://schemas.microsoft.com/office/powerpoint/2010/main" val="3314586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Rosh Hashanah </a:t>
            </a:r>
            <a:r>
              <a:rPr lang="en-US" sz="2800" dirty="0">
                <a:latin typeface="+mn-lt"/>
                <a:cs typeface="Arial" panose="020B0604020202020204" pitchFamily="34" charset="0"/>
              </a:rPr>
              <a:t>also known as Feast of Trumpets</a:t>
            </a:r>
            <a:r>
              <a:rPr lang="en-US" sz="2800" dirty="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pPr lvl="1"/>
            <a:r>
              <a:rPr lang="en-US" sz="2800" b="1" dirty="0">
                <a:solidFill>
                  <a:srgbClr val="0070C0"/>
                </a:solidFill>
              </a:rPr>
              <a:t>Rosh Hashanah is celebrated on two days. The second day was added to allow the High Priest time to evaluate the testimony of witnesses to establish the new moon. The rabbis believed several important historical events happened on </a:t>
            </a:r>
            <a:r>
              <a:rPr lang="en-US" sz="2800" b="1" dirty="0">
                <a:solidFill>
                  <a:srgbClr val="0070C0"/>
                </a:solidFill>
                <a:latin typeface="Calibri" panose="020F0502020204030204" pitchFamily="34" charset="0"/>
                <a:cs typeface="Calibri" panose="020F0502020204030204" pitchFamily="34" charset="0"/>
              </a:rPr>
              <a:t>Rosh Hashanah:</a:t>
            </a:r>
          </a:p>
          <a:p>
            <a:pPr marL="1428750" lvl="2" indent="-514350">
              <a:buFont typeface="+mj-lt"/>
              <a:buAutoNum type="arabicPeriod"/>
            </a:pPr>
            <a:r>
              <a:rPr lang="en-US" sz="2400" b="1" dirty="0">
                <a:solidFill>
                  <a:srgbClr val="0070C0"/>
                </a:solidFill>
                <a:latin typeface="Calibri" panose="020F0502020204030204" pitchFamily="34" charset="0"/>
                <a:cs typeface="Calibri" panose="020F0502020204030204" pitchFamily="34" charset="0"/>
              </a:rPr>
              <a:t>The sacrifice of Isaac</a:t>
            </a:r>
          </a:p>
          <a:p>
            <a:pPr marL="1428750" lvl="2" indent="-514350">
              <a:buFont typeface="+mj-lt"/>
              <a:buAutoNum type="arabicPeriod"/>
            </a:pPr>
            <a:r>
              <a:rPr lang="en-US" sz="2400" b="1" dirty="0">
                <a:solidFill>
                  <a:srgbClr val="0070C0"/>
                </a:solidFill>
                <a:latin typeface="Calibri" panose="020F0502020204030204" pitchFamily="34" charset="0"/>
                <a:cs typeface="Calibri" panose="020F0502020204030204" pitchFamily="34" charset="0"/>
              </a:rPr>
              <a:t>Joseph released from prison</a:t>
            </a:r>
          </a:p>
          <a:p>
            <a:pPr marL="1428750" lvl="2" indent="-514350">
              <a:buFont typeface="+mj-lt"/>
              <a:buAutoNum type="arabicPeriod"/>
            </a:pPr>
            <a:r>
              <a:rPr lang="en-US" sz="2400" b="1" dirty="0">
                <a:solidFill>
                  <a:srgbClr val="0070C0"/>
                </a:solidFill>
                <a:latin typeface="Calibri" panose="020F0502020204030204" pitchFamily="34" charset="0"/>
                <a:cs typeface="Calibri" panose="020F0502020204030204" pitchFamily="34" charset="0"/>
              </a:rPr>
              <a:t> Birth of Samuel </a:t>
            </a:r>
            <a:endParaRPr lang="en-US" sz="2400" b="1" dirty="0">
              <a:solidFill>
                <a:srgbClr val="0070C0"/>
              </a:solidFill>
            </a:endParaRPr>
          </a:p>
        </p:txBody>
      </p:sp>
    </p:spTree>
    <p:extLst>
      <p:ext uri="{BB962C8B-B14F-4D97-AF65-F5344CB8AC3E}">
        <p14:creationId xmlns:p14="http://schemas.microsoft.com/office/powerpoint/2010/main" val="1089836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Rosh Hashanah </a:t>
            </a:r>
            <a:r>
              <a:rPr lang="en-US" sz="2800" dirty="0">
                <a:latin typeface="+mn-lt"/>
                <a:cs typeface="Arial" panose="020B0604020202020204" pitchFamily="34" charset="0"/>
              </a:rPr>
              <a:t>also known as Feast of Trumpets</a:t>
            </a:r>
            <a:r>
              <a:rPr lang="en-US" sz="2800" dirty="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pPr lvl="1"/>
            <a:r>
              <a:rPr lang="en-US" sz="2800" b="1" dirty="0">
                <a:solidFill>
                  <a:srgbClr val="0070C0"/>
                </a:solidFill>
              </a:rPr>
              <a:t>According the </a:t>
            </a:r>
            <a:r>
              <a:rPr lang="en-US" sz="2800" b="1" dirty="0" err="1">
                <a:solidFill>
                  <a:srgbClr val="0070C0"/>
                </a:solidFill>
              </a:rPr>
              <a:t>Gemara</a:t>
            </a:r>
            <a:r>
              <a:rPr lang="en-US" sz="2800" b="1" dirty="0">
                <a:solidFill>
                  <a:srgbClr val="0070C0"/>
                </a:solidFill>
              </a:rPr>
              <a:t> three books are opened in heaven on Rosh Hashanah. </a:t>
            </a:r>
          </a:p>
          <a:p>
            <a:pPr marL="1371600" lvl="2" indent="-457200">
              <a:buAutoNum type="arabicPeriod"/>
            </a:pPr>
            <a:r>
              <a:rPr lang="en-US" sz="2800" b="1" dirty="0">
                <a:solidFill>
                  <a:srgbClr val="0070C0"/>
                </a:solidFill>
              </a:rPr>
              <a:t>For the completely righteous – they are immediately inscribed in the book of life.</a:t>
            </a:r>
          </a:p>
          <a:p>
            <a:pPr marL="1371600" lvl="2" indent="-457200">
              <a:buAutoNum type="arabicPeriod"/>
            </a:pPr>
            <a:r>
              <a:rPr lang="en-US" sz="2800" b="1" dirty="0">
                <a:solidFill>
                  <a:srgbClr val="0070C0"/>
                </a:solidFill>
              </a:rPr>
              <a:t>For the completely wicked –  they are immediately inscribed in the book of death.</a:t>
            </a:r>
          </a:p>
          <a:p>
            <a:pPr marL="1371600" lvl="2" indent="-457200">
              <a:buAutoNum type="arabicPeriod"/>
            </a:pPr>
            <a:r>
              <a:rPr lang="en-US" sz="2800" b="1" dirty="0">
                <a:solidFill>
                  <a:srgbClr val="0070C0"/>
                </a:solidFill>
              </a:rPr>
              <a:t>For the average person – they are in suspension until the Day of Atonement.</a:t>
            </a:r>
          </a:p>
          <a:p>
            <a:pPr lvl="1"/>
            <a:r>
              <a:rPr lang="en-US" sz="2800" b="1" dirty="0">
                <a:solidFill>
                  <a:srgbClr val="0070C0"/>
                </a:solidFill>
              </a:rPr>
              <a:t>The judgment at Rosh Hashanah is for </a:t>
            </a:r>
            <a:r>
              <a:rPr lang="en-US" sz="2800" b="1" dirty="0">
                <a:solidFill>
                  <a:srgbClr val="FF0000"/>
                </a:solidFill>
              </a:rPr>
              <a:t>everyone in world </a:t>
            </a:r>
            <a:r>
              <a:rPr lang="en-US" sz="2800" b="1" dirty="0">
                <a:solidFill>
                  <a:srgbClr val="0070C0"/>
                </a:solidFill>
              </a:rPr>
              <a:t>– not just the nation of Israel.</a:t>
            </a:r>
          </a:p>
          <a:p>
            <a:pPr lvl="1"/>
            <a:r>
              <a:rPr lang="en-US" sz="2800" b="1" dirty="0">
                <a:solidFill>
                  <a:srgbClr val="0070C0"/>
                </a:solidFill>
              </a:rPr>
              <a:t>The average person (almost everyone) has ten days to repent!</a:t>
            </a:r>
          </a:p>
          <a:p>
            <a:pPr lvl="1"/>
            <a:endParaRPr lang="en-US" sz="2800" dirty="0"/>
          </a:p>
          <a:p>
            <a:pPr marL="914400" lvl="2" indent="0">
              <a:buNone/>
            </a:pPr>
            <a:endParaRPr lang="en-US" sz="2400" dirty="0"/>
          </a:p>
        </p:txBody>
      </p:sp>
    </p:spTree>
    <p:extLst>
      <p:ext uri="{BB962C8B-B14F-4D97-AF65-F5344CB8AC3E}">
        <p14:creationId xmlns:p14="http://schemas.microsoft.com/office/powerpoint/2010/main" val="2771757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In the NT the second coming is announced </a:t>
            </a:r>
            <a:r>
              <a:rPr lang="en-US" sz="2800">
                <a:latin typeface="Calibri" panose="020F0502020204030204" pitchFamily="34" charset="0"/>
                <a:cs typeface="Calibri" panose="020F0502020204030204" pitchFamily="34" charset="0"/>
              </a:rPr>
              <a:t>by a trumpet call</a:t>
            </a:r>
            <a:r>
              <a:rPr lang="en-US" sz="280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r>
              <a:rPr lang="en-US" sz="2400" dirty="0"/>
              <a:t>"Immediately after the tribulation of those days the sun will be darkened, and the moon will not give its light, and the stars will fall from heaven, and the powers of the heavens will be shaken. Then will appear in heaven the sign of the Son of Man, and then all the tribes of the earth will mourn, and they will see the Son of Man coming on the clouds of heaven with power and great glory. And he will send out his angels with a loud trumpet call, and they will gather his elect from the four winds, from one end of heaven to the other. (Matthew 24:29-31)</a:t>
            </a:r>
          </a:p>
          <a:p>
            <a:r>
              <a:rPr lang="en-US" sz="2400" dirty="0"/>
              <a:t>Behold! I tell you a mystery. We shall not all sleep, but we shall all be changed, in a moment, in the twinkling of an eye, at the last trumpet. For the trumpet will sound, and the dead will be raised imperishable, and we shall be changed. (1 Corinthians 15:51-52)</a:t>
            </a:r>
          </a:p>
          <a:p>
            <a:pPr marL="457200" lvl="1" indent="0">
              <a:buNone/>
            </a:pPr>
            <a:endParaRPr lang="en-US" sz="2800" dirty="0"/>
          </a:p>
          <a:p>
            <a:pPr marL="914400" lvl="2" indent="0">
              <a:buNone/>
            </a:pPr>
            <a:endParaRPr lang="en-US" sz="2400" dirty="0"/>
          </a:p>
        </p:txBody>
      </p:sp>
    </p:spTree>
    <p:extLst>
      <p:ext uri="{BB962C8B-B14F-4D97-AF65-F5344CB8AC3E}">
        <p14:creationId xmlns:p14="http://schemas.microsoft.com/office/powerpoint/2010/main" val="3818525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In the NT the second coming is announced </a:t>
            </a:r>
            <a:r>
              <a:rPr lang="en-US" sz="2800">
                <a:latin typeface="Calibri" panose="020F0502020204030204" pitchFamily="34" charset="0"/>
                <a:cs typeface="Calibri" panose="020F0502020204030204" pitchFamily="34" charset="0"/>
              </a:rPr>
              <a:t>by a trumpet call</a:t>
            </a:r>
            <a:r>
              <a:rPr lang="en-US" sz="280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r>
              <a:rPr lang="en-US" sz="2400" dirty="0"/>
              <a:t>For the Lord himself will descend from heaven with a cry of command, with the voice of an archangel, and with the sound of the trumpet of God. And the dead in Christ will rise first. Then we who are alive, who are left, will be caught up together with them in the clouds to meet the Lord in the air, and so we will always be with the Lord. (1 Thessalonians 4:16-17)</a:t>
            </a:r>
          </a:p>
          <a:p>
            <a:r>
              <a:rPr lang="en-US" sz="2400" dirty="0"/>
              <a:t>Then the seventh angel blew his trumpet, and there were loud voices in heaven, saying, "The kingdom of the world has become the kingdom of our Lord and of his Christ, and he shall reign forever and ever." And the twenty-four elders who sit on their thrones before God fell on their faces and worshiped God, saying, "We give thanks to you, Lord God Almighty, who is and who was, for you have taken your great power and begun to reign. The nations raged, but your wrath came, and the time for the dead to be judged, and for rewarding your servants,</a:t>
            </a:r>
            <a:r>
              <a:rPr lang="en-US" sz="2400" baseline="30000" dirty="0"/>
              <a:t> </a:t>
            </a:r>
            <a:r>
              <a:rPr lang="en-US" sz="2400" dirty="0"/>
              <a:t>the prophets and saints, and those who fear your name, both small and great, and for destroying the destroyers of the earth." (Revelation 11:15-18)</a:t>
            </a:r>
          </a:p>
          <a:p>
            <a:pPr marL="457200" lvl="1" indent="0">
              <a:buNone/>
            </a:pPr>
            <a:endParaRPr lang="en-US" sz="2800" dirty="0"/>
          </a:p>
          <a:p>
            <a:pPr marL="914400" lvl="2" indent="0">
              <a:buNone/>
            </a:pPr>
            <a:endParaRPr lang="en-US" sz="2400" dirty="0"/>
          </a:p>
        </p:txBody>
      </p:sp>
    </p:spTree>
    <p:extLst>
      <p:ext uri="{BB962C8B-B14F-4D97-AF65-F5344CB8AC3E}">
        <p14:creationId xmlns:p14="http://schemas.microsoft.com/office/powerpoint/2010/main" val="148182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0" indent="0">
              <a:buNone/>
            </a:pPr>
            <a:r>
              <a:rPr lang="en-US" dirty="0"/>
              <a:t>And the LORD spoke to Moses, saying, "Now on the tenth day of this seventh month is the Day of Atonement. It shall be for you a time of </a:t>
            </a:r>
            <a:r>
              <a:rPr lang="en-US" dirty="0">
                <a:solidFill>
                  <a:srgbClr val="FF0000"/>
                </a:solidFill>
              </a:rPr>
              <a:t>holy convocation</a:t>
            </a:r>
            <a:r>
              <a:rPr lang="en-US" dirty="0"/>
              <a:t>, and you shall </a:t>
            </a:r>
            <a:r>
              <a:rPr lang="en-US" dirty="0">
                <a:solidFill>
                  <a:srgbClr val="FF0000"/>
                </a:solidFill>
              </a:rPr>
              <a:t>afflict yourselves* </a:t>
            </a:r>
            <a:r>
              <a:rPr lang="en-US" dirty="0"/>
              <a:t>and </a:t>
            </a:r>
            <a:r>
              <a:rPr lang="en-US" dirty="0">
                <a:solidFill>
                  <a:srgbClr val="FF0000"/>
                </a:solidFill>
              </a:rPr>
              <a:t>present a food offering </a:t>
            </a:r>
            <a:r>
              <a:rPr lang="en-US" dirty="0"/>
              <a:t>to the LORD. And </a:t>
            </a:r>
            <a:r>
              <a:rPr lang="en-US" dirty="0">
                <a:solidFill>
                  <a:srgbClr val="FF0000"/>
                </a:solidFill>
              </a:rPr>
              <a:t>you shall not do any work </a:t>
            </a:r>
            <a:r>
              <a:rPr lang="en-US" dirty="0"/>
              <a:t>on that very day, for it is a Day of Atonement, to make atonement for you before the LORD your God. For whoever is not afflicted on that very day shall be cut off from his people. And whoever does any work on that very day, that person I will destroy from among his people. You shall not do any work. It is a </a:t>
            </a:r>
            <a:r>
              <a:rPr lang="en-US" dirty="0">
                <a:solidFill>
                  <a:srgbClr val="FF0000"/>
                </a:solidFill>
              </a:rPr>
              <a:t>statute forever throughout your generations** </a:t>
            </a:r>
            <a:r>
              <a:rPr lang="en-US" dirty="0"/>
              <a:t>in all your dwelling places. It shall be to you a Sabbath of solemn rest, and you shall afflict yourselves. On the ninth day of the month beginning at evening, from evening to evening shall you keep your Sabbath." (Leviticus 23:26-32)</a:t>
            </a:r>
          </a:p>
          <a:p>
            <a:pPr marL="0" indent="0">
              <a:buNone/>
            </a:pPr>
            <a:r>
              <a:rPr lang="en-US" dirty="0"/>
              <a:t>*fasting and contrition (humbling the soul) according to the Oral Law</a:t>
            </a:r>
          </a:p>
          <a:p>
            <a:pPr marL="0" indent="0">
              <a:buNone/>
            </a:pPr>
            <a:r>
              <a:rPr lang="en-US" dirty="0"/>
              <a:t>**Jews understood this to mean every year until a new age began</a:t>
            </a:r>
          </a:p>
          <a:p>
            <a:pPr lvl="1"/>
            <a:endParaRPr lang="en-US" sz="2800" dirty="0"/>
          </a:p>
        </p:txBody>
      </p:sp>
    </p:spTree>
    <p:extLst>
      <p:ext uri="{BB962C8B-B14F-4D97-AF65-F5344CB8AC3E}">
        <p14:creationId xmlns:p14="http://schemas.microsoft.com/office/powerpoint/2010/main" val="3663073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rPr>
              <a:t>This was the only day anyone could enter the Holy of Holies.</a:t>
            </a:r>
          </a:p>
          <a:p>
            <a:pPr lvl="1"/>
            <a:r>
              <a:rPr lang="en-US" sz="2800" b="1" dirty="0">
                <a:solidFill>
                  <a:srgbClr val="0070C0"/>
                </a:solidFill>
              </a:rPr>
              <a:t>All commerce stopped on this day as the  destiny of every Jew was decided at the Temple alter. Herod appointed the High Priest usually aided by bribery and corruption.</a:t>
            </a:r>
          </a:p>
          <a:p>
            <a:pPr lvl="1"/>
            <a:r>
              <a:rPr lang="en-US" sz="2800" b="1" dirty="0">
                <a:solidFill>
                  <a:srgbClr val="0070C0"/>
                </a:solidFill>
              </a:rPr>
              <a:t>Following Herod and Archelaus the Roman governors made the appointment but just before A.D. 70 Agrippa II again appointed the High Priest. </a:t>
            </a:r>
          </a:p>
          <a:p>
            <a:pPr lvl="1"/>
            <a:r>
              <a:rPr lang="en-US" sz="2800" b="1" dirty="0">
                <a:solidFill>
                  <a:srgbClr val="0070C0"/>
                </a:solidFill>
              </a:rPr>
              <a:t>The priestly aristocracy tyrannized the people and in the Zealot rebellion of A.D. 70 many of these wealthy families were either expelled or killed.</a:t>
            </a:r>
          </a:p>
          <a:p>
            <a:pPr lvl="1"/>
            <a:r>
              <a:rPr lang="en-US" sz="2800" b="1" dirty="0">
                <a:solidFill>
                  <a:srgbClr val="0070C0"/>
                </a:solidFill>
              </a:rPr>
              <a:t>The last High Priest before the Temple was destroyed was Phineas ben Samuel, a stone mason by trade who was appointed by the Zealots. </a:t>
            </a:r>
          </a:p>
        </p:txBody>
      </p:sp>
    </p:spTree>
    <p:extLst>
      <p:ext uri="{BB962C8B-B14F-4D97-AF65-F5344CB8AC3E}">
        <p14:creationId xmlns:p14="http://schemas.microsoft.com/office/powerpoint/2010/main" val="2259669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634"/>
            <a:ext cx="10515600" cy="827302"/>
          </a:xfrm>
          <a:solidFill>
            <a:srgbClr val="FFFFCC"/>
          </a:solidFill>
        </p:spPr>
        <p:txBody>
          <a:bodyPr/>
          <a:lstStyle/>
          <a:p>
            <a:r>
              <a:rPr lang="en-US" b="1" dirty="0"/>
              <a:t>The Big Picture</a:t>
            </a:r>
          </a:p>
        </p:txBody>
      </p:sp>
      <p:sp>
        <p:nvSpPr>
          <p:cNvPr id="3" name="Content Placeholder 2"/>
          <p:cNvSpPr>
            <a:spLocks noGrp="1"/>
          </p:cNvSpPr>
          <p:nvPr>
            <p:ph idx="1"/>
          </p:nvPr>
        </p:nvSpPr>
        <p:spPr>
          <a:xfrm>
            <a:off x="838200" y="1173892"/>
            <a:ext cx="10515600" cy="5566719"/>
          </a:xfrm>
          <a:solidFill>
            <a:srgbClr val="FFFFCC"/>
          </a:solidFill>
        </p:spPr>
        <p:txBody>
          <a:bodyPr>
            <a:normAutofit/>
          </a:bodyPr>
          <a:lstStyle/>
          <a:p>
            <a:r>
              <a:rPr lang="en-US" sz="4000" b="1" dirty="0">
                <a:solidFill>
                  <a:srgbClr val="0070C0"/>
                </a:solidFill>
              </a:rPr>
              <a:t>We seek to </a:t>
            </a:r>
            <a:r>
              <a:rPr lang="en-US" sz="4000" b="1" dirty="0">
                <a:solidFill>
                  <a:srgbClr val="FF0000"/>
                </a:solidFill>
              </a:rPr>
              <a:t>become</a:t>
            </a:r>
            <a:r>
              <a:rPr lang="en-US" sz="4000" b="1" dirty="0">
                <a:solidFill>
                  <a:srgbClr val="0070C0"/>
                </a:solidFill>
              </a:rPr>
              <a:t> and then </a:t>
            </a:r>
            <a:r>
              <a:rPr lang="en-US" sz="4000" b="1" dirty="0">
                <a:solidFill>
                  <a:srgbClr val="FF0000"/>
                </a:solidFill>
              </a:rPr>
              <a:t>make</a:t>
            </a:r>
            <a:r>
              <a:rPr lang="en-US" sz="4000" b="1" dirty="0">
                <a:solidFill>
                  <a:srgbClr val="0070C0"/>
                </a:solidFill>
              </a:rPr>
              <a:t> disciples (believing learners) by:</a:t>
            </a:r>
          </a:p>
          <a:p>
            <a:r>
              <a:rPr lang="en-US" sz="4000" b="1" dirty="0">
                <a:solidFill>
                  <a:srgbClr val="0070C0"/>
                </a:solidFill>
              </a:rPr>
              <a:t>Knowing  what we believe. </a:t>
            </a:r>
          </a:p>
          <a:p>
            <a:r>
              <a:rPr lang="en-US" sz="4000" b="1" dirty="0">
                <a:solidFill>
                  <a:srgbClr val="0070C0"/>
                </a:solidFill>
              </a:rPr>
              <a:t>Why we believe it. </a:t>
            </a:r>
          </a:p>
          <a:p>
            <a:r>
              <a:rPr lang="en-US" sz="4000" b="1" dirty="0">
                <a:solidFill>
                  <a:srgbClr val="0070C0"/>
                </a:solidFill>
              </a:rPr>
              <a:t>Being able to communicate what we believe and why in an effective, winsome manner to fulfill the commands for all Christians in Matthew 28:18-20 and 1 Peter 3:15-16.</a:t>
            </a:r>
          </a:p>
          <a:p>
            <a:endParaRPr lang="en-US" sz="4000" b="1" dirty="0">
              <a:solidFill>
                <a:srgbClr val="0070C0"/>
              </a:solidFill>
            </a:endParaRPr>
          </a:p>
          <a:p>
            <a:endParaRPr lang="en-US" sz="4000" b="1" dirty="0">
              <a:solidFill>
                <a:srgbClr val="0070C0"/>
              </a:solidFill>
            </a:endParaRPr>
          </a:p>
          <a:p>
            <a:endParaRPr lang="en-US" sz="4000" b="1" dirty="0">
              <a:solidFill>
                <a:srgbClr val="0070C0"/>
              </a:solidFill>
            </a:endParaRPr>
          </a:p>
          <a:p>
            <a:endParaRPr lang="en-US" sz="4000" b="1" dirty="0">
              <a:solidFill>
                <a:srgbClr val="0070C0"/>
              </a:solidFill>
            </a:endParaRPr>
          </a:p>
          <a:p>
            <a:pPr marL="0" indent="0">
              <a:buNone/>
            </a:pPr>
            <a:endParaRPr lang="en-US" b="1" dirty="0"/>
          </a:p>
          <a:p>
            <a:pPr marL="0" indent="0">
              <a:buNone/>
            </a:pPr>
            <a:endParaRPr lang="en-US" dirty="0"/>
          </a:p>
          <a:p>
            <a:pPr marL="0" indent="0">
              <a:buNone/>
            </a:pPr>
            <a:endParaRPr lang="en-US"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35378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7627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3600" b="1" dirty="0">
                <a:cs typeface="Arial" panose="020B0604020202020204" pitchFamily="34" charset="0"/>
              </a:rPr>
              <a:t>Systematic Theology Syllabus</a:t>
            </a:r>
          </a:p>
        </p:txBody>
      </p:sp>
      <p:sp>
        <p:nvSpPr>
          <p:cNvPr id="9" name="Content Placeholder 8"/>
          <p:cNvSpPr>
            <a:spLocks noGrp="1"/>
          </p:cNvSpPr>
          <p:nvPr>
            <p:ph idx="1"/>
          </p:nvPr>
        </p:nvSpPr>
        <p:spPr>
          <a:xfrm>
            <a:off x="838200" y="1117600"/>
            <a:ext cx="10515600" cy="5589929"/>
          </a:xfrm>
          <a:solidFill>
            <a:srgbClr val="FFFFCC"/>
          </a:solidFill>
        </p:spPr>
        <p:txBody>
          <a:bodyPr>
            <a:normAutofit/>
          </a:bodyPr>
          <a:lstStyle/>
          <a:p>
            <a:r>
              <a:rPr lang="en-US" b="1" dirty="0">
                <a:solidFill>
                  <a:srgbClr val="0070C0"/>
                </a:solidFill>
              </a:rPr>
              <a:t>The Doctrines of the Bible </a:t>
            </a:r>
            <a:r>
              <a:rPr lang="en-US" dirty="0">
                <a:solidFill>
                  <a:srgbClr val="0070C0"/>
                </a:solidFill>
              </a:rPr>
              <a:t>(Completed 2015/2016)</a:t>
            </a:r>
          </a:p>
          <a:p>
            <a:r>
              <a:rPr lang="en-US" b="1" dirty="0">
                <a:solidFill>
                  <a:srgbClr val="0070C0"/>
                </a:solidFill>
              </a:rPr>
              <a:t>The Doctrines of God </a:t>
            </a:r>
            <a:r>
              <a:rPr lang="en-US" dirty="0">
                <a:solidFill>
                  <a:srgbClr val="0070C0"/>
                </a:solidFill>
              </a:rPr>
              <a:t>(Completed 2015/2016)</a:t>
            </a:r>
          </a:p>
          <a:p>
            <a:r>
              <a:rPr lang="en-US" b="1" dirty="0">
                <a:solidFill>
                  <a:srgbClr val="0070C0"/>
                </a:solidFill>
              </a:rPr>
              <a:t>The Doctrines of Creation </a:t>
            </a:r>
            <a:r>
              <a:rPr lang="en-US" dirty="0">
                <a:solidFill>
                  <a:srgbClr val="0070C0"/>
                </a:solidFill>
              </a:rPr>
              <a:t>(Completed 2015/2016)</a:t>
            </a:r>
          </a:p>
          <a:p>
            <a:r>
              <a:rPr lang="en-US" b="1" dirty="0">
                <a:solidFill>
                  <a:srgbClr val="FF0000"/>
                </a:solidFill>
              </a:rPr>
              <a:t>The Doctrines of Redemption</a:t>
            </a:r>
          </a:p>
          <a:p>
            <a:r>
              <a:rPr lang="en-US" b="1" dirty="0"/>
              <a:t>The Doctrines of the Church</a:t>
            </a:r>
          </a:p>
          <a:p>
            <a:r>
              <a:rPr lang="en-US" b="1" dirty="0"/>
              <a:t>The Doctrines of the Future</a:t>
            </a:r>
          </a:p>
          <a:p>
            <a:pPr marL="0" indent="0">
              <a:buNone/>
            </a:pPr>
            <a:endParaRPr lang="en-US" sz="4000" dirty="0"/>
          </a:p>
        </p:txBody>
      </p:sp>
    </p:spTree>
    <p:extLst>
      <p:ext uri="{BB962C8B-B14F-4D97-AF65-F5344CB8AC3E}">
        <p14:creationId xmlns:p14="http://schemas.microsoft.com/office/powerpoint/2010/main" val="215299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838200" y="1131277"/>
            <a:ext cx="10515600" cy="5726723"/>
          </a:xfrm>
          <a:solidFill>
            <a:srgbClr val="FFFFCC"/>
          </a:solidFill>
        </p:spPr>
        <p:txBody>
          <a:bodyPr>
            <a:normAutofit/>
          </a:bodyPr>
          <a:lstStyle/>
          <a:p>
            <a:r>
              <a:rPr lang="en-US" b="1" dirty="0">
                <a:solidFill>
                  <a:srgbClr val="0070C0"/>
                </a:solidFill>
              </a:rPr>
              <a:t>The Fall </a:t>
            </a:r>
            <a:r>
              <a:rPr lang="en-US" sz="2000" dirty="0">
                <a:solidFill>
                  <a:srgbClr val="FF0000"/>
                </a:solidFill>
              </a:rPr>
              <a:t>(Completed 2016/2017)</a:t>
            </a:r>
            <a:endParaRPr lang="en-US" sz="2000" b="1" dirty="0">
              <a:solidFill>
                <a:srgbClr val="FF0000"/>
              </a:solidFill>
            </a:endParaRPr>
          </a:p>
          <a:p>
            <a:r>
              <a:rPr lang="en-US" b="1" dirty="0">
                <a:solidFill>
                  <a:srgbClr val="0070C0"/>
                </a:solidFill>
              </a:rPr>
              <a:t>The Covenants </a:t>
            </a:r>
            <a:r>
              <a:rPr lang="en-US" sz="2000" dirty="0">
                <a:solidFill>
                  <a:srgbClr val="FF0000"/>
                </a:solidFill>
              </a:rPr>
              <a:t>(Completed 2016/2017)</a:t>
            </a:r>
            <a:r>
              <a:rPr lang="en-US" sz="2000" b="1" dirty="0">
                <a:solidFill>
                  <a:srgbClr val="0070C0"/>
                </a:solidFill>
              </a:rPr>
              <a:t> </a:t>
            </a:r>
          </a:p>
          <a:p>
            <a:r>
              <a:rPr lang="en-US" b="1" dirty="0">
                <a:solidFill>
                  <a:srgbClr val="0070C0"/>
                </a:solidFill>
              </a:rPr>
              <a:t>The Law </a:t>
            </a:r>
            <a:r>
              <a:rPr lang="en-US" sz="2000" dirty="0">
                <a:solidFill>
                  <a:srgbClr val="FF0000"/>
                </a:solidFill>
              </a:rPr>
              <a:t>(Completed 2016/2017)</a:t>
            </a:r>
            <a:r>
              <a:rPr lang="en-US" sz="2000" b="1" dirty="0">
                <a:solidFill>
                  <a:srgbClr val="0070C0"/>
                </a:solidFill>
              </a:rPr>
              <a:t> </a:t>
            </a:r>
          </a:p>
          <a:p>
            <a:r>
              <a:rPr lang="en-US" b="1" dirty="0">
                <a:solidFill>
                  <a:srgbClr val="0070C0"/>
                </a:solidFill>
              </a:rPr>
              <a:t>The Old Testament Sacrificial System</a:t>
            </a:r>
          </a:p>
          <a:p>
            <a:endParaRPr lang="en-US" b="1" dirty="0">
              <a:solidFill>
                <a:srgbClr val="0070C0"/>
              </a:solidFill>
            </a:endParaRPr>
          </a:p>
          <a:p>
            <a:r>
              <a:rPr lang="en-US" b="1" dirty="0">
                <a:solidFill>
                  <a:srgbClr val="0070C0"/>
                </a:solidFill>
              </a:rPr>
              <a:t>Jesus the God-Man</a:t>
            </a:r>
          </a:p>
          <a:p>
            <a:r>
              <a:rPr lang="en-US" b="1" dirty="0">
                <a:solidFill>
                  <a:srgbClr val="0070C0"/>
                </a:solidFill>
              </a:rPr>
              <a:t>The Work of the Holy Spirit</a:t>
            </a:r>
          </a:p>
          <a:p>
            <a:pPr marL="0" indent="0">
              <a:buNone/>
            </a:pPr>
            <a:endParaRPr lang="en-US" b="1" dirty="0">
              <a:solidFill>
                <a:srgbClr val="0070C0"/>
              </a:solidFill>
            </a:endParaRPr>
          </a:p>
          <a:p>
            <a:r>
              <a:rPr lang="en-US" b="1" dirty="0">
                <a:solidFill>
                  <a:srgbClr val="0070C0"/>
                </a:solidFill>
              </a:rPr>
              <a:t>Pre-Reformation Roman Catholicism </a:t>
            </a:r>
          </a:p>
          <a:p>
            <a:r>
              <a:rPr lang="en-US" b="1" dirty="0">
                <a:solidFill>
                  <a:srgbClr val="0070C0"/>
                </a:solidFill>
              </a:rPr>
              <a:t>Protestant Reformation Theology</a:t>
            </a:r>
          </a:p>
          <a:p>
            <a:r>
              <a:rPr lang="en-US" b="1" dirty="0">
                <a:solidFill>
                  <a:srgbClr val="0070C0"/>
                </a:solidFill>
              </a:rPr>
              <a:t>Post Reformation Doctrinal Debates</a:t>
            </a:r>
          </a:p>
          <a:p>
            <a:endParaRPr lang="en-US" b="1" dirty="0"/>
          </a:p>
        </p:txBody>
      </p:sp>
      <p:cxnSp>
        <p:nvCxnSpPr>
          <p:cNvPr id="3" name="Straight Connector 2"/>
          <p:cNvCxnSpPr/>
          <p:nvPr/>
        </p:nvCxnSpPr>
        <p:spPr>
          <a:xfrm flipV="1">
            <a:off x="921327" y="3235912"/>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21327" y="5058269"/>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153791" y="1493469"/>
            <a:ext cx="2352040" cy="1384995"/>
          </a:xfrm>
          <a:prstGeom prst="rect">
            <a:avLst/>
          </a:prstGeom>
          <a:noFill/>
        </p:spPr>
        <p:txBody>
          <a:bodyPr wrap="square" rtlCol="0">
            <a:spAutoFit/>
          </a:bodyPr>
          <a:lstStyle/>
          <a:p>
            <a:r>
              <a:rPr lang="en-US" sz="2800" b="1" dirty="0"/>
              <a:t>The Old Testament Era</a:t>
            </a:r>
          </a:p>
          <a:p>
            <a:r>
              <a:rPr lang="en-US" sz="2800" b="1" dirty="0"/>
              <a:t>(BC)</a:t>
            </a:r>
          </a:p>
        </p:txBody>
      </p:sp>
      <p:sp>
        <p:nvSpPr>
          <p:cNvPr id="4" name="Right Brace 3"/>
          <p:cNvSpPr/>
          <p:nvPr/>
        </p:nvSpPr>
        <p:spPr>
          <a:xfrm>
            <a:off x="6742293" y="5339627"/>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Right Brace 9"/>
          <p:cNvSpPr/>
          <p:nvPr/>
        </p:nvSpPr>
        <p:spPr>
          <a:xfrm>
            <a:off x="6739455" y="3478286"/>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Right Brace 10"/>
          <p:cNvSpPr/>
          <p:nvPr/>
        </p:nvSpPr>
        <p:spPr>
          <a:xfrm>
            <a:off x="6739455" y="1251175"/>
            <a:ext cx="1181359" cy="174790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p:cNvSpPr txBox="1"/>
          <p:nvPr/>
        </p:nvSpPr>
        <p:spPr>
          <a:xfrm>
            <a:off x="8153791" y="3478286"/>
            <a:ext cx="3009509" cy="1384995"/>
          </a:xfrm>
          <a:prstGeom prst="rect">
            <a:avLst/>
          </a:prstGeom>
          <a:noFill/>
        </p:spPr>
        <p:txBody>
          <a:bodyPr wrap="square" rtlCol="0">
            <a:spAutoFit/>
          </a:bodyPr>
          <a:lstStyle/>
          <a:p>
            <a:r>
              <a:rPr lang="en-US" sz="2800" b="1" dirty="0"/>
              <a:t>The New Testament Era</a:t>
            </a:r>
          </a:p>
          <a:p>
            <a:r>
              <a:rPr lang="en-US" sz="2800" b="1" dirty="0"/>
              <a:t>(~1</a:t>
            </a:r>
            <a:r>
              <a:rPr lang="en-US" sz="2800" b="1" baseline="30000" dirty="0"/>
              <a:t>st</a:t>
            </a:r>
            <a:r>
              <a:rPr lang="en-US" sz="2800" b="1" dirty="0"/>
              <a:t> Century A.D.)</a:t>
            </a:r>
          </a:p>
        </p:txBody>
      </p:sp>
      <p:sp>
        <p:nvSpPr>
          <p:cNvPr id="13" name="TextBox 12"/>
          <p:cNvSpPr txBox="1"/>
          <p:nvPr/>
        </p:nvSpPr>
        <p:spPr>
          <a:xfrm>
            <a:off x="8153791" y="5246795"/>
            <a:ext cx="3009509" cy="1384995"/>
          </a:xfrm>
          <a:prstGeom prst="rect">
            <a:avLst/>
          </a:prstGeom>
          <a:noFill/>
        </p:spPr>
        <p:txBody>
          <a:bodyPr wrap="square" rtlCol="0">
            <a:spAutoFit/>
          </a:bodyPr>
          <a:lstStyle/>
          <a:p>
            <a:r>
              <a:rPr lang="en-US" sz="2800" b="1" dirty="0"/>
              <a:t>The Church Era (2</a:t>
            </a:r>
            <a:r>
              <a:rPr lang="en-US" sz="2800" b="1" baseline="30000" dirty="0"/>
              <a:t>nd</a:t>
            </a:r>
            <a:r>
              <a:rPr lang="en-US" sz="2800" b="1" dirty="0"/>
              <a:t> Century A.D. to present)</a:t>
            </a:r>
          </a:p>
        </p:txBody>
      </p:sp>
    </p:spTree>
    <p:extLst>
      <p:ext uri="{BB962C8B-B14F-4D97-AF65-F5344CB8AC3E}">
        <p14:creationId xmlns:p14="http://schemas.microsoft.com/office/powerpoint/2010/main" val="148768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(Leviticus 23)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6035586"/>
          </a:xfrm>
          <a:solidFill>
            <a:srgbClr val="FFFFCC"/>
          </a:solidFill>
        </p:spPr>
        <p:txBody>
          <a:bodyPr>
            <a:noAutofit/>
          </a:bodyPr>
          <a:lstStyle/>
          <a:p>
            <a:r>
              <a:rPr lang="en-US" b="1" dirty="0">
                <a:solidFill>
                  <a:srgbClr val="0070C0"/>
                </a:solidFill>
              </a:rPr>
              <a:t>In the Jewish calendar a month begins with a new moon and days begin at sunset. </a:t>
            </a:r>
          </a:p>
          <a:p>
            <a:r>
              <a:rPr lang="en-US" b="1" dirty="0">
                <a:solidFill>
                  <a:srgbClr val="0070C0"/>
                </a:solidFill>
              </a:rPr>
              <a:t>A lunar month is 29 days, 12 hours, 44 minutes and 2.8 seconds.</a:t>
            </a:r>
          </a:p>
          <a:p>
            <a:r>
              <a:rPr lang="en-US" b="1" dirty="0">
                <a:solidFill>
                  <a:srgbClr val="0070C0"/>
                </a:solidFill>
              </a:rPr>
              <a:t>Twelve lunar months is about 10 days and 21 hours short of a solar year (365 days, 5 hours, 48 minutes and 46 seconds).</a:t>
            </a:r>
          </a:p>
          <a:p>
            <a:r>
              <a:rPr lang="en-US" b="1" dirty="0">
                <a:solidFill>
                  <a:srgbClr val="0070C0"/>
                </a:solidFill>
              </a:rPr>
              <a:t>Each month is 29 or 30 days long.</a:t>
            </a:r>
          </a:p>
          <a:p>
            <a:r>
              <a:rPr lang="en-US" b="1" dirty="0">
                <a:solidFill>
                  <a:srgbClr val="0070C0"/>
                </a:solidFill>
              </a:rPr>
              <a:t>The first month is Nisan (30 days)</a:t>
            </a:r>
          </a:p>
          <a:p>
            <a:r>
              <a:rPr lang="en-US" b="1" dirty="0">
                <a:solidFill>
                  <a:srgbClr val="0070C0"/>
                </a:solidFill>
              </a:rPr>
              <a:t>The twelfth month is Adar (29 days)</a:t>
            </a:r>
          </a:p>
          <a:p>
            <a:r>
              <a:rPr lang="en-US" b="1" dirty="0">
                <a:solidFill>
                  <a:srgbClr val="0070C0"/>
                </a:solidFill>
              </a:rPr>
              <a:t>There are seven leap years in every 19 solar years.</a:t>
            </a:r>
          </a:p>
          <a:p>
            <a:r>
              <a:rPr lang="en-US" b="1" dirty="0">
                <a:solidFill>
                  <a:srgbClr val="0070C0"/>
                </a:solidFill>
              </a:rPr>
              <a:t>In a leap year an extra month of 30 days (Adar I) is added prior to the regular 29 day month of Adar. </a:t>
            </a:r>
            <a:endParaRPr lang="en-US" sz="1600" dirty="0">
              <a:solidFill>
                <a:srgbClr val="FF0000"/>
              </a:solidFill>
            </a:endParaRPr>
          </a:p>
          <a:p>
            <a:endParaRPr lang="en-US" b="1" dirty="0">
              <a:solidFill>
                <a:srgbClr val="0070C0"/>
              </a:solidFill>
            </a:endParaRPr>
          </a:p>
          <a:p>
            <a:pPr marL="0" indent="0">
              <a:buNone/>
            </a:pPr>
            <a:endParaRPr lang="en-US" sz="2400" b="1" u="sng" dirty="0"/>
          </a:p>
        </p:txBody>
      </p:sp>
    </p:spTree>
    <p:extLst>
      <p:ext uri="{BB962C8B-B14F-4D97-AF65-F5344CB8AC3E}">
        <p14:creationId xmlns:p14="http://schemas.microsoft.com/office/powerpoint/2010/main" val="2447723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(Leviticus 23)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6035586"/>
          </a:xfrm>
          <a:solidFill>
            <a:srgbClr val="FFFFCC"/>
          </a:solidFill>
        </p:spPr>
        <p:txBody>
          <a:bodyPr>
            <a:noAutofit/>
          </a:bodyPr>
          <a:lstStyle/>
          <a:p>
            <a:pPr marL="0" indent="0">
              <a:buNone/>
            </a:pPr>
            <a:r>
              <a:rPr lang="en-US" sz="2400" b="1" u="sng" dirty="0"/>
              <a:t>Spring Feasts</a:t>
            </a:r>
          </a:p>
          <a:p>
            <a:pPr lvl="1"/>
            <a:r>
              <a:rPr lang="en-US" b="1" dirty="0"/>
              <a:t>Passover (Nisan 14-15) </a:t>
            </a:r>
          </a:p>
          <a:p>
            <a:pPr lvl="1"/>
            <a:r>
              <a:rPr lang="en-US" b="1" dirty="0"/>
              <a:t>Unleavened Bread (Nisan 15-22)</a:t>
            </a:r>
          </a:p>
          <a:p>
            <a:pPr lvl="1"/>
            <a:r>
              <a:rPr lang="en-US" b="1" dirty="0" err="1"/>
              <a:t>Firstfruits</a:t>
            </a:r>
            <a:r>
              <a:rPr lang="en-US" b="1" dirty="0"/>
              <a:t> (Nisan 16-17)</a:t>
            </a:r>
          </a:p>
          <a:p>
            <a:pPr lvl="1"/>
            <a:r>
              <a:rPr lang="en-US" b="1" dirty="0"/>
              <a:t>Feast of Weeks or Pentecost (</a:t>
            </a:r>
            <a:r>
              <a:rPr lang="en-US" b="1" dirty="0" err="1"/>
              <a:t>Sivin</a:t>
            </a:r>
            <a:r>
              <a:rPr lang="en-US" b="1" dirty="0"/>
              <a:t> 6-7)</a:t>
            </a:r>
          </a:p>
          <a:p>
            <a:r>
              <a:rPr lang="en-US" sz="2400" b="1" dirty="0">
                <a:solidFill>
                  <a:srgbClr val="0070C0"/>
                </a:solidFill>
              </a:rPr>
              <a:t>Summer is a time of labor in the fields and preparation for the final harvest – the Church Age </a:t>
            </a:r>
            <a:r>
              <a:rPr lang="en-US" sz="2400" dirty="0"/>
              <a:t>Do you not say, ‘There are yet four months, then comes the harvest’? Look, I tell you, lift up your eyes, and see that the fields are white for harvest. (John 4:35)</a:t>
            </a:r>
            <a:endParaRPr lang="en-US" sz="2400" b="1" dirty="0">
              <a:solidFill>
                <a:srgbClr val="0070C0"/>
              </a:solidFill>
            </a:endParaRPr>
          </a:p>
          <a:p>
            <a:pPr marL="0" indent="0">
              <a:buNone/>
            </a:pPr>
            <a:r>
              <a:rPr lang="en-US" sz="2400" b="1" u="sng" dirty="0"/>
              <a:t>Fall Feasts</a:t>
            </a:r>
          </a:p>
          <a:p>
            <a:pPr lvl="1"/>
            <a:r>
              <a:rPr lang="en-US" b="1" dirty="0"/>
              <a:t>Trumpets </a:t>
            </a:r>
            <a:r>
              <a:rPr lang="en-US" b="1" i="1" dirty="0"/>
              <a:t>(Rosh Hashanah)</a:t>
            </a:r>
            <a:r>
              <a:rPr lang="en-US" b="1" dirty="0"/>
              <a:t> (</a:t>
            </a:r>
            <a:r>
              <a:rPr lang="en-US" b="1" dirty="0" err="1"/>
              <a:t>Tishi</a:t>
            </a:r>
            <a:r>
              <a:rPr lang="en-US" b="1" dirty="0"/>
              <a:t> 1)</a:t>
            </a:r>
          </a:p>
          <a:p>
            <a:pPr lvl="1"/>
            <a:r>
              <a:rPr lang="en-US" b="1" dirty="0"/>
              <a:t>Day of Atonement (</a:t>
            </a:r>
            <a:r>
              <a:rPr lang="en-US" b="1" i="1" dirty="0"/>
              <a:t>Yom Kippur) </a:t>
            </a:r>
            <a:r>
              <a:rPr lang="en-US" b="1" dirty="0"/>
              <a:t>(Tishri 10)</a:t>
            </a:r>
          </a:p>
          <a:p>
            <a:pPr lvl="1"/>
            <a:r>
              <a:rPr lang="en-US" b="1" dirty="0"/>
              <a:t>Tabernacles (Booths) (Tishri 15-22)</a:t>
            </a:r>
          </a:p>
          <a:p>
            <a:r>
              <a:rPr lang="en-US" sz="2400" b="1" dirty="0">
                <a:solidFill>
                  <a:srgbClr val="0070C0"/>
                </a:solidFill>
              </a:rPr>
              <a:t>If possible Jews were supposed to travel to Jerusalem for Passover, Pentecost, and Tabernacles.</a:t>
            </a:r>
          </a:p>
        </p:txBody>
      </p:sp>
    </p:spTree>
    <p:extLst>
      <p:ext uri="{BB962C8B-B14F-4D97-AF65-F5344CB8AC3E}">
        <p14:creationId xmlns:p14="http://schemas.microsoft.com/office/powerpoint/2010/main" val="358371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Modern Jewish Holidays (2017-2018)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lstStyle/>
          <a:p>
            <a:r>
              <a:rPr lang="en-US" b="1" dirty="0">
                <a:hlinkClick r:id="rId3" tooltip="Purim"/>
              </a:rPr>
              <a:t>Purim</a:t>
            </a:r>
            <a:r>
              <a:rPr lang="en-US" b="1" dirty="0">
                <a:solidFill>
                  <a:srgbClr val="0070C0"/>
                </a:solidFill>
              </a:rPr>
              <a:t>*</a:t>
            </a:r>
            <a:r>
              <a:rPr lang="en-US" dirty="0"/>
              <a:t> - Wednesday, February 28, 2018</a:t>
            </a:r>
          </a:p>
          <a:p>
            <a:r>
              <a:rPr lang="en-US" b="1" dirty="0">
                <a:hlinkClick r:id="rId4" tooltip="Passover"/>
              </a:rPr>
              <a:t>Passover</a:t>
            </a:r>
            <a:r>
              <a:rPr lang="en-US" dirty="0"/>
              <a:t> - Friday, March 30, 2018 </a:t>
            </a:r>
            <a:r>
              <a:rPr lang="en-US" b="1" dirty="0">
                <a:solidFill>
                  <a:srgbClr val="0070C0"/>
                </a:solidFill>
              </a:rPr>
              <a:t>(Easter April 1, 2018)</a:t>
            </a:r>
            <a:endParaRPr lang="en-US" dirty="0"/>
          </a:p>
          <a:p>
            <a:r>
              <a:rPr lang="en-US" b="1" u="sng" dirty="0">
                <a:solidFill>
                  <a:srgbClr val="0070C0"/>
                </a:solidFill>
              </a:rPr>
              <a:t>Pentecost</a:t>
            </a:r>
            <a:r>
              <a:rPr lang="en-US" b="1" dirty="0"/>
              <a:t> </a:t>
            </a:r>
            <a:r>
              <a:rPr lang="en-US" dirty="0"/>
              <a:t>- Sunday, May 20, 2018</a:t>
            </a:r>
          </a:p>
          <a:p>
            <a:r>
              <a:rPr lang="en-US" b="1" dirty="0">
                <a:hlinkClick r:id="rId5" tooltip="Rosh Hashanah"/>
              </a:rPr>
              <a:t>Rosh Hashanah</a:t>
            </a:r>
            <a:r>
              <a:rPr lang="en-US" dirty="0"/>
              <a:t> - Wednesday, September 20, 2017</a:t>
            </a:r>
          </a:p>
          <a:p>
            <a:r>
              <a:rPr lang="en-US" b="1" dirty="0">
                <a:hlinkClick r:id="rId6" tooltip="Yom Kippur"/>
              </a:rPr>
              <a:t>Yom Kippur</a:t>
            </a:r>
            <a:r>
              <a:rPr lang="en-US" dirty="0"/>
              <a:t> - Friday, September 29, 2017 (year 5778)</a:t>
            </a:r>
          </a:p>
          <a:p>
            <a:r>
              <a:rPr lang="en-US" b="1" u="sng" dirty="0">
                <a:solidFill>
                  <a:srgbClr val="0070C0"/>
                </a:solidFill>
              </a:rPr>
              <a:t>Booths</a:t>
            </a:r>
            <a:r>
              <a:rPr lang="en-US" b="1" dirty="0"/>
              <a:t> </a:t>
            </a:r>
            <a:r>
              <a:rPr lang="en-US" dirty="0"/>
              <a:t>- Wednesday, October 04 - 11, 2017</a:t>
            </a:r>
          </a:p>
          <a:p>
            <a:r>
              <a:rPr lang="en-US" b="1" dirty="0">
                <a:hlinkClick r:id="rId7" tooltip="Hanukkah"/>
              </a:rPr>
              <a:t>Hanukkah</a:t>
            </a:r>
            <a:r>
              <a:rPr lang="en-US" b="1" dirty="0">
                <a:solidFill>
                  <a:srgbClr val="0070C0"/>
                </a:solidFill>
              </a:rPr>
              <a:t>*</a:t>
            </a:r>
            <a:r>
              <a:rPr lang="en-US" dirty="0"/>
              <a:t> - Wednesday, December 13, 2017</a:t>
            </a:r>
          </a:p>
          <a:p>
            <a:endParaRPr lang="en-US" dirty="0"/>
          </a:p>
          <a:p>
            <a:pPr marL="0" indent="0">
              <a:buNone/>
            </a:pPr>
            <a:r>
              <a:rPr lang="en-US" dirty="0">
                <a:solidFill>
                  <a:srgbClr val="0070C0"/>
                </a:solidFill>
              </a:rPr>
              <a:t>* Purim and Hanukkah are not listed as holidays in the Torah</a:t>
            </a:r>
          </a:p>
        </p:txBody>
      </p:sp>
    </p:spTree>
    <p:extLst>
      <p:ext uri="{BB962C8B-B14F-4D97-AF65-F5344CB8AC3E}">
        <p14:creationId xmlns:p14="http://schemas.microsoft.com/office/powerpoint/2010/main" val="3891840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Jewish Holidays (Fall)</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lstStyle/>
          <a:p>
            <a:pPr marL="0" indent="0">
              <a:buNone/>
            </a:pPr>
            <a:r>
              <a:rPr lang="en-US" b="1" dirty="0">
                <a:solidFill>
                  <a:srgbClr val="0070C0"/>
                </a:solidFill>
              </a:rPr>
              <a:t>Rosh Hashanah, Yom Kippur, Tabernacles</a:t>
            </a:r>
          </a:p>
          <a:p>
            <a:r>
              <a:rPr lang="en-US" b="1" dirty="0">
                <a:solidFill>
                  <a:srgbClr val="0070C0"/>
                </a:solidFill>
              </a:rPr>
              <a:t>These three holidays respectively represent </a:t>
            </a:r>
            <a:r>
              <a:rPr lang="en-US" b="1" dirty="0">
                <a:solidFill>
                  <a:srgbClr val="FF0000"/>
                </a:solidFill>
              </a:rPr>
              <a:t>repentance</a:t>
            </a:r>
            <a:r>
              <a:rPr lang="en-US" b="1" dirty="0">
                <a:solidFill>
                  <a:srgbClr val="0070C0"/>
                </a:solidFill>
              </a:rPr>
              <a:t>, </a:t>
            </a:r>
            <a:r>
              <a:rPr lang="en-US" b="1" dirty="0">
                <a:solidFill>
                  <a:srgbClr val="FF0000"/>
                </a:solidFill>
              </a:rPr>
              <a:t>redemption</a:t>
            </a:r>
            <a:r>
              <a:rPr lang="en-US" b="1" dirty="0">
                <a:solidFill>
                  <a:srgbClr val="0070C0"/>
                </a:solidFill>
              </a:rPr>
              <a:t> and </a:t>
            </a:r>
            <a:r>
              <a:rPr lang="en-US" b="1" dirty="0">
                <a:solidFill>
                  <a:srgbClr val="FF0000"/>
                </a:solidFill>
              </a:rPr>
              <a:t>rejoicing</a:t>
            </a:r>
            <a:r>
              <a:rPr lang="en-US" b="1" dirty="0">
                <a:solidFill>
                  <a:srgbClr val="0070C0"/>
                </a:solidFill>
              </a:rPr>
              <a:t>.</a:t>
            </a:r>
          </a:p>
          <a:p>
            <a:r>
              <a:rPr lang="en-US" b="1" dirty="0">
                <a:solidFill>
                  <a:srgbClr val="0070C0"/>
                </a:solidFill>
              </a:rPr>
              <a:t>We will look at two questions for each Holiday.</a:t>
            </a:r>
          </a:p>
          <a:p>
            <a:pPr marL="914400" lvl="1" indent="-457200">
              <a:buFont typeface="+mj-lt"/>
              <a:buAutoNum type="arabicPeriod"/>
            </a:pPr>
            <a:r>
              <a:rPr lang="en-US" sz="2800" b="1" dirty="0">
                <a:solidFill>
                  <a:srgbClr val="0070C0"/>
                </a:solidFill>
              </a:rPr>
              <a:t>What does the Torah say about the holiday?</a:t>
            </a:r>
          </a:p>
          <a:p>
            <a:pPr marL="914400" lvl="1" indent="-457200">
              <a:buFont typeface="+mj-lt"/>
              <a:buAutoNum type="arabicPeriod"/>
            </a:pPr>
            <a:r>
              <a:rPr lang="en-US" sz="2800" b="1" dirty="0">
                <a:solidFill>
                  <a:srgbClr val="0070C0"/>
                </a:solidFill>
              </a:rPr>
              <a:t>How was the holiday celebrated at the time of Jesus?</a:t>
            </a:r>
          </a:p>
        </p:txBody>
      </p:sp>
    </p:spTree>
    <p:extLst>
      <p:ext uri="{BB962C8B-B14F-4D97-AF65-F5344CB8AC3E}">
        <p14:creationId xmlns:p14="http://schemas.microsoft.com/office/powerpoint/2010/main" val="790645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23192"/>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a:t>
            </a:r>
            <a:r>
              <a:rPr lang="en-US" sz="2800" dirty="0">
                <a:latin typeface="Calibri" panose="020F0502020204030204" pitchFamily="34" charset="0"/>
                <a:cs typeface="Calibri" panose="020F0502020204030204" pitchFamily="34" charset="0"/>
              </a:rPr>
              <a:t>Rosh Hashanah </a:t>
            </a:r>
            <a:r>
              <a:rPr lang="en-US" sz="2800" dirty="0">
                <a:latin typeface="+mn-lt"/>
                <a:cs typeface="Arial" panose="020B0604020202020204" pitchFamily="34" charset="0"/>
              </a:rPr>
              <a:t>also known as Feast of Trumpets</a:t>
            </a:r>
            <a:r>
              <a:rPr lang="en-US" sz="2800" dirty="0"/>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993530"/>
            <a:ext cx="11523321" cy="5864469"/>
          </a:xfrm>
          <a:solidFill>
            <a:srgbClr val="FFFFCC"/>
          </a:solidFill>
        </p:spPr>
        <p:txBody>
          <a:bodyPr>
            <a:normAutofit/>
          </a:bodyPr>
          <a:lstStyle/>
          <a:p>
            <a:pPr marL="0" indent="0">
              <a:buNone/>
            </a:pPr>
            <a:r>
              <a:rPr lang="en-US" dirty="0"/>
              <a:t>And the LORD spoke to Moses, saying, "Speak to the people of Israel, saying, In the seventh month, on the first day of the month, you shall observe a day of solemn rest, a memorial proclaimed with blast of trumpets, a holy convocation. (Leviticus 23:23-24)</a:t>
            </a:r>
          </a:p>
          <a:p>
            <a:r>
              <a:rPr lang="en-US" b="1" dirty="0">
                <a:solidFill>
                  <a:srgbClr val="0070C0"/>
                </a:solidFill>
              </a:rPr>
              <a:t>Rosh Hashanah means </a:t>
            </a:r>
            <a:r>
              <a:rPr lang="en-US" b="1" i="1" dirty="0">
                <a:solidFill>
                  <a:srgbClr val="0070C0"/>
                </a:solidFill>
              </a:rPr>
              <a:t>The head of the Year</a:t>
            </a:r>
            <a:r>
              <a:rPr lang="en-US" b="1" dirty="0">
                <a:solidFill>
                  <a:srgbClr val="0070C0"/>
                </a:solidFill>
              </a:rPr>
              <a:t>.</a:t>
            </a:r>
          </a:p>
          <a:p>
            <a:r>
              <a:rPr lang="en-US" b="1" dirty="0">
                <a:solidFill>
                  <a:srgbClr val="0070C0"/>
                </a:solidFill>
              </a:rPr>
              <a:t>There is no reference in the OT of Rosh Hashanah from the giving of the Law at MT. Sinai until the return from the Babylonian captivity. </a:t>
            </a:r>
            <a:endParaRPr lang="en-US" dirty="0">
              <a:solidFill>
                <a:srgbClr val="FF0000"/>
              </a:solidFill>
            </a:endParaRPr>
          </a:p>
          <a:p>
            <a:r>
              <a:rPr lang="en-US" b="1" dirty="0">
                <a:solidFill>
                  <a:srgbClr val="0070C0"/>
                </a:solidFill>
              </a:rPr>
              <a:t>On Tishri 1 the shofar was blown. All other months were announced by blowing a silver trumpet.</a:t>
            </a:r>
          </a:p>
          <a:p>
            <a:r>
              <a:rPr lang="en-US" b="1" dirty="0">
                <a:solidFill>
                  <a:srgbClr val="0070C0"/>
                </a:solidFill>
              </a:rPr>
              <a:t>To this day Jews consider Nisan the start of the religious year and Tishri the start of the civil/fiscal year.</a:t>
            </a:r>
          </a:p>
          <a:p>
            <a:pPr marL="457200" lvl="1" indent="0">
              <a:buNone/>
            </a:pPr>
            <a:endParaRPr lang="en-US" sz="2800" dirty="0"/>
          </a:p>
        </p:txBody>
      </p:sp>
    </p:spTree>
    <p:extLst>
      <p:ext uri="{BB962C8B-B14F-4D97-AF65-F5344CB8AC3E}">
        <p14:creationId xmlns:p14="http://schemas.microsoft.com/office/powerpoint/2010/main" val="7549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1836</Words>
  <Application>Microsoft Office PowerPoint</Application>
  <PresentationFormat>Widescreen</PresentationFormat>
  <Paragraphs>140</Paragraphs>
  <Slides>17</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Discipleship:  An  Introduction to  Systematic Theology and  Apologetics</vt:lpstr>
      <vt:lpstr>The Big Picture</vt:lpstr>
      <vt:lpstr>            Systematic Theology Syllabus</vt:lpstr>
      <vt:lpstr>Redemptive History/Doctrines of Redemption Syllabus</vt:lpstr>
      <vt:lpstr> The Old Testament Sacrificial System – Major Jewish Holidays (Leviticus 23) </vt:lpstr>
      <vt:lpstr> The Old Testament Sacrificial System – Major Jewish Holidays (Leviticus 23) </vt:lpstr>
      <vt:lpstr> The Old Testament Sacrificial System – Modern Jewish Holidays (2017-2018) </vt:lpstr>
      <vt:lpstr> The Old Testament Sacrificial System – Jewish Holidays (Fall) </vt:lpstr>
      <vt:lpstr> The Old Testament Sacrificial System – Major Jewish Holidays (Rosh Hashanah also known as Feast of Trumpets) </vt:lpstr>
      <vt:lpstr> The Old Testament Sacrificial System – Major Jewish Holidays (Rosh Hashanah also known as Feast of Trumpets) </vt:lpstr>
      <vt:lpstr> The Old Testament Sacrificial System – Major Jewish Holidays (Rosh Hashanah also known as Feast of Trumpets) </vt:lpstr>
      <vt:lpstr> The Old Testament Sacrificial System – Major Jewish Holidays (Rosh Hashanah also known as Feast of Trumpets) </vt:lpstr>
      <vt:lpstr> The Old Testament Sacrificial System – Major Jewish Holidays (Rosh Hashanah also known as Feast of Trumpets) </vt:lpstr>
      <vt:lpstr> The Old Testament Sacrificial System – Major Jewish Holidays (In the NT the second coming is announced by a trumpet call) </vt:lpstr>
      <vt:lpstr> The Old Testament Sacrificial System – Major Jewish Holidays (In the NT the second coming is announced by a trumpet call) </vt:lpstr>
      <vt:lpstr> The Old Testament Sacrificial System – Major Jewish Holidays (Day of Atonement also known as Yom Kippur)</vt:lpstr>
      <vt:lpstr> The Old Testament Sacrificial System – Major Jewish Holidays (Day of Atonement also known as Yom Kippur)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2017-09-18T00:04:29Z</dcterms:created>
  <dcterms:modified xsi:type="dcterms:W3CDTF">2017-09-18T00:17:23Z</dcterms:modified>
</cp:coreProperties>
</file>