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50" d="100"/>
          <a:sy n="50" d="100"/>
        </p:scale>
        <p:origin x="1286" y="3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FCFA69D-6081-4A7F-B2C0-F77DC89E9EAE}" type="datetimeFigureOut">
              <a:rPr lang="en-US" smtClean="0"/>
              <a:t>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8BD63-3C48-4269-A4E0-026C3362A176}" type="slidenum">
              <a:rPr lang="en-US" smtClean="0"/>
              <a:t>‹#›</a:t>
            </a:fld>
            <a:endParaRPr lang="en-US"/>
          </a:p>
        </p:txBody>
      </p:sp>
    </p:spTree>
    <p:extLst>
      <p:ext uri="{BB962C8B-B14F-4D97-AF65-F5344CB8AC3E}">
        <p14:creationId xmlns:p14="http://schemas.microsoft.com/office/powerpoint/2010/main" val="32028309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CFA69D-6081-4A7F-B2C0-F77DC89E9EAE}" type="datetimeFigureOut">
              <a:rPr lang="en-US" smtClean="0"/>
              <a:t>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8BD63-3C48-4269-A4E0-026C3362A176}" type="slidenum">
              <a:rPr lang="en-US" smtClean="0"/>
              <a:t>‹#›</a:t>
            </a:fld>
            <a:endParaRPr lang="en-US"/>
          </a:p>
        </p:txBody>
      </p:sp>
    </p:spTree>
    <p:extLst>
      <p:ext uri="{BB962C8B-B14F-4D97-AF65-F5344CB8AC3E}">
        <p14:creationId xmlns:p14="http://schemas.microsoft.com/office/powerpoint/2010/main" val="2139136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CFA69D-6081-4A7F-B2C0-F77DC89E9EAE}" type="datetimeFigureOut">
              <a:rPr lang="en-US" smtClean="0"/>
              <a:t>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8BD63-3C48-4269-A4E0-026C3362A176}" type="slidenum">
              <a:rPr lang="en-US" smtClean="0"/>
              <a:t>‹#›</a:t>
            </a:fld>
            <a:endParaRPr lang="en-US"/>
          </a:p>
        </p:txBody>
      </p:sp>
    </p:spTree>
    <p:extLst>
      <p:ext uri="{BB962C8B-B14F-4D97-AF65-F5344CB8AC3E}">
        <p14:creationId xmlns:p14="http://schemas.microsoft.com/office/powerpoint/2010/main" val="2930957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CFA69D-6081-4A7F-B2C0-F77DC89E9EAE}" type="datetimeFigureOut">
              <a:rPr lang="en-US" smtClean="0"/>
              <a:t>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8BD63-3C48-4269-A4E0-026C3362A176}" type="slidenum">
              <a:rPr lang="en-US" smtClean="0"/>
              <a:t>‹#›</a:t>
            </a:fld>
            <a:endParaRPr lang="en-US"/>
          </a:p>
        </p:txBody>
      </p:sp>
    </p:spTree>
    <p:extLst>
      <p:ext uri="{BB962C8B-B14F-4D97-AF65-F5344CB8AC3E}">
        <p14:creationId xmlns:p14="http://schemas.microsoft.com/office/powerpoint/2010/main" val="1929580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CFA69D-6081-4A7F-B2C0-F77DC89E9EAE}" type="datetimeFigureOut">
              <a:rPr lang="en-US" smtClean="0"/>
              <a:t>2/22/2016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C8BD63-3C48-4269-A4E0-026C3362A176}" type="slidenum">
              <a:rPr lang="en-US" smtClean="0"/>
              <a:t>‹#›</a:t>
            </a:fld>
            <a:endParaRPr lang="en-US"/>
          </a:p>
        </p:txBody>
      </p:sp>
    </p:spTree>
    <p:extLst>
      <p:ext uri="{BB962C8B-B14F-4D97-AF65-F5344CB8AC3E}">
        <p14:creationId xmlns:p14="http://schemas.microsoft.com/office/powerpoint/2010/main" val="3551068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FCFA69D-6081-4A7F-B2C0-F77DC89E9EAE}" type="datetimeFigureOut">
              <a:rPr lang="en-US" smtClean="0"/>
              <a:t>2/22/2016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C8BD63-3C48-4269-A4E0-026C3362A176}" type="slidenum">
              <a:rPr lang="en-US" smtClean="0"/>
              <a:t>‹#›</a:t>
            </a:fld>
            <a:endParaRPr lang="en-US"/>
          </a:p>
        </p:txBody>
      </p:sp>
    </p:spTree>
    <p:extLst>
      <p:ext uri="{BB962C8B-B14F-4D97-AF65-F5344CB8AC3E}">
        <p14:creationId xmlns:p14="http://schemas.microsoft.com/office/powerpoint/2010/main" val="1731718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FCFA69D-6081-4A7F-B2C0-F77DC89E9EAE}" type="datetimeFigureOut">
              <a:rPr lang="en-US" smtClean="0"/>
              <a:t>2/22/2016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C8BD63-3C48-4269-A4E0-026C3362A176}" type="slidenum">
              <a:rPr lang="en-US" smtClean="0"/>
              <a:t>‹#›</a:t>
            </a:fld>
            <a:endParaRPr lang="en-US"/>
          </a:p>
        </p:txBody>
      </p:sp>
    </p:spTree>
    <p:extLst>
      <p:ext uri="{BB962C8B-B14F-4D97-AF65-F5344CB8AC3E}">
        <p14:creationId xmlns:p14="http://schemas.microsoft.com/office/powerpoint/2010/main" val="1100725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FCFA69D-6081-4A7F-B2C0-F77DC89E9EAE}" type="datetimeFigureOut">
              <a:rPr lang="en-US" smtClean="0"/>
              <a:t>2/22/2016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C8BD63-3C48-4269-A4E0-026C3362A176}" type="slidenum">
              <a:rPr lang="en-US" smtClean="0"/>
              <a:t>‹#›</a:t>
            </a:fld>
            <a:endParaRPr lang="en-US"/>
          </a:p>
        </p:txBody>
      </p:sp>
    </p:spTree>
    <p:extLst>
      <p:ext uri="{BB962C8B-B14F-4D97-AF65-F5344CB8AC3E}">
        <p14:creationId xmlns:p14="http://schemas.microsoft.com/office/powerpoint/2010/main" val="3386753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CFA69D-6081-4A7F-B2C0-F77DC89E9EAE}" type="datetimeFigureOut">
              <a:rPr lang="en-US" smtClean="0"/>
              <a:t>2/22/2016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C8BD63-3C48-4269-A4E0-026C3362A176}" type="slidenum">
              <a:rPr lang="en-US" smtClean="0"/>
              <a:t>‹#›</a:t>
            </a:fld>
            <a:endParaRPr lang="en-US"/>
          </a:p>
        </p:txBody>
      </p:sp>
    </p:spTree>
    <p:extLst>
      <p:ext uri="{BB962C8B-B14F-4D97-AF65-F5344CB8AC3E}">
        <p14:creationId xmlns:p14="http://schemas.microsoft.com/office/powerpoint/2010/main" val="918032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CFA69D-6081-4A7F-B2C0-F77DC89E9EAE}" type="datetimeFigureOut">
              <a:rPr lang="en-US" smtClean="0"/>
              <a:t>2/22/2016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C8BD63-3C48-4269-A4E0-026C3362A176}" type="slidenum">
              <a:rPr lang="en-US" smtClean="0"/>
              <a:t>‹#›</a:t>
            </a:fld>
            <a:endParaRPr lang="en-US"/>
          </a:p>
        </p:txBody>
      </p:sp>
    </p:spTree>
    <p:extLst>
      <p:ext uri="{BB962C8B-B14F-4D97-AF65-F5344CB8AC3E}">
        <p14:creationId xmlns:p14="http://schemas.microsoft.com/office/powerpoint/2010/main" val="29114292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CFA69D-6081-4A7F-B2C0-F77DC89E9EAE}" type="datetimeFigureOut">
              <a:rPr lang="en-US" smtClean="0"/>
              <a:t>2/22/2016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C8BD63-3C48-4269-A4E0-026C3362A176}" type="slidenum">
              <a:rPr lang="en-US" smtClean="0"/>
              <a:t>‹#›</a:t>
            </a:fld>
            <a:endParaRPr lang="en-US"/>
          </a:p>
        </p:txBody>
      </p:sp>
    </p:spTree>
    <p:extLst>
      <p:ext uri="{BB962C8B-B14F-4D97-AF65-F5344CB8AC3E}">
        <p14:creationId xmlns:p14="http://schemas.microsoft.com/office/powerpoint/2010/main" val="3094090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CFA69D-6081-4A7F-B2C0-F77DC89E9EAE}" type="datetimeFigureOut">
              <a:rPr lang="en-US" smtClean="0"/>
              <a:t>2/22/2016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C8BD63-3C48-4269-A4E0-026C3362A176}" type="slidenum">
              <a:rPr lang="en-US" smtClean="0"/>
              <a:t>‹#›</a:t>
            </a:fld>
            <a:endParaRPr lang="en-US"/>
          </a:p>
        </p:txBody>
      </p:sp>
    </p:spTree>
    <p:extLst>
      <p:ext uri="{BB962C8B-B14F-4D97-AF65-F5344CB8AC3E}">
        <p14:creationId xmlns:p14="http://schemas.microsoft.com/office/powerpoint/2010/main" val="31451622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Creation:</a:t>
            </a:r>
            <a:endParaRPr lang="en-US" sz="2800" dirty="0" smtClean="0"/>
          </a:p>
          <a:p>
            <a:r>
              <a:rPr lang="en-US" dirty="0" smtClean="0">
                <a:solidFill>
                  <a:srgbClr val="0070C0"/>
                </a:solidFill>
              </a:rPr>
              <a:t>The Heights Church February 21, 2016</a:t>
            </a:r>
            <a:endParaRPr lang="en-US" dirty="0">
              <a:solidFill>
                <a:srgbClr val="0070C0"/>
              </a:solidFill>
            </a:endParaRPr>
          </a:p>
        </p:txBody>
      </p:sp>
    </p:spTree>
    <p:extLst>
      <p:ext uri="{BB962C8B-B14F-4D97-AF65-F5344CB8AC3E}">
        <p14:creationId xmlns:p14="http://schemas.microsoft.com/office/powerpoint/2010/main" val="39498961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What is Systematic Theology? </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812456"/>
          </a:xfrm>
          <a:solidFill>
            <a:srgbClr val="FFFFCC"/>
          </a:solidFill>
        </p:spPr>
        <p:txBody>
          <a:bodyPr>
            <a:normAutofit lnSpcReduction="10000"/>
          </a:bodyPr>
          <a:lstStyle/>
          <a:p>
            <a:pPr marL="0" indent="0">
              <a:buNone/>
            </a:pPr>
            <a:r>
              <a:rPr lang="en-US" sz="3500" b="1" dirty="0" smtClean="0"/>
              <a:t>Systematic theology is an orderly, coherent study of the principal doctrines of the Christian faith. </a:t>
            </a:r>
            <a:r>
              <a:rPr lang="en-US" sz="3500" dirty="0" smtClean="0"/>
              <a:t>R.C. Sproul </a:t>
            </a:r>
          </a:p>
          <a:p>
            <a:pPr marL="514350" indent="-514350">
              <a:buFont typeface="+mj-lt"/>
              <a:buAutoNum type="arabicPeriod"/>
            </a:pPr>
            <a:r>
              <a:rPr lang="en-US" b="1" dirty="0" smtClean="0"/>
              <a:t>Organized by topics.</a:t>
            </a:r>
          </a:p>
          <a:p>
            <a:pPr marL="514350" indent="-514350">
              <a:buFont typeface="+mj-lt"/>
              <a:buAutoNum type="arabicPeriod"/>
            </a:pPr>
            <a:r>
              <a:rPr lang="en-US" b="1" dirty="0"/>
              <a:t>It attempts to summarize the teaching of Scripture in brief, understandable, and very carefully formulated statements.</a:t>
            </a:r>
          </a:p>
          <a:p>
            <a:pPr marL="514350" indent="-514350">
              <a:buFont typeface="+mj-lt"/>
              <a:buAutoNum type="arabicPeriod"/>
            </a:pPr>
            <a:r>
              <a:rPr lang="en-US" b="1" dirty="0" smtClean="0"/>
              <a:t>Much more detailed than ordinary Bible studies.</a:t>
            </a:r>
          </a:p>
          <a:p>
            <a:pPr marL="514350" indent="-514350">
              <a:buFont typeface="+mj-lt"/>
              <a:buAutoNum type="arabicPeriod"/>
            </a:pPr>
            <a:r>
              <a:rPr lang="en-US" b="1" dirty="0" smtClean="0"/>
              <a:t>Summarizes Biblical teaching much more accurately than most Bible studies.</a:t>
            </a:r>
          </a:p>
          <a:p>
            <a:pPr marL="514350" indent="-514350">
              <a:buFont typeface="+mj-lt"/>
              <a:buAutoNum type="arabicPeriod"/>
            </a:pPr>
            <a:r>
              <a:rPr lang="en-US" b="1" dirty="0" smtClean="0"/>
              <a:t>Fairly evaluates all the relevant passages for a given topic.</a:t>
            </a:r>
          </a:p>
          <a:p>
            <a:pPr marL="514350" indent="-514350">
              <a:buFont typeface="+mj-lt"/>
              <a:buAutoNum type="arabicPeriod"/>
            </a:pPr>
            <a:r>
              <a:rPr lang="en-US" b="1" dirty="0" smtClean="0"/>
              <a:t>Systematic theology does not improve upon the Bible, but it does aid us in understanding and explaining the Bible.</a:t>
            </a:r>
          </a:p>
          <a:p>
            <a:pPr marL="742950" indent="-742950">
              <a:buFont typeface="+mj-lt"/>
              <a:buAutoNum type="arabicPeriod"/>
            </a:pPr>
            <a:endParaRPr lang="en-US" sz="4000" dirty="0"/>
          </a:p>
        </p:txBody>
      </p:sp>
    </p:spTree>
    <p:extLst>
      <p:ext uri="{BB962C8B-B14F-4D97-AF65-F5344CB8AC3E}">
        <p14:creationId xmlns:p14="http://schemas.microsoft.com/office/powerpoint/2010/main" val="24439595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What is Doctrine? </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solidFill>
            <a:srgbClr val="FFFFCC"/>
          </a:solidFill>
        </p:spPr>
        <p:txBody>
          <a:bodyPr>
            <a:normAutofit fontScale="92500" lnSpcReduction="20000"/>
          </a:bodyPr>
          <a:lstStyle/>
          <a:p>
            <a:pPr marL="0" indent="0">
              <a:buNone/>
            </a:pPr>
            <a:r>
              <a:rPr lang="en-US" sz="3500" b="1" dirty="0" smtClean="0"/>
              <a:t>A doctrine* is what the whole Bible teaches today about some particular topic. </a:t>
            </a:r>
            <a:r>
              <a:rPr lang="en-US" dirty="0" smtClean="0"/>
              <a:t>Wayne </a:t>
            </a:r>
            <a:r>
              <a:rPr lang="en-US" dirty="0" err="1" smtClean="0"/>
              <a:t>Grudem</a:t>
            </a:r>
            <a:endParaRPr lang="en-US" dirty="0" smtClean="0"/>
          </a:p>
          <a:p>
            <a:pPr marL="514350" indent="-514350">
              <a:buFont typeface="+mj-lt"/>
              <a:buAutoNum type="arabicPeriod"/>
            </a:pPr>
            <a:r>
              <a:rPr lang="en-US" sz="3000" b="1" dirty="0" smtClean="0"/>
              <a:t>A doctrine is the result of doing systematic theology</a:t>
            </a:r>
          </a:p>
          <a:p>
            <a:pPr marL="514350" indent="-514350">
              <a:buFont typeface="+mj-lt"/>
              <a:buAutoNum type="arabicPeriod"/>
            </a:pPr>
            <a:r>
              <a:rPr lang="en-US" sz="3000" b="1" dirty="0" smtClean="0"/>
              <a:t>We will study those doctrines that meet at least one of the following:</a:t>
            </a:r>
          </a:p>
          <a:p>
            <a:r>
              <a:rPr lang="en-US" sz="3000" b="1" dirty="0" smtClean="0"/>
              <a:t>Most emphasized in Scripture</a:t>
            </a:r>
          </a:p>
          <a:p>
            <a:r>
              <a:rPr lang="en-US" sz="3000" b="1" dirty="0" smtClean="0"/>
              <a:t>Have been most significant throughout church history</a:t>
            </a:r>
          </a:p>
          <a:p>
            <a:r>
              <a:rPr lang="en-US" sz="3000" b="1" dirty="0" smtClean="0"/>
              <a:t>Are  more important today than in previous church history</a:t>
            </a:r>
          </a:p>
          <a:p>
            <a:pPr marL="0" indent="0">
              <a:buNone/>
            </a:pPr>
            <a:endParaRPr lang="en-US" sz="2600" dirty="0" smtClean="0"/>
          </a:p>
          <a:p>
            <a:pPr marL="0" indent="0">
              <a:buNone/>
            </a:pPr>
            <a:r>
              <a:rPr lang="en-US" sz="2600" dirty="0" smtClean="0"/>
              <a:t>*Roman Catholic and Lutheran theologians may use </a:t>
            </a:r>
            <a:r>
              <a:rPr lang="en-US" sz="2600" i="1" dirty="0" smtClean="0"/>
              <a:t>dogma</a:t>
            </a:r>
            <a:r>
              <a:rPr lang="en-US" sz="2600" dirty="0" smtClean="0"/>
              <a:t> to refer to doctrines that have official church endorsement</a:t>
            </a:r>
            <a:r>
              <a:rPr lang="en-US" sz="2600" dirty="0" smtClean="0">
                <a:solidFill>
                  <a:srgbClr val="0070C0"/>
                </a:solidFill>
              </a:rPr>
              <a:t>.</a:t>
            </a:r>
            <a:endParaRPr lang="en-US" sz="2600" dirty="0">
              <a:solidFill>
                <a:srgbClr val="0070C0"/>
              </a:solidFill>
            </a:endParaRPr>
          </a:p>
          <a:p>
            <a:pPr marL="742950" indent="-742950">
              <a:buFont typeface="+mj-lt"/>
              <a:buAutoNum type="arabicPeriod"/>
            </a:pPr>
            <a:endParaRPr lang="en-US" sz="4000" dirty="0"/>
          </a:p>
        </p:txBody>
      </p:sp>
    </p:spTree>
    <p:extLst>
      <p:ext uri="{BB962C8B-B14F-4D97-AF65-F5344CB8AC3E}">
        <p14:creationId xmlns:p14="http://schemas.microsoft.com/office/powerpoint/2010/main" val="28688608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solidFill>
            <a:srgbClr val="FFFFCC"/>
          </a:solidFill>
        </p:spPr>
        <p:txBody>
          <a:bodyPr>
            <a:noAutofit/>
          </a:bodyPr>
          <a:lstStyle/>
          <a:p>
            <a:r>
              <a:rPr lang="en-US" sz="4800" b="1" dirty="0" smtClean="0">
                <a:latin typeface="Arial" panose="020B0604020202020204" pitchFamily="34" charset="0"/>
                <a:cs typeface="Arial" panose="020B0604020202020204" pitchFamily="34" charset="0"/>
              </a:rPr>
              <a:t>            What is Apologetics? </a:t>
            </a:r>
            <a:endParaRPr lang="en-US" sz="4800" b="1" dirty="0">
              <a:latin typeface="Arial" panose="020B0604020202020204" pitchFamily="34" charset="0"/>
              <a:cs typeface="Arial" panose="020B0604020202020204" pitchFamily="34" charset="0"/>
            </a:endParaRPr>
          </a:p>
        </p:txBody>
      </p:sp>
      <p:sp>
        <p:nvSpPr>
          <p:cNvPr id="9" name="Content Placeholder 8"/>
          <p:cNvSpPr>
            <a:spLocks noGrp="1"/>
          </p:cNvSpPr>
          <p:nvPr>
            <p:ph idx="1"/>
          </p:nvPr>
        </p:nvSpPr>
        <p:spPr>
          <a:xfrm>
            <a:off x="838200" y="1825625"/>
            <a:ext cx="10515600" cy="4881904"/>
          </a:xfrm>
          <a:solidFill>
            <a:srgbClr val="FFFFCC"/>
          </a:solidFill>
        </p:spPr>
        <p:txBody>
          <a:bodyPr>
            <a:normAutofit/>
          </a:bodyPr>
          <a:lstStyle/>
          <a:p>
            <a:pPr marL="0" indent="0">
              <a:buNone/>
            </a:pPr>
            <a:r>
              <a:rPr lang="en-US" sz="3500" b="1" dirty="0" smtClean="0"/>
              <a:t>Apologetics is the discipline that seeks to provide a defense of the truthfulness of the Christian faith for the purpose of convincing unbelievers. </a:t>
            </a:r>
            <a:r>
              <a:rPr lang="en-US" dirty="0" smtClean="0"/>
              <a:t>Wayne </a:t>
            </a:r>
            <a:r>
              <a:rPr lang="en-US" dirty="0" err="1" smtClean="0"/>
              <a:t>Grudem</a:t>
            </a:r>
            <a:endParaRPr lang="en-US" dirty="0" smtClean="0"/>
          </a:p>
          <a:p>
            <a:pPr marL="514350" indent="-514350">
              <a:buFont typeface="+mj-lt"/>
              <a:buAutoNum type="arabicPeriod"/>
            </a:pPr>
            <a:r>
              <a:rPr lang="en-US" b="1" dirty="0" smtClean="0"/>
              <a:t>Apologetics boils down to: </a:t>
            </a:r>
          </a:p>
          <a:p>
            <a:r>
              <a:rPr lang="en-US" b="1" dirty="0" smtClean="0"/>
              <a:t>Knowing what we believe</a:t>
            </a:r>
          </a:p>
          <a:p>
            <a:r>
              <a:rPr lang="en-US" b="1" dirty="0" smtClean="0"/>
              <a:t>Why we believe it </a:t>
            </a:r>
          </a:p>
          <a:p>
            <a:r>
              <a:rPr lang="en-US" b="1" dirty="0" smtClean="0"/>
              <a:t>And being able to communicate what we believe and why in an effective, winsome manner to those who question our faith</a:t>
            </a:r>
            <a:r>
              <a:rPr lang="en-US" dirty="0" smtClean="0"/>
              <a:t>.</a:t>
            </a:r>
          </a:p>
          <a:p>
            <a:pPr marL="0" indent="0">
              <a:buNone/>
            </a:pPr>
            <a:r>
              <a:rPr lang="en-US" dirty="0" smtClean="0"/>
              <a:t>2.  </a:t>
            </a:r>
            <a:r>
              <a:rPr lang="en-US" b="1" dirty="0" smtClean="0"/>
              <a:t>John Calvin observed in his Institutes we seek proof not persuasion.</a:t>
            </a:r>
          </a:p>
          <a:p>
            <a:pPr marL="0" indent="0">
              <a:buNone/>
            </a:pPr>
            <a:endParaRPr lang="en-US" sz="4000" dirty="0"/>
          </a:p>
        </p:txBody>
      </p:sp>
    </p:spTree>
    <p:extLst>
      <p:ext uri="{BB962C8B-B14F-4D97-AF65-F5344CB8AC3E}">
        <p14:creationId xmlns:p14="http://schemas.microsoft.com/office/powerpoint/2010/main" val="398197631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sz="4800" b="1" dirty="0" smtClean="0">
                <a:solidFill>
                  <a:srgbClr val="0070C0"/>
                </a:solidFill>
              </a:rPr>
              <a:t>The “Really” Big Picture</a:t>
            </a:r>
            <a:endParaRPr lang="en-US" sz="4800" b="1" dirty="0">
              <a:solidFill>
                <a:srgbClr val="0070C0"/>
              </a:solidFill>
            </a:endParaRPr>
          </a:p>
        </p:txBody>
      </p:sp>
      <p:sp>
        <p:nvSpPr>
          <p:cNvPr id="3" name="Content Placeholder 2"/>
          <p:cNvSpPr>
            <a:spLocks noGrp="1"/>
          </p:cNvSpPr>
          <p:nvPr>
            <p:ph idx="1"/>
          </p:nvPr>
        </p:nvSpPr>
        <p:spPr>
          <a:xfrm>
            <a:off x="838200" y="1173892"/>
            <a:ext cx="10515600" cy="5566719"/>
          </a:xfrm>
          <a:solidFill>
            <a:srgbClr val="FFFFCC"/>
          </a:solidFill>
        </p:spPr>
        <p:txBody>
          <a:bodyPr>
            <a:normAutofit lnSpcReduction="10000"/>
          </a:bodyPr>
          <a:lstStyle/>
          <a:p>
            <a:pPr marL="0" indent="0">
              <a:buNone/>
            </a:pPr>
            <a:r>
              <a:rPr lang="en-US" sz="4000" b="1" dirty="0"/>
              <a:t>Before all time; prior to all worlds; when there was nothing "outside of" God Himself; when the Father, Son, and Spirit found eternal, absolute, and unimaginable blessing, pleasure, and joy in Their holy </a:t>
            </a:r>
            <a:r>
              <a:rPr lang="en-US" sz="4000" b="1" dirty="0" err="1"/>
              <a:t>triunity</a:t>
            </a:r>
            <a:r>
              <a:rPr lang="en-US" sz="4000" b="1" dirty="0"/>
              <a:t>—it was Their agreed purpose to create a world. That world would fall. But in unison—and at infinitely great cost—this glorious triune God planned to bring you (if you are a believer) grace and salvation</a:t>
            </a:r>
            <a:r>
              <a:rPr lang="en-US" sz="4000" b="1" dirty="0" smtClean="0"/>
              <a:t>. </a:t>
            </a:r>
          </a:p>
          <a:p>
            <a:pPr marL="0" indent="0">
              <a:buNone/>
            </a:pPr>
            <a:r>
              <a:rPr lang="en-US" sz="4000" dirty="0" smtClean="0"/>
              <a:t>Sinclair Ferguson</a:t>
            </a:r>
            <a:endParaRPr lang="en-US" sz="4000" dirty="0"/>
          </a:p>
          <a:p>
            <a:pPr marL="0" indent="0">
              <a:buNone/>
            </a:pPr>
            <a:endParaRPr lang="en-US" sz="4000" b="1" dirty="0" smtClean="0">
              <a:solidFill>
                <a:srgbClr val="0070C0"/>
              </a:solidFill>
            </a:endParaRPr>
          </a:p>
          <a:p>
            <a:endParaRPr lang="en-US" sz="4000" b="1" dirty="0">
              <a:solidFill>
                <a:srgbClr val="0070C0"/>
              </a:solidFill>
            </a:endParaRPr>
          </a:p>
          <a:p>
            <a:endParaRPr lang="en-US" sz="4000" b="1" dirty="0" smtClean="0">
              <a:solidFill>
                <a:srgbClr val="0070C0"/>
              </a:solidFill>
            </a:endParaRPr>
          </a:p>
          <a:p>
            <a:endParaRPr lang="en-US" sz="4000" b="1" dirty="0">
              <a:solidFill>
                <a:srgbClr val="0070C0"/>
              </a:solidFill>
            </a:endParaRPr>
          </a:p>
          <a:p>
            <a:pPr marL="0" indent="0">
              <a:buNone/>
            </a:pPr>
            <a:endParaRPr lang="en-US" b="1" dirty="0"/>
          </a:p>
          <a:p>
            <a:pPr marL="0" indent="0">
              <a:buNone/>
            </a:pPr>
            <a:endParaRPr lang="en-US" dirty="0"/>
          </a:p>
          <a:p>
            <a:pPr marL="0" indent="0">
              <a:buNone/>
            </a:pPr>
            <a:endParaRPr lang="en-US" dirty="0" smtClean="0"/>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34312902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r>
              <a:rPr lang="en-US" b="1" dirty="0" smtClean="0">
                <a:solidFill>
                  <a:srgbClr val="0070C0"/>
                </a:solidFill>
              </a:rPr>
              <a:t>God has revealed himself through both special revelation (the Bible) and through general revelation (nature).</a:t>
            </a:r>
          </a:p>
          <a:p>
            <a:pPr marL="0" indent="0">
              <a:buNone/>
            </a:pPr>
            <a:r>
              <a:rPr lang="en-US" b="1" dirty="0" smtClean="0"/>
              <a:t>In </a:t>
            </a:r>
            <a:r>
              <a:rPr lang="en-US" b="1" dirty="0"/>
              <a:t>the beginning, God created the heavens and the earth. </a:t>
            </a:r>
            <a:r>
              <a:rPr lang="en-US" dirty="0" smtClean="0"/>
              <a:t>Genesis 1:1</a:t>
            </a:r>
            <a:endParaRPr lang="en-US" sz="3200" b="1" dirty="0" smtClean="0">
              <a:solidFill>
                <a:srgbClr val="0070C0"/>
              </a:solidFill>
            </a:endParaRPr>
          </a:p>
          <a:p>
            <a:endParaRPr lang="en-US" b="1" dirty="0" smtClean="0">
              <a:solidFill>
                <a:srgbClr val="0070C0"/>
              </a:solidFill>
            </a:endParaRPr>
          </a:p>
          <a:p>
            <a:pPr marL="0" indent="0">
              <a:buNone/>
            </a:pPr>
            <a:r>
              <a:rPr lang="en-US" b="1" dirty="0" smtClean="0"/>
              <a:t>For </a:t>
            </a:r>
            <a:r>
              <a:rPr lang="en-US" b="1" dirty="0"/>
              <a:t>the wrath of God is revealed from heaven against all ungodliness and unrighteousness of men, who by their unrighteousness suppress the truth.</a:t>
            </a:r>
            <a:r>
              <a:rPr lang="en-US" b="1" dirty="0">
                <a:solidFill>
                  <a:srgbClr val="FF0000"/>
                </a:solidFill>
              </a:rPr>
              <a:t> </a:t>
            </a:r>
            <a:r>
              <a:rPr lang="en-US" b="1" dirty="0" smtClean="0">
                <a:solidFill>
                  <a:srgbClr val="FF0000"/>
                </a:solidFill>
              </a:rPr>
              <a:t>For </a:t>
            </a:r>
            <a:r>
              <a:rPr lang="en-US" b="1" dirty="0">
                <a:solidFill>
                  <a:srgbClr val="FF0000"/>
                </a:solidFill>
              </a:rPr>
              <a:t>what can be known about God is plain to them, because God has shown it to them. </a:t>
            </a:r>
            <a:r>
              <a:rPr lang="en-US" b="1" dirty="0" smtClean="0">
                <a:solidFill>
                  <a:srgbClr val="FF0000"/>
                </a:solidFill>
              </a:rPr>
              <a:t>For </a:t>
            </a:r>
            <a:r>
              <a:rPr lang="en-US" b="1" dirty="0">
                <a:solidFill>
                  <a:srgbClr val="FF0000"/>
                </a:solidFill>
              </a:rPr>
              <a:t>his invisible attributes, namely, his eternal power and divine nature, have been clearly perceived, ever since the creation of the world</a:t>
            </a:r>
            <a:r>
              <a:rPr lang="en-US" b="1" dirty="0" smtClean="0">
                <a:solidFill>
                  <a:srgbClr val="FF0000"/>
                </a:solidFill>
              </a:rPr>
              <a:t>, </a:t>
            </a:r>
            <a:r>
              <a:rPr lang="en-US" b="1" dirty="0">
                <a:solidFill>
                  <a:srgbClr val="FF0000"/>
                </a:solidFill>
              </a:rPr>
              <a:t>in the things that have been made. So they are without excuse</a:t>
            </a:r>
            <a:r>
              <a:rPr lang="en-US" b="1" dirty="0" smtClean="0">
                <a:solidFill>
                  <a:srgbClr val="FF0000"/>
                </a:solidFill>
              </a:rPr>
              <a:t>. </a:t>
            </a:r>
            <a:r>
              <a:rPr lang="en-US" dirty="0" smtClean="0"/>
              <a:t>Romans </a:t>
            </a:r>
            <a:r>
              <a:rPr lang="en-US" dirty="0"/>
              <a:t>1:18-20 </a:t>
            </a:r>
            <a:endParaRPr lang="en-US" b="1" dirty="0"/>
          </a:p>
        </p:txBody>
      </p:sp>
    </p:spTree>
    <p:extLst>
      <p:ext uri="{BB962C8B-B14F-4D97-AF65-F5344CB8AC3E}">
        <p14:creationId xmlns:p14="http://schemas.microsoft.com/office/powerpoint/2010/main" val="38431660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r>
              <a:rPr lang="en-US" b="1" dirty="0" smtClean="0">
                <a:solidFill>
                  <a:srgbClr val="0070C0"/>
                </a:solidFill>
              </a:rPr>
              <a:t>God has revealed himself through both special revelation (the Bible) and through general revelation (nature).</a:t>
            </a:r>
          </a:p>
          <a:p>
            <a:r>
              <a:rPr lang="en-US" b="1" dirty="0" smtClean="0">
                <a:solidFill>
                  <a:srgbClr val="0070C0"/>
                </a:solidFill>
              </a:rPr>
              <a:t>Thomas Aquinas (1225 – 1274) Dominican scholar taught truth is revealed in three ways:</a:t>
            </a:r>
          </a:p>
          <a:p>
            <a:pPr marL="971550" lvl="1" indent="-514350">
              <a:buFont typeface="+mj-lt"/>
              <a:buAutoNum type="arabicPeriod"/>
            </a:pPr>
            <a:r>
              <a:rPr lang="en-US" sz="2800" b="1" dirty="0" smtClean="0">
                <a:solidFill>
                  <a:srgbClr val="0070C0"/>
                </a:solidFill>
              </a:rPr>
              <a:t>Truths exclusively revealed in the Bible. (example: the gospel)</a:t>
            </a:r>
          </a:p>
          <a:p>
            <a:pPr marL="971550" lvl="1" indent="-514350">
              <a:buFont typeface="+mj-lt"/>
              <a:buAutoNum type="arabicPeriod"/>
            </a:pPr>
            <a:r>
              <a:rPr lang="en-US" sz="2800" b="1" dirty="0" smtClean="0">
                <a:solidFill>
                  <a:srgbClr val="0070C0"/>
                </a:solidFill>
              </a:rPr>
              <a:t>Truths exclusively revealed through investigation of nature. (example laws of physics)</a:t>
            </a:r>
          </a:p>
          <a:p>
            <a:pPr marL="971550" lvl="1" indent="-514350">
              <a:buFont typeface="+mj-lt"/>
              <a:buAutoNum type="arabicPeriod"/>
            </a:pPr>
            <a:r>
              <a:rPr lang="en-US" sz="2800" b="1" dirty="0" smtClean="0">
                <a:solidFill>
                  <a:srgbClr val="0070C0"/>
                </a:solidFill>
              </a:rPr>
              <a:t>Truths revealed by both the Bible and the investigation of nature. (example the universe, plants and animals, and humans were created)</a:t>
            </a:r>
          </a:p>
        </p:txBody>
      </p:sp>
    </p:spTree>
    <p:extLst>
      <p:ext uri="{BB962C8B-B14F-4D97-AF65-F5344CB8AC3E}">
        <p14:creationId xmlns:p14="http://schemas.microsoft.com/office/powerpoint/2010/main" val="38317281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r>
              <a:rPr lang="en-US" b="1" dirty="0" smtClean="0">
                <a:solidFill>
                  <a:srgbClr val="0070C0"/>
                </a:solidFill>
              </a:rPr>
              <a:t>God has revealed himself through both special revelation (the Bible) and through general revelation (nature).</a:t>
            </a:r>
          </a:p>
          <a:p>
            <a:r>
              <a:rPr lang="en-US" b="1" dirty="0" smtClean="0">
                <a:solidFill>
                  <a:srgbClr val="0070C0"/>
                </a:solidFill>
              </a:rPr>
              <a:t>Thomas Aquinas called the third category “mixed articles” and took issue with the Islamic theology of “double truth” which claimed that “mixed articles” could be true in faith and false in reason or vice versa.</a:t>
            </a:r>
          </a:p>
          <a:p>
            <a:r>
              <a:rPr lang="en-US" b="1" dirty="0" smtClean="0">
                <a:solidFill>
                  <a:srgbClr val="0070C0"/>
                </a:solidFill>
              </a:rPr>
              <a:t>Aquinas correctly taught that the Bible (faith) and nature (reason) when correctly understood </a:t>
            </a:r>
            <a:r>
              <a:rPr lang="en-US" b="1" dirty="0" smtClean="0">
                <a:solidFill>
                  <a:srgbClr val="FF0000"/>
                </a:solidFill>
              </a:rPr>
              <a:t>NEVER</a:t>
            </a:r>
            <a:r>
              <a:rPr lang="en-US" b="1" dirty="0" smtClean="0">
                <a:solidFill>
                  <a:srgbClr val="0070C0"/>
                </a:solidFill>
              </a:rPr>
              <a:t> contradict one another because both have God as their source and both bear witness to Him.</a:t>
            </a:r>
          </a:p>
          <a:p>
            <a:r>
              <a:rPr lang="en-US" b="1" dirty="0" smtClean="0">
                <a:solidFill>
                  <a:srgbClr val="FF0000"/>
                </a:solidFill>
              </a:rPr>
              <a:t>Therefore, if we think the Bible says one thing about Creation and science says another, we at least misunderstand either the Bible or science OR possibly misunderstand both the Bible and science!</a:t>
            </a:r>
          </a:p>
        </p:txBody>
      </p:sp>
    </p:spTree>
    <p:extLst>
      <p:ext uri="{BB962C8B-B14F-4D97-AF65-F5344CB8AC3E}">
        <p14:creationId xmlns:p14="http://schemas.microsoft.com/office/powerpoint/2010/main" val="34019519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What is the Doctrine of Creation?</a:t>
            </a:r>
            <a:endParaRPr lang="en-US" b="1" dirty="0"/>
          </a:p>
        </p:txBody>
      </p:sp>
      <p:sp>
        <p:nvSpPr>
          <p:cNvPr id="3" name="Content Placeholder 2"/>
          <p:cNvSpPr>
            <a:spLocks noGrp="1"/>
          </p:cNvSpPr>
          <p:nvPr>
            <p:ph idx="1"/>
          </p:nvPr>
        </p:nvSpPr>
        <p:spPr>
          <a:xfrm>
            <a:off x="838200" y="1059592"/>
            <a:ext cx="10515600" cy="5699348"/>
          </a:xfrm>
          <a:solidFill>
            <a:srgbClr val="FFFFCC"/>
          </a:solidFill>
        </p:spPr>
        <p:txBody>
          <a:bodyPr>
            <a:normAutofit/>
          </a:bodyPr>
          <a:lstStyle/>
          <a:p>
            <a:r>
              <a:rPr lang="en-US" sz="2800" b="1" dirty="0" smtClean="0">
                <a:solidFill>
                  <a:srgbClr val="0070C0"/>
                </a:solidFill>
              </a:rPr>
              <a:t>Law of Non-</a:t>
            </a:r>
            <a:r>
              <a:rPr lang="en-US" sz="2800" b="1" dirty="0" err="1" smtClean="0">
                <a:solidFill>
                  <a:srgbClr val="0070C0"/>
                </a:solidFill>
              </a:rPr>
              <a:t>conradiction</a:t>
            </a:r>
            <a:r>
              <a:rPr lang="en-US" sz="2800" b="1" dirty="0" smtClean="0">
                <a:solidFill>
                  <a:srgbClr val="0070C0"/>
                </a:solidFill>
              </a:rPr>
              <a:t>: Something cannot be A and not A at the same time and in the same relationship.</a:t>
            </a:r>
          </a:p>
          <a:p>
            <a:r>
              <a:rPr lang="en-US" sz="2800" b="1" dirty="0" smtClean="0">
                <a:solidFill>
                  <a:srgbClr val="0070C0"/>
                </a:solidFill>
              </a:rPr>
              <a:t>Double Truth (Islam)</a:t>
            </a:r>
          </a:p>
          <a:p>
            <a:endParaRPr lang="en-US" b="1" dirty="0">
              <a:solidFill>
                <a:srgbClr val="0070C0"/>
              </a:solidFill>
            </a:endParaRPr>
          </a:p>
          <a:p>
            <a:endParaRPr lang="en-US" sz="2800" b="1" dirty="0" smtClean="0">
              <a:solidFill>
                <a:srgbClr val="0070C0"/>
              </a:solidFill>
            </a:endParaRPr>
          </a:p>
          <a:p>
            <a:endParaRPr lang="en-US" b="1" dirty="0" smtClean="0">
              <a:solidFill>
                <a:srgbClr val="0070C0"/>
              </a:solidFill>
            </a:endParaRPr>
          </a:p>
          <a:p>
            <a:pPr marL="0" indent="0">
              <a:buNone/>
            </a:pPr>
            <a:endParaRPr lang="en-US" b="1" dirty="0">
              <a:solidFill>
                <a:srgbClr val="0070C0"/>
              </a:solidFill>
            </a:endParaRPr>
          </a:p>
          <a:p>
            <a:r>
              <a:rPr lang="en-US" b="1" dirty="0" smtClean="0">
                <a:solidFill>
                  <a:srgbClr val="0070C0"/>
                </a:solidFill>
              </a:rPr>
              <a:t>Double Truth according to Logic (</a:t>
            </a:r>
            <a:r>
              <a:rPr lang="en-US" b="1" dirty="0">
                <a:solidFill>
                  <a:srgbClr val="0070C0"/>
                </a:solidFill>
              </a:rPr>
              <a:t>Thomas Aquinas </a:t>
            </a:r>
            <a:r>
              <a:rPr lang="en-US" b="1" dirty="0" smtClean="0">
                <a:solidFill>
                  <a:srgbClr val="0070C0"/>
                </a:solidFill>
              </a:rPr>
              <a:t>)</a:t>
            </a:r>
            <a:endParaRPr lang="en-US" sz="2800" b="1" dirty="0" smtClean="0">
              <a:solidFill>
                <a:srgbClr val="0070C0"/>
              </a:solidFill>
            </a:endParaRPr>
          </a:p>
          <a:p>
            <a:pPr marL="0" indent="0">
              <a:buNone/>
            </a:pPr>
            <a:endParaRPr lang="en-US" sz="2800" b="1" dirty="0" smtClean="0">
              <a:solidFill>
                <a:srgbClr val="0070C0"/>
              </a:solidFill>
            </a:endParaRPr>
          </a:p>
        </p:txBody>
      </p:sp>
      <p:graphicFrame>
        <p:nvGraphicFramePr>
          <p:cNvPr id="4" name="Table 3"/>
          <p:cNvGraphicFramePr>
            <a:graphicFrameLocks noGrp="1"/>
          </p:cNvGraphicFramePr>
          <p:nvPr>
            <p:extLst/>
          </p:nvPr>
        </p:nvGraphicFramePr>
        <p:xfrm>
          <a:off x="1336040" y="5029200"/>
          <a:ext cx="8128000" cy="1645920"/>
        </p:xfrm>
        <a:graphic>
          <a:graphicData uri="http://schemas.openxmlformats.org/drawingml/2006/table">
            <a:tbl>
              <a:tblPr firstRow="1" bandRow="1">
                <a:tableStyleId>{5C22544A-7EE6-4342-B048-85BDC9FD1C3A}</a:tableStyleId>
              </a:tblPr>
              <a:tblGrid>
                <a:gridCol w="4064000"/>
                <a:gridCol w="4064000"/>
              </a:tblGrid>
              <a:tr h="370840">
                <a:tc>
                  <a:txBody>
                    <a:bodyPr/>
                    <a:lstStyle/>
                    <a:p>
                      <a:r>
                        <a:rPr lang="en-US" sz="2400" dirty="0" smtClean="0"/>
                        <a:t>True in Faith </a:t>
                      </a:r>
                    </a:p>
                    <a:p>
                      <a:r>
                        <a:rPr lang="en-US" sz="2400" dirty="0" smtClean="0"/>
                        <a:t>True in Reason</a:t>
                      </a:r>
                      <a:endParaRPr lang="en-US" sz="2400" dirty="0"/>
                    </a:p>
                  </a:txBody>
                  <a:tcPr>
                    <a:solidFill>
                      <a:srgbClr val="008000"/>
                    </a:solidFill>
                  </a:tcPr>
                </a:tc>
                <a:tc>
                  <a:txBody>
                    <a:bodyPr/>
                    <a:lstStyle/>
                    <a:p>
                      <a:r>
                        <a:rPr lang="en-US" sz="2400" dirty="0" smtClean="0"/>
                        <a:t>True in Faith </a:t>
                      </a:r>
                    </a:p>
                    <a:p>
                      <a:r>
                        <a:rPr lang="en-US" sz="2400" dirty="0" smtClean="0"/>
                        <a:t>False in Reason</a:t>
                      </a:r>
                      <a:endParaRPr lang="en-US" sz="2400" dirty="0"/>
                    </a:p>
                  </a:txBody>
                  <a:tcPr>
                    <a:solidFill>
                      <a:srgbClr val="FF0000"/>
                    </a:solidFill>
                  </a:tcPr>
                </a:tc>
              </a:tr>
              <a:tr h="370840">
                <a:tc>
                  <a:txBody>
                    <a:bodyPr/>
                    <a:lstStyle/>
                    <a:p>
                      <a:r>
                        <a:rPr lang="en-US" sz="2400" b="1" dirty="0" smtClean="0">
                          <a:solidFill>
                            <a:schemeClr val="bg1"/>
                          </a:solidFill>
                        </a:rPr>
                        <a:t>False in Faith </a:t>
                      </a:r>
                    </a:p>
                    <a:p>
                      <a:r>
                        <a:rPr lang="en-US" sz="2400" b="1" dirty="0" smtClean="0">
                          <a:solidFill>
                            <a:schemeClr val="bg1"/>
                          </a:solidFill>
                        </a:rPr>
                        <a:t>True in Reason</a:t>
                      </a:r>
                      <a:endParaRPr lang="en-US" sz="2400" b="1" dirty="0">
                        <a:solidFill>
                          <a:schemeClr val="bg1"/>
                        </a:solidFill>
                      </a:endParaRPr>
                    </a:p>
                  </a:txBody>
                  <a:tcPr>
                    <a:solidFill>
                      <a:srgbClr val="FF0000"/>
                    </a:solidFill>
                  </a:tcPr>
                </a:tc>
                <a:tc>
                  <a:txBody>
                    <a:bodyPr/>
                    <a:lstStyle/>
                    <a:p>
                      <a:r>
                        <a:rPr lang="en-US" sz="2400" b="1" dirty="0" smtClean="0">
                          <a:solidFill>
                            <a:schemeClr val="bg1"/>
                          </a:solidFill>
                        </a:rPr>
                        <a:t>False in Faith </a:t>
                      </a:r>
                    </a:p>
                    <a:p>
                      <a:r>
                        <a:rPr lang="en-US" sz="2400" b="1" dirty="0" smtClean="0">
                          <a:solidFill>
                            <a:schemeClr val="bg1"/>
                          </a:solidFill>
                        </a:rPr>
                        <a:t>False in Reason</a:t>
                      </a:r>
                      <a:endParaRPr lang="en-US" sz="2400" b="1" dirty="0">
                        <a:solidFill>
                          <a:schemeClr val="bg1"/>
                        </a:solidFill>
                      </a:endParaRPr>
                    </a:p>
                  </a:txBody>
                  <a:tcPr>
                    <a:solidFill>
                      <a:srgbClr val="008000"/>
                    </a:solidFill>
                  </a:tcPr>
                </a:tc>
              </a:tr>
            </a:tbl>
          </a:graphicData>
        </a:graphic>
      </p:graphicFrame>
      <p:graphicFrame>
        <p:nvGraphicFramePr>
          <p:cNvPr id="5" name="Table 4"/>
          <p:cNvGraphicFramePr>
            <a:graphicFrameLocks noGrp="1"/>
          </p:cNvGraphicFramePr>
          <p:nvPr>
            <p:extLst/>
          </p:nvPr>
        </p:nvGraphicFramePr>
        <p:xfrm>
          <a:off x="1336040" y="2655146"/>
          <a:ext cx="8128000" cy="1645920"/>
        </p:xfrm>
        <a:graphic>
          <a:graphicData uri="http://schemas.openxmlformats.org/drawingml/2006/table">
            <a:tbl>
              <a:tblPr firstRow="1" bandRow="1">
                <a:tableStyleId>{5C22544A-7EE6-4342-B048-85BDC9FD1C3A}</a:tableStyleId>
              </a:tblPr>
              <a:tblGrid>
                <a:gridCol w="4064000"/>
                <a:gridCol w="4064000"/>
              </a:tblGrid>
              <a:tr h="370840">
                <a:tc>
                  <a:txBody>
                    <a:bodyPr/>
                    <a:lstStyle/>
                    <a:p>
                      <a:r>
                        <a:rPr lang="en-US" sz="2400" dirty="0" smtClean="0"/>
                        <a:t>True in Faith </a:t>
                      </a:r>
                    </a:p>
                    <a:p>
                      <a:r>
                        <a:rPr lang="en-US" sz="2400" dirty="0" smtClean="0"/>
                        <a:t>True in Reason</a:t>
                      </a:r>
                    </a:p>
                  </a:txBody>
                  <a:tcPr>
                    <a:solidFill>
                      <a:schemeClr val="tx1"/>
                    </a:solidFill>
                  </a:tcPr>
                </a:tc>
                <a:tc>
                  <a:txBody>
                    <a:bodyPr/>
                    <a:lstStyle/>
                    <a:p>
                      <a:r>
                        <a:rPr lang="en-US" sz="2400" dirty="0" smtClean="0"/>
                        <a:t>True in Faith </a:t>
                      </a:r>
                    </a:p>
                    <a:p>
                      <a:r>
                        <a:rPr lang="en-US" sz="2400" dirty="0" smtClean="0"/>
                        <a:t>False in Reason</a:t>
                      </a:r>
                    </a:p>
                  </a:txBody>
                  <a:tcPr>
                    <a:solidFill>
                      <a:srgbClr val="008000"/>
                    </a:solidFill>
                  </a:tcPr>
                </a:tc>
              </a:tr>
              <a:tr h="370840">
                <a:tc>
                  <a:txBody>
                    <a:bodyPr/>
                    <a:lstStyle/>
                    <a:p>
                      <a:r>
                        <a:rPr lang="en-US" sz="2400" b="1" dirty="0" smtClean="0">
                          <a:solidFill>
                            <a:schemeClr val="bg1"/>
                          </a:solidFill>
                        </a:rPr>
                        <a:t>False in Faith </a:t>
                      </a:r>
                    </a:p>
                    <a:p>
                      <a:r>
                        <a:rPr lang="en-US" sz="2400" b="1" dirty="0" smtClean="0">
                          <a:solidFill>
                            <a:schemeClr val="bg1"/>
                          </a:solidFill>
                        </a:rPr>
                        <a:t>True in Reason</a:t>
                      </a:r>
                    </a:p>
                  </a:txBody>
                  <a:tcPr>
                    <a:solidFill>
                      <a:srgbClr val="008000"/>
                    </a:solidFill>
                  </a:tcPr>
                </a:tc>
                <a:tc>
                  <a:txBody>
                    <a:bodyPr/>
                    <a:lstStyle/>
                    <a:p>
                      <a:r>
                        <a:rPr lang="en-US" sz="2400" b="1" dirty="0" smtClean="0">
                          <a:solidFill>
                            <a:schemeClr val="bg1"/>
                          </a:solidFill>
                        </a:rPr>
                        <a:t>False in Faith </a:t>
                      </a:r>
                    </a:p>
                    <a:p>
                      <a:r>
                        <a:rPr lang="en-US" sz="2400" b="1" dirty="0" smtClean="0">
                          <a:solidFill>
                            <a:schemeClr val="bg1"/>
                          </a:solidFill>
                        </a:rPr>
                        <a:t>False in Reason</a:t>
                      </a:r>
                    </a:p>
                  </a:txBody>
                  <a:tcPr>
                    <a:solidFill>
                      <a:schemeClr val="tx1"/>
                    </a:solidFill>
                  </a:tcPr>
                </a:tc>
              </a:tr>
            </a:tbl>
          </a:graphicData>
        </a:graphic>
      </p:graphicFrame>
    </p:spTree>
    <p:extLst>
      <p:ext uri="{BB962C8B-B14F-4D97-AF65-F5344CB8AC3E}">
        <p14:creationId xmlns:p14="http://schemas.microsoft.com/office/powerpoint/2010/main" val="25651178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823</Words>
  <Application>Microsoft Office PowerPoint</Application>
  <PresentationFormat>Widescreen</PresentationFormat>
  <Paragraphs>77</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Discipleship:  An  Introduction to  Systematic Theology and  Apologetics</vt:lpstr>
      <vt:lpstr>    What is Systematic Theology? </vt:lpstr>
      <vt:lpstr>            What is Doctrine? </vt:lpstr>
      <vt:lpstr>            What is Apologetics? </vt:lpstr>
      <vt:lpstr>The “Really” Big Picture</vt:lpstr>
      <vt:lpstr>What is the Doctrine of Creation?</vt:lpstr>
      <vt:lpstr>What is the Doctrine of Creation?</vt:lpstr>
      <vt:lpstr>What is the Doctrine of Creation?</vt:lpstr>
      <vt:lpstr>What is the Doctrine of Creation?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2</cp:revision>
  <dcterms:created xsi:type="dcterms:W3CDTF">2016-02-22T00:14:31Z</dcterms:created>
  <dcterms:modified xsi:type="dcterms:W3CDTF">2016-02-23T01:50:01Z</dcterms:modified>
</cp:coreProperties>
</file>