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9" r:id="rId3"/>
    <p:sldId id="260" r:id="rId4"/>
    <p:sldId id="261" r:id="rId5"/>
    <p:sldId id="262" r:id="rId6"/>
    <p:sldId id="263" r:id="rId7"/>
    <p:sldId id="264" r:id="rId8"/>
    <p:sldId id="265" r:id="rId9"/>
    <p:sldId id="266"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7" autoAdjust="0"/>
    <p:restoredTop sz="94660"/>
  </p:normalViewPr>
  <p:slideViewPr>
    <p:cSldViewPr snapToGrid="0">
      <p:cViewPr varScale="1">
        <p:scale>
          <a:sx n="50" d="100"/>
          <a:sy n="50" d="100"/>
        </p:scale>
        <p:origin x="1286" y="31"/>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632922A-9451-4D81-9D60-2D4A234B172C}" type="datetimeFigureOut">
              <a:rPr lang="en-US" smtClean="0"/>
              <a:t>5/2/2016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9BE7C-3F7C-4274-A933-CDEB81FCD85A}" type="slidenum">
              <a:rPr lang="en-US" smtClean="0"/>
              <a:t>‹#›</a:t>
            </a:fld>
            <a:endParaRPr lang="en-US"/>
          </a:p>
        </p:txBody>
      </p:sp>
    </p:spTree>
    <p:extLst>
      <p:ext uri="{BB962C8B-B14F-4D97-AF65-F5344CB8AC3E}">
        <p14:creationId xmlns:p14="http://schemas.microsoft.com/office/powerpoint/2010/main" val="29549599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32922A-9451-4D81-9D60-2D4A234B172C}" type="datetimeFigureOut">
              <a:rPr lang="en-US" smtClean="0"/>
              <a:t>5/2/2016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9BE7C-3F7C-4274-A933-CDEB81FCD85A}" type="slidenum">
              <a:rPr lang="en-US" smtClean="0"/>
              <a:t>‹#›</a:t>
            </a:fld>
            <a:endParaRPr lang="en-US"/>
          </a:p>
        </p:txBody>
      </p:sp>
    </p:spTree>
    <p:extLst>
      <p:ext uri="{BB962C8B-B14F-4D97-AF65-F5344CB8AC3E}">
        <p14:creationId xmlns:p14="http://schemas.microsoft.com/office/powerpoint/2010/main" val="26218409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32922A-9451-4D81-9D60-2D4A234B172C}" type="datetimeFigureOut">
              <a:rPr lang="en-US" smtClean="0"/>
              <a:t>5/2/2016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9BE7C-3F7C-4274-A933-CDEB81FCD85A}" type="slidenum">
              <a:rPr lang="en-US" smtClean="0"/>
              <a:t>‹#›</a:t>
            </a:fld>
            <a:endParaRPr lang="en-US"/>
          </a:p>
        </p:txBody>
      </p:sp>
    </p:spTree>
    <p:extLst>
      <p:ext uri="{BB962C8B-B14F-4D97-AF65-F5344CB8AC3E}">
        <p14:creationId xmlns:p14="http://schemas.microsoft.com/office/powerpoint/2010/main" val="18123787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632922A-9451-4D81-9D60-2D4A234B172C}" type="datetimeFigureOut">
              <a:rPr lang="en-US" smtClean="0"/>
              <a:t>5/2/2016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9BE7C-3F7C-4274-A933-CDEB81FCD85A}" type="slidenum">
              <a:rPr lang="en-US" smtClean="0"/>
              <a:t>‹#›</a:t>
            </a:fld>
            <a:endParaRPr lang="en-US"/>
          </a:p>
        </p:txBody>
      </p:sp>
    </p:spTree>
    <p:extLst>
      <p:ext uri="{BB962C8B-B14F-4D97-AF65-F5344CB8AC3E}">
        <p14:creationId xmlns:p14="http://schemas.microsoft.com/office/powerpoint/2010/main" val="26721164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632922A-9451-4D81-9D60-2D4A234B172C}" type="datetimeFigureOut">
              <a:rPr lang="en-US" smtClean="0"/>
              <a:t>5/2/2016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69BE7C-3F7C-4274-A933-CDEB81FCD85A}" type="slidenum">
              <a:rPr lang="en-US" smtClean="0"/>
              <a:t>‹#›</a:t>
            </a:fld>
            <a:endParaRPr lang="en-US"/>
          </a:p>
        </p:txBody>
      </p:sp>
    </p:spTree>
    <p:extLst>
      <p:ext uri="{BB962C8B-B14F-4D97-AF65-F5344CB8AC3E}">
        <p14:creationId xmlns:p14="http://schemas.microsoft.com/office/powerpoint/2010/main" val="22982711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632922A-9451-4D81-9D60-2D4A234B172C}" type="datetimeFigureOut">
              <a:rPr lang="en-US" smtClean="0"/>
              <a:t>5/2/2016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69BE7C-3F7C-4274-A933-CDEB81FCD85A}" type="slidenum">
              <a:rPr lang="en-US" smtClean="0"/>
              <a:t>‹#›</a:t>
            </a:fld>
            <a:endParaRPr lang="en-US"/>
          </a:p>
        </p:txBody>
      </p:sp>
    </p:spTree>
    <p:extLst>
      <p:ext uri="{BB962C8B-B14F-4D97-AF65-F5344CB8AC3E}">
        <p14:creationId xmlns:p14="http://schemas.microsoft.com/office/powerpoint/2010/main" val="39204440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632922A-9451-4D81-9D60-2D4A234B172C}" type="datetimeFigureOut">
              <a:rPr lang="en-US" smtClean="0"/>
              <a:t>5/2/2016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69BE7C-3F7C-4274-A933-CDEB81FCD85A}" type="slidenum">
              <a:rPr lang="en-US" smtClean="0"/>
              <a:t>‹#›</a:t>
            </a:fld>
            <a:endParaRPr lang="en-US"/>
          </a:p>
        </p:txBody>
      </p:sp>
    </p:spTree>
    <p:extLst>
      <p:ext uri="{BB962C8B-B14F-4D97-AF65-F5344CB8AC3E}">
        <p14:creationId xmlns:p14="http://schemas.microsoft.com/office/powerpoint/2010/main" val="9744589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632922A-9451-4D81-9D60-2D4A234B172C}" type="datetimeFigureOut">
              <a:rPr lang="en-US" smtClean="0"/>
              <a:t>5/2/2016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69BE7C-3F7C-4274-A933-CDEB81FCD85A}" type="slidenum">
              <a:rPr lang="en-US" smtClean="0"/>
              <a:t>‹#›</a:t>
            </a:fld>
            <a:endParaRPr lang="en-US"/>
          </a:p>
        </p:txBody>
      </p:sp>
    </p:spTree>
    <p:extLst>
      <p:ext uri="{BB962C8B-B14F-4D97-AF65-F5344CB8AC3E}">
        <p14:creationId xmlns:p14="http://schemas.microsoft.com/office/powerpoint/2010/main" val="8413051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632922A-9451-4D81-9D60-2D4A234B172C}" type="datetimeFigureOut">
              <a:rPr lang="en-US" smtClean="0"/>
              <a:t>5/2/2016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69BE7C-3F7C-4274-A933-CDEB81FCD85A}" type="slidenum">
              <a:rPr lang="en-US" smtClean="0"/>
              <a:t>‹#›</a:t>
            </a:fld>
            <a:endParaRPr lang="en-US"/>
          </a:p>
        </p:txBody>
      </p:sp>
    </p:spTree>
    <p:extLst>
      <p:ext uri="{BB962C8B-B14F-4D97-AF65-F5344CB8AC3E}">
        <p14:creationId xmlns:p14="http://schemas.microsoft.com/office/powerpoint/2010/main" val="1608550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32922A-9451-4D81-9D60-2D4A234B172C}" type="datetimeFigureOut">
              <a:rPr lang="en-US" smtClean="0"/>
              <a:t>5/2/2016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69BE7C-3F7C-4274-A933-CDEB81FCD85A}" type="slidenum">
              <a:rPr lang="en-US" smtClean="0"/>
              <a:t>‹#›</a:t>
            </a:fld>
            <a:endParaRPr lang="en-US"/>
          </a:p>
        </p:txBody>
      </p:sp>
    </p:spTree>
    <p:extLst>
      <p:ext uri="{BB962C8B-B14F-4D97-AF65-F5344CB8AC3E}">
        <p14:creationId xmlns:p14="http://schemas.microsoft.com/office/powerpoint/2010/main" val="9387381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632922A-9451-4D81-9D60-2D4A234B172C}" type="datetimeFigureOut">
              <a:rPr lang="en-US" smtClean="0"/>
              <a:t>5/2/2016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69BE7C-3F7C-4274-A933-CDEB81FCD85A}" type="slidenum">
              <a:rPr lang="en-US" smtClean="0"/>
              <a:t>‹#›</a:t>
            </a:fld>
            <a:endParaRPr lang="en-US"/>
          </a:p>
        </p:txBody>
      </p:sp>
    </p:spTree>
    <p:extLst>
      <p:ext uri="{BB962C8B-B14F-4D97-AF65-F5344CB8AC3E}">
        <p14:creationId xmlns:p14="http://schemas.microsoft.com/office/powerpoint/2010/main" val="16098992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32922A-9451-4D81-9D60-2D4A234B172C}" type="datetimeFigureOut">
              <a:rPr lang="en-US" smtClean="0"/>
              <a:t>5/2/2016</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69BE7C-3F7C-4274-A933-CDEB81FCD85A}" type="slidenum">
              <a:rPr lang="en-US" smtClean="0"/>
              <a:t>‹#›</a:t>
            </a:fld>
            <a:endParaRPr lang="en-US"/>
          </a:p>
        </p:txBody>
      </p:sp>
    </p:spTree>
    <p:extLst>
      <p:ext uri="{BB962C8B-B14F-4D97-AF65-F5344CB8AC3E}">
        <p14:creationId xmlns:p14="http://schemas.microsoft.com/office/powerpoint/2010/main" val="372394424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1524000" y="416689"/>
            <a:ext cx="9144000" cy="4213184"/>
          </a:xfrm>
          <a:solidFill>
            <a:srgbClr val="FFFFCC"/>
          </a:solidFill>
        </p:spPr>
        <p:txBody>
          <a:bodyPr>
            <a:noAutofit/>
          </a:bodyPr>
          <a:lstStyle/>
          <a:p>
            <a:r>
              <a:rPr lang="en-US" b="1" dirty="0" smtClean="0">
                <a:solidFill>
                  <a:srgbClr val="0070C0"/>
                </a:solidFill>
              </a:rPr>
              <a:t>Discipleship: </a:t>
            </a:r>
            <a:br>
              <a:rPr lang="en-US" b="1" dirty="0" smtClean="0">
                <a:solidFill>
                  <a:srgbClr val="0070C0"/>
                </a:solidFill>
              </a:rPr>
            </a:br>
            <a:r>
              <a:rPr lang="en-US" b="1" dirty="0" smtClean="0">
                <a:solidFill>
                  <a:srgbClr val="0070C0"/>
                </a:solidFill>
              </a:rPr>
              <a:t>An </a:t>
            </a:r>
            <a:br>
              <a:rPr lang="en-US" b="1" dirty="0" smtClean="0">
                <a:solidFill>
                  <a:srgbClr val="0070C0"/>
                </a:solidFill>
              </a:rPr>
            </a:br>
            <a:r>
              <a:rPr lang="en-US" b="1" dirty="0" smtClean="0">
                <a:solidFill>
                  <a:srgbClr val="0070C0"/>
                </a:solidFill>
              </a:rPr>
              <a:t>Introduction to </a:t>
            </a:r>
            <a:br>
              <a:rPr lang="en-US" b="1" dirty="0" smtClean="0">
                <a:solidFill>
                  <a:srgbClr val="0070C0"/>
                </a:solidFill>
              </a:rPr>
            </a:br>
            <a:r>
              <a:rPr lang="en-US" b="1" dirty="0" smtClean="0">
                <a:solidFill>
                  <a:srgbClr val="0070C0"/>
                </a:solidFill>
              </a:rPr>
              <a:t>Systematic Theology and </a:t>
            </a:r>
            <a:br>
              <a:rPr lang="en-US" b="1" dirty="0" smtClean="0">
                <a:solidFill>
                  <a:srgbClr val="0070C0"/>
                </a:solidFill>
              </a:rPr>
            </a:br>
            <a:r>
              <a:rPr lang="en-US" b="1" dirty="0" smtClean="0">
                <a:solidFill>
                  <a:srgbClr val="0070C0"/>
                </a:solidFill>
              </a:rPr>
              <a:t>Apologetics</a:t>
            </a:r>
            <a:endParaRPr lang="en-US" b="1" dirty="0">
              <a:solidFill>
                <a:srgbClr val="0070C0"/>
              </a:solidFill>
            </a:endParaRPr>
          </a:p>
        </p:txBody>
      </p:sp>
      <p:sp>
        <p:nvSpPr>
          <p:cNvPr id="5" name="Subtitle 4"/>
          <p:cNvSpPr>
            <a:spLocks noGrp="1"/>
          </p:cNvSpPr>
          <p:nvPr>
            <p:ph type="subTitle" idx="1"/>
          </p:nvPr>
        </p:nvSpPr>
        <p:spPr>
          <a:xfrm>
            <a:off x="1587660" y="4956276"/>
            <a:ext cx="9144000" cy="1655762"/>
          </a:xfrm>
          <a:solidFill>
            <a:srgbClr val="FFFFCC"/>
          </a:solidFill>
        </p:spPr>
        <p:txBody>
          <a:bodyPr>
            <a:normAutofit/>
          </a:bodyPr>
          <a:lstStyle/>
          <a:p>
            <a:r>
              <a:rPr lang="en-US" sz="3600" dirty="0" smtClean="0"/>
              <a:t>The Doctrines of Creation:</a:t>
            </a:r>
            <a:endParaRPr lang="en-US" sz="2800" dirty="0" smtClean="0"/>
          </a:p>
          <a:p>
            <a:r>
              <a:rPr lang="en-US" dirty="0" smtClean="0">
                <a:solidFill>
                  <a:srgbClr val="0070C0"/>
                </a:solidFill>
              </a:rPr>
              <a:t>The Heights Church May 1, 2016</a:t>
            </a:r>
            <a:endParaRPr lang="en-US" dirty="0">
              <a:solidFill>
                <a:srgbClr val="0070C0"/>
              </a:solidFill>
            </a:endParaRPr>
          </a:p>
        </p:txBody>
      </p:sp>
    </p:spTree>
    <p:extLst>
      <p:ext uri="{BB962C8B-B14F-4D97-AF65-F5344CB8AC3E}">
        <p14:creationId xmlns:p14="http://schemas.microsoft.com/office/powerpoint/2010/main" val="309699043"/>
      </p:ext>
    </p:extLst>
  </p:cSld>
  <p:clrMapOvr>
    <a:masterClrMapping/>
  </p:clrMapOvr>
  <mc:AlternateContent xmlns:mc="http://schemas.openxmlformats.org/markup-compatibility/2006" xmlns:p14="http://schemas.microsoft.com/office/powerpoint/2010/main">
    <mc:Choice Requires="p14">
      <p:transition p14:dur="0"/>
    </mc:Choice>
    <mc:Fallback xmlns="">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Theistic Evolution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pPr marL="0" indent="0">
              <a:buNone/>
            </a:pPr>
            <a:endParaRPr lang="en-US" sz="4000" b="1" dirty="0">
              <a:solidFill>
                <a:srgbClr val="0070C0"/>
              </a:solidFill>
            </a:endParaRPr>
          </a:p>
          <a:p>
            <a:endParaRPr lang="en-US" sz="4000" b="1" dirty="0" smtClean="0">
              <a:solidFill>
                <a:srgbClr val="0070C0"/>
              </a:solidFill>
            </a:endParaRPr>
          </a:p>
          <a:p>
            <a:endParaRPr lang="en-US" sz="4000" b="1" dirty="0">
              <a:solidFill>
                <a:srgbClr val="0070C0"/>
              </a:solidFill>
            </a:endParaRPr>
          </a:p>
          <a:p>
            <a:endParaRPr lang="en-US" sz="4000" b="1" dirty="0" smtClean="0">
              <a:solidFill>
                <a:srgbClr val="0070C0"/>
              </a:solidFill>
            </a:endParaRPr>
          </a:p>
          <a:p>
            <a:pPr marL="0" indent="0">
              <a:buNone/>
            </a:pPr>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b="1" dirty="0" smtClean="0"/>
          </a:p>
          <a:p>
            <a:pPr marL="0" indent="0">
              <a:buNone/>
            </a:pPr>
            <a:endParaRPr lang="en-US" b="1" dirty="0"/>
          </a:p>
        </p:txBody>
      </p:sp>
      <p:sp>
        <p:nvSpPr>
          <p:cNvPr id="8" name="TextBox 7"/>
          <p:cNvSpPr txBox="1"/>
          <p:nvPr/>
        </p:nvSpPr>
        <p:spPr>
          <a:xfrm>
            <a:off x="3676303" y="1459421"/>
            <a:ext cx="4264429" cy="523220"/>
          </a:xfrm>
          <a:prstGeom prst="rect">
            <a:avLst/>
          </a:prstGeom>
          <a:noFill/>
        </p:spPr>
        <p:txBody>
          <a:bodyPr wrap="square" rtlCol="0">
            <a:spAutoFit/>
          </a:bodyPr>
          <a:lstStyle/>
          <a:p>
            <a:r>
              <a:rPr lang="en-US" sz="2800" dirty="0" smtClean="0"/>
              <a:t>Creative Theistic Evolution</a:t>
            </a:r>
            <a:endParaRPr lang="en-US" sz="2800" dirty="0"/>
          </a:p>
        </p:txBody>
      </p:sp>
      <p:sp>
        <p:nvSpPr>
          <p:cNvPr id="9" name="TextBox 8"/>
          <p:cNvSpPr txBox="1"/>
          <p:nvPr/>
        </p:nvSpPr>
        <p:spPr>
          <a:xfrm>
            <a:off x="1238598" y="5810482"/>
            <a:ext cx="2818014" cy="954107"/>
          </a:xfrm>
          <a:prstGeom prst="rect">
            <a:avLst/>
          </a:prstGeom>
          <a:noFill/>
        </p:spPr>
        <p:txBody>
          <a:bodyPr wrap="square" rtlCol="0">
            <a:spAutoFit/>
          </a:bodyPr>
          <a:lstStyle/>
          <a:p>
            <a:r>
              <a:rPr lang="en-US" sz="2800" dirty="0" smtClean="0"/>
              <a:t>Deistic Theistic Evolution</a:t>
            </a:r>
            <a:endParaRPr lang="en-US" sz="2800" dirty="0"/>
          </a:p>
        </p:txBody>
      </p:sp>
      <p:sp>
        <p:nvSpPr>
          <p:cNvPr id="10" name="TextBox 9"/>
          <p:cNvSpPr txBox="1"/>
          <p:nvPr/>
        </p:nvSpPr>
        <p:spPr>
          <a:xfrm>
            <a:off x="7940732" y="5678015"/>
            <a:ext cx="3413068" cy="954107"/>
          </a:xfrm>
          <a:prstGeom prst="rect">
            <a:avLst/>
          </a:prstGeom>
          <a:noFill/>
        </p:spPr>
        <p:txBody>
          <a:bodyPr wrap="square" rtlCol="0">
            <a:spAutoFit/>
          </a:bodyPr>
          <a:lstStyle/>
          <a:p>
            <a:r>
              <a:rPr lang="en-US" sz="2800" dirty="0" smtClean="0"/>
              <a:t>Experimental Theistic Evolution</a:t>
            </a:r>
            <a:endParaRPr lang="en-US" sz="2800" dirty="0"/>
          </a:p>
        </p:txBody>
      </p:sp>
      <p:cxnSp>
        <p:nvCxnSpPr>
          <p:cNvPr id="5" name="Straight Arrow Connector 4"/>
          <p:cNvCxnSpPr/>
          <p:nvPr/>
        </p:nvCxnSpPr>
        <p:spPr>
          <a:xfrm>
            <a:off x="5737860" y="1982641"/>
            <a:ext cx="3055620" cy="325229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cxnSp>
        <p:nvCxnSpPr>
          <p:cNvPr id="12" name="Straight Arrow Connector 11"/>
          <p:cNvCxnSpPr/>
          <p:nvPr/>
        </p:nvCxnSpPr>
        <p:spPr>
          <a:xfrm flipH="1">
            <a:off x="3268980" y="2049780"/>
            <a:ext cx="2468880" cy="3387279"/>
          </a:xfrm>
          <a:prstGeom prst="straightConnector1">
            <a:avLst/>
          </a:prstGeom>
          <a:ln w="76200">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65049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Theistic Evolution</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Difficult to define with many nuances. There are at least three extremities with many possibilities in between them.</a:t>
            </a:r>
          </a:p>
          <a:p>
            <a:pPr marL="514350" indent="-514350">
              <a:buFont typeface="+mj-lt"/>
              <a:buAutoNum type="arabicPeriod"/>
            </a:pPr>
            <a:r>
              <a:rPr lang="en-US" b="1" dirty="0" smtClean="0">
                <a:solidFill>
                  <a:srgbClr val="0070C0"/>
                </a:solidFill>
              </a:rPr>
              <a:t>Creative Theistic Evolution tries to maintain God as the creator of the plants and animals working through a through the process of evolution which He controls to achieve the results He desires.</a:t>
            </a:r>
          </a:p>
          <a:p>
            <a:pPr marL="514350" indent="-514350">
              <a:buFont typeface="+mj-lt"/>
              <a:buAutoNum type="arabicPeriod"/>
            </a:pPr>
            <a:r>
              <a:rPr lang="en-US" b="1" dirty="0" smtClean="0">
                <a:solidFill>
                  <a:srgbClr val="0070C0"/>
                </a:solidFill>
              </a:rPr>
              <a:t>Deistic Theistic Evolution believes God created the process of evolution but merely wound it up and let it go without controlling the outcome and perhaps not even foreseeing the outcome.</a:t>
            </a:r>
          </a:p>
          <a:p>
            <a:pPr marL="514350" indent="-514350">
              <a:buFont typeface="+mj-lt"/>
              <a:buAutoNum type="arabicPeriod"/>
            </a:pPr>
            <a:r>
              <a:rPr lang="en-US" b="1" dirty="0" smtClean="0">
                <a:solidFill>
                  <a:srgbClr val="0070C0"/>
                </a:solidFill>
              </a:rPr>
              <a:t>Experimental Theistic Evolution Sees God as creating in a human way making incremental improvements.</a:t>
            </a:r>
          </a:p>
          <a:p>
            <a:pPr marL="0" indent="0">
              <a:buNone/>
            </a:pPr>
            <a:endParaRPr lang="en-US" b="1" dirty="0" smtClean="0">
              <a:solidFill>
                <a:srgbClr val="0070C0"/>
              </a:solidFill>
            </a:endParaRPr>
          </a:p>
          <a:p>
            <a:endParaRPr lang="en-US" sz="4000" b="1" dirty="0">
              <a:solidFill>
                <a:srgbClr val="0070C0"/>
              </a:solidFill>
            </a:endParaRPr>
          </a:p>
          <a:p>
            <a:endParaRPr lang="en-US" sz="4000" b="1" dirty="0" smtClean="0">
              <a:solidFill>
                <a:srgbClr val="0070C0"/>
              </a:solidFill>
            </a:endParaRPr>
          </a:p>
          <a:p>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09375427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lstStyle/>
          <a:p>
            <a:r>
              <a:rPr lang="en-US" b="1" dirty="0" smtClean="0"/>
              <a:t>The Evolution </a:t>
            </a:r>
            <a:r>
              <a:rPr lang="en-US" b="1" dirty="0"/>
              <a:t>of </a:t>
            </a:r>
            <a:r>
              <a:rPr lang="en-US" b="1" dirty="0" smtClean="0"/>
              <a:t>Religions</a:t>
            </a:r>
            <a:endParaRPr lang="en-US" b="1" dirty="0"/>
          </a:p>
        </p:txBody>
      </p:sp>
      <p:sp>
        <p:nvSpPr>
          <p:cNvPr id="3" name="Content Placeholder 2"/>
          <p:cNvSpPr>
            <a:spLocks noGrp="1"/>
          </p:cNvSpPr>
          <p:nvPr>
            <p:ph idx="1"/>
          </p:nvPr>
        </p:nvSpPr>
        <p:spPr>
          <a:xfrm>
            <a:off x="838200" y="1173892"/>
            <a:ext cx="10515600" cy="5566719"/>
          </a:xfrm>
          <a:solidFill>
            <a:srgbClr val="FFFFCC"/>
          </a:solidFill>
        </p:spPr>
        <p:txBody>
          <a:bodyPr>
            <a:normAutofit/>
          </a:bodyPr>
          <a:lstStyle/>
          <a:p>
            <a:r>
              <a:rPr lang="en-US" b="1" dirty="0" smtClean="0">
                <a:solidFill>
                  <a:srgbClr val="0070C0"/>
                </a:solidFill>
              </a:rPr>
              <a:t>A common question for 19</a:t>
            </a:r>
            <a:r>
              <a:rPr lang="en-US" b="1" baseline="30000" dirty="0" smtClean="0">
                <a:solidFill>
                  <a:srgbClr val="0070C0"/>
                </a:solidFill>
              </a:rPr>
              <a:t>th</a:t>
            </a:r>
            <a:r>
              <a:rPr lang="en-US" b="1" dirty="0" smtClean="0">
                <a:solidFill>
                  <a:srgbClr val="0070C0"/>
                </a:solidFill>
              </a:rPr>
              <a:t> century anthropologists was why did every people group that was studied have religion?</a:t>
            </a:r>
          </a:p>
          <a:p>
            <a:r>
              <a:rPr lang="en-US" b="1" dirty="0" smtClean="0">
                <a:solidFill>
                  <a:srgbClr val="0070C0"/>
                </a:solidFill>
              </a:rPr>
              <a:t>The conclusion was that religions evolved as a result of evolution.</a:t>
            </a:r>
          </a:p>
          <a:p>
            <a:r>
              <a:rPr lang="en-US" b="1" dirty="0" smtClean="0"/>
              <a:t>Animism - God is in everything. Example: Tribal religions</a:t>
            </a:r>
          </a:p>
          <a:p>
            <a:r>
              <a:rPr lang="en-US" b="1" dirty="0" smtClean="0"/>
              <a:t>Pantheism - God is everything. Example: some forms of Buddhism</a:t>
            </a:r>
          </a:p>
          <a:p>
            <a:r>
              <a:rPr lang="en-US" b="1" dirty="0" smtClean="0"/>
              <a:t>Polytheism - Many gods for every facet of life. Example: Hinduism, Greek and Roman gods</a:t>
            </a:r>
          </a:p>
          <a:p>
            <a:r>
              <a:rPr lang="en-US" b="1" dirty="0" smtClean="0"/>
              <a:t>Henotheism – Many gods but only one is meaningful to any one group. Examples: a god for each nation in the </a:t>
            </a:r>
            <a:r>
              <a:rPr lang="en-US" b="1" dirty="0"/>
              <a:t>M</a:t>
            </a:r>
            <a:r>
              <a:rPr lang="en-US" b="1" dirty="0" smtClean="0"/>
              <a:t>iddle East</a:t>
            </a:r>
          </a:p>
          <a:p>
            <a:r>
              <a:rPr lang="en-US" b="1" dirty="0" smtClean="0"/>
              <a:t>Monotheism – One God. Examples: Judaism, Christianity, Islam</a:t>
            </a:r>
          </a:p>
          <a:p>
            <a:endParaRPr lang="en-US" sz="4000" b="1" dirty="0">
              <a:solidFill>
                <a:srgbClr val="0070C0"/>
              </a:solidFill>
            </a:endParaRPr>
          </a:p>
          <a:p>
            <a:endParaRPr lang="en-US" sz="4000" b="1" dirty="0" smtClean="0">
              <a:solidFill>
                <a:srgbClr val="0070C0"/>
              </a:solidFill>
            </a:endParaRPr>
          </a:p>
          <a:p>
            <a:endParaRPr lang="en-US" sz="4000" b="1" dirty="0">
              <a:solidFill>
                <a:srgbClr val="0070C0"/>
              </a:solidFill>
            </a:endParaRPr>
          </a:p>
          <a:p>
            <a:pPr marL="0" indent="0">
              <a:buNone/>
            </a:pPr>
            <a:endParaRPr lang="en-US" b="1" dirty="0"/>
          </a:p>
          <a:p>
            <a:pPr marL="0" indent="0">
              <a:buNone/>
            </a:pPr>
            <a:endParaRPr lang="en-US" dirty="0"/>
          </a:p>
          <a:p>
            <a:pPr marL="0" indent="0">
              <a:buNone/>
            </a:pPr>
            <a:endParaRPr lang="en-US" dirty="0" smtClean="0"/>
          </a:p>
          <a:p>
            <a:pPr marL="0" indent="0">
              <a:buNone/>
            </a:pPr>
            <a:endParaRPr lang="en-US" b="1" dirty="0" smtClean="0"/>
          </a:p>
          <a:p>
            <a:pPr marL="0" indent="0">
              <a:buNone/>
            </a:pPr>
            <a:endParaRPr lang="en-US" b="1" dirty="0"/>
          </a:p>
        </p:txBody>
      </p:sp>
    </p:spTree>
    <p:extLst>
      <p:ext uri="{BB962C8B-B14F-4D97-AF65-F5344CB8AC3E}">
        <p14:creationId xmlns:p14="http://schemas.microsoft.com/office/powerpoint/2010/main" val="201331989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Evolution vs Genesis 1:3 - 31</a:t>
            </a:r>
          </a:p>
        </p:txBody>
      </p:sp>
      <p:sp>
        <p:nvSpPr>
          <p:cNvPr id="3" name="Content Placeholder 2"/>
          <p:cNvSpPr>
            <a:spLocks noGrp="1"/>
          </p:cNvSpPr>
          <p:nvPr>
            <p:ph idx="1"/>
          </p:nvPr>
        </p:nvSpPr>
        <p:spPr>
          <a:xfrm>
            <a:off x="838200" y="1039616"/>
            <a:ext cx="10515600" cy="5675740"/>
          </a:xfrm>
          <a:solidFill>
            <a:srgbClr val="FFFFCC"/>
          </a:solidFill>
        </p:spPr>
        <p:txBody>
          <a:bodyPr>
            <a:normAutofit fontScale="92500" lnSpcReduction="20000"/>
          </a:bodyPr>
          <a:lstStyle/>
          <a:p>
            <a:pPr marL="457200" lvl="1" indent="0">
              <a:buNone/>
            </a:pPr>
            <a:r>
              <a:rPr lang="en-US" sz="3000" b="1" dirty="0" smtClean="0">
                <a:solidFill>
                  <a:srgbClr val="0070C0"/>
                </a:solidFill>
              </a:rPr>
              <a:t>Why does evolution persist?</a:t>
            </a:r>
          </a:p>
          <a:p>
            <a:pPr marL="457200" lvl="1" indent="0">
              <a:buNone/>
            </a:pPr>
            <a:r>
              <a:rPr lang="en-US" sz="3000" b="1" dirty="0" smtClean="0">
                <a:solidFill>
                  <a:srgbClr val="0070C0"/>
                </a:solidFill>
              </a:rPr>
              <a:t>All unredeemed people hate God and suppress the fact that he exists because they know He is holy and they are not AND He will hold them accountable for their actions. Therefore, they prefer:</a:t>
            </a:r>
          </a:p>
          <a:p>
            <a:pPr lvl="1"/>
            <a:r>
              <a:rPr lang="en-US" sz="3000" b="1" dirty="0" smtClean="0"/>
              <a:t>Dostoyevsky (1821-1881),</a:t>
            </a:r>
            <a:r>
              <a:rPr lang="en-US" sz="3000" b="1" dirty="0" smtClean="0">
                <a:solidFill>
                  <a:srgbClr val="0070C0"/>
                </a:solidFill>
              </a:rPr>
              <a:t> “If there is no God all things are permissible.”</a:t>
            </a:r>
          </a:p>
          <a:p>
            <a:pPr lvl="1"/>
            <a:r>
              <a:rPr lang="en-US" sz="3000" b="1" dirty="0" smtClean="0"/>
              <a:t>Nietzsche (1844-1900),</a:t>
            </a:r>
            <a:r>
              <a:rPr lang="en-US" sz="3000" b="1" dirty="0" smtClean="0">
                <a:solidFill>
                  <a:srgbClr val="0070C0"/>
                </a:solidFill>
              </a:rPr>
              <a:t> “God is dead.”</a:t>
            </a:r>
          </a:p>
          <a:p>
            <a:pPr lvl="1"/>
            <a:r>
              <a:rPr lang="en-US" sz="3000" b="1" dirty="0" smtClean="0"/>
              <a:t>Jean-Paul </a:t>
            </a:r>
            <a:r>
              <a:rPr lang="en-US" sz="3000" b="1" dirty="0" err="1" smtClean="0"/>
              <a:t>Sarte</a:t>
            </a:r>
            <a:r>
              <a:rPr lang="en-US" sz="3000" b="1" dirty="0" smtClean="0"/>
              <a:t> (1905-1980), </a:t>
            </a:r>
            <a:r>
              <a:rPr lang="en-US" sz="3000" b="1" dirty="0" smtClean="0">
                <a:solidFill>
                  <a:srgbClr val="0070C0"/>
                </a:solidFill>
              </a:rPr>
              <a:t>“Freedom is freedom from morality.”</a:t>
            </a:r>
            <a:endParaRPr lang="en-US" sz="3000" b="1" dirty="0" smtClean="0"/>
          </a:p>
          <a:p>
            <a:pPr marL="457200" lvl="1" indent="0">
              <a:buNone/>
            </a:pPr>
            <a:r>
              <a:rPr lang="en-US" sz="3000" b="1" dirty="0" smtClean="0"/>
              <a:t>For </a:t>
            </a:r>
            <a:r>
              <a:rPr lang="en-US" sz="3000" b="1" dirty="0"/>
              <a:t>the wrath of God is revealed from heaven against all ungodliness and unrighteousness of men, who by their unrighteousness suppress the truth. For what can be known about God is plain to them, because God has shown it to them. For his invisible attributes, namely, his eternal power and divine nature, have been clearly perceived, ever since the creation of the world, in the things that have been made. So they are without excuse. </a:t>
            </a:r>
            <a:r>
              <a:rPr lang="en-US" sz="3000" dirty="0"/>
              <a:t>Romans 1:18-20 </a:t>
            </a:r>
            <a:endParaRPr lang="en-US" sz="3000" b="1" dirty="0"/>
          </a:p>
          <a:p>
            <a:pPr marL="457200" lvl="1" indent="0">
              <a:buNone/>
            </a:pPr>
            <a:endParaRPr lang="en-US" sz="2800" b="1" dirty="0" smtClean="0">
              <a:solidFill>
                <a:srgbClr val="0070C0"/>
              </a:solidFill>
            </a:endParaRPr>
          </a:p>
          <a:p>
            <a:pPr marL="457200" lvl="1" indent="0">
              <a:buNone/>
            </a:pPr>
            <a:endParaRPr lang="en-US" sz="2800" b="1" dirty="0">
              <a:solidFill>
                <a:srgbClr val="0070C0"/>
              </a:solidFill>
            </a:endParaRPr>
          </a:p>
          <a:p>
            <a:pPr marL="457200" lvl="1" indent="0">
              <a:buNone/>
            </a:pPr>
            <a:endParaRPr lang="en-US" sz="2800" b="1" dirty="0" smtClean="0">
              <a:solidFill>
                <a:srgbClr val="0070C0"/>
              </a:solidFill>
            </a:endParaRPr>
          </a:p>
          <a:p>
            <a:pPr marL="457200" lvl="1" indent="0">
              <a:buNone/>
            </a:pPr>
            <a:endParaRPr lang="en-US" sz="2800" b="1" dirty="0" smtClean="0">
              <a:solidFill>
                <a:srgbClr val="0070C0"/>
              </a:solidFill>
            </a:endParaRPr>
          </a:p>
          <a:p>
            <a:pPr marL="971550" lvl="1" indent="-514350">
              <a:buFont typeface="+mj-lt"/>
              <a:buAutoNum type="arabicPeriod"/>
            </a:pPr>
            <a:endParaRPr lang="en-US" sz="2800" b="1" dirty="0" smtClean="0">
              <a:solidFill>
                <a:srgbClr val="0070C0"/>
              </a:solidFill>
            </a:endParaRP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239433622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Evolution vs Genesis 1:3 - 31</a:t>
            </a:r>
          </a:p>
        </p:txBody>
      </p:sp>
      <p:sp>
        <p:nvSpPr>
          <p:cNvPr id="3" name="Content Placeholder 2"/>
          <p:cNvSpPr>
            <a:spLocks noGrp="1"/>
          </p:cNvSpPr>
          <p:nvPr>
            <p:ph idx="1"/>
          </p:nvPr>
        </p:nvSpPr>
        <p:spPr>
          <a:xfrm>
            <a:off x="838200" y="1039616"/>
            <a:ext cx="10515600" cy="5675740"/>
          </a:xfrm>
          <a:solidFill>
            <a:srgbClr val="FFFFCC"/>
          </a:solidFill>
        </p:spPr>
        <p:txBody>
          <a:bodyPr>
            <a:normAutofit/>
          </a:bodyPr>
          <a:lstStyle/>
          <a:p>
            <a:pPr lvl="1"/>
            <a:endParaRPr lang="en-US" dirty="0"/>
          </a:p>
          <a:p>
            <a:pPr marL="457200" lvl="1" indent="0">
              <a:buNone/>
            </a:pPr>
            <a:r>
              <a:rPr lang="en-US" sz="2800" b="1" dirty="0" smtClean="0">
                <a:solidFill>
                  <a:srgbClr val="0070C0"/>
                </a:solidFill>
              </a:rPr>
              <a:t>Darwinism’s “Hammer and Nail” Impact on Society</a:t>
            </a:r>
          </a:p>
          <a:p>
            <a:pPr marL="457200" lvl="1" indent="0">
              <a:buNone/>
            </a:pPr>
            <a:r>
              <a:rPr lang="en-US" sz="2800" b="1" dirty="0" smtClean="0"/>
              <a:t>Social Darwinism arose almost immediately as a new world view and in some cases a religion. The concept of survival of the fittest spawned an amoral approach to ethics, economics, and government.</a:t>
            </a:r>
          </a:p>
          <a:p>
            <a:pPr lvl="2"/>
            <a:r>
              <a:rPr lang="en-US" sz="2800" b="1" dirty="0"/>
              <a:t>Christianity is called the religion of pity. Pity stands opposed to the tonic emotions which heighten our vitality: it has a depressing effect. We are deprived of strength when we feel pity. That loss of strength which suffering as such inflicts on life is still further increased and multiplied by pity. Pity makes suffering </a:t>
            </a:r>
            <a:r>
              <a:rPr lang="en-US" sz="2800" b="1" dirty="0" smtClean="0"/>
              <a:t>contagious. </a:t>
            </a:r>
            <a:r>
              <a:rPr lang="en-US" sz="2800" b="1" dirty="0" smtClean="0">
                <a:solidFill>
                  <a:srgbClr val="0070C0"/>
                </a:solidFill>
              </a:rPr>
              <a:t>Frederick Nietzsche</a:t>
            </a:r>
          </a:p>
          <a:p>
            <a:pPr lvl="2"/>
            <a:r>
              <a:rPr lang="en-US" sz="2800" b="1" dirty="0" smtClean="0"/>
              <a:t>Totalitarian governments in Germany and the Soviet Union adopted a might makes right philosophy.</a:t>
            </a:r>
            <a:endParaRPr lang="en-US" sz="2800" b="1" dirty="0"/>
          </a:p>
          <a:p>
            <a:pPr marL="457200" lvl="1" indent="0">
              <a:buNone/>
            </a:pPr>
            <a:endParaRPr lang="en-US" sz="2800" b="1" dirty="0" smtClean="0">
              <a:solidFill>
                <a:srgbClr val="0070C0"/>
              </a:solidFill>
            </a:endParaRPr>
          </a:p>
          <a:p>
            <a:pPr marL="457200" lvl="1" indent="0">
              <a:buNone/>
            </a:pPr>
            <a:endParaRPr lang="en-US" sz="2800" b="1" dirty="0">
              <a:solidFill>
                <a:srgbClr val="0070C0"/>
              </a:solidFill>
            </a:endParaRPr>
          </a:p>
          <a:p>
            <a:pPr marL="457200" lvl="1" indent="0">
              <a:buNone/>
            </a:pPr>
            <a:endParaRPr lang="en-US" sz="2800" b="1" dirty="0" smtClean="0">
              <a:solidFill>
                <a:srgbClr val="0070C0"/>
              </a:solidFill>
            </a:endParaRPr>
          </a:p>
          <a:p>
            <a:pPr marL="457200" lvl="1" indent="0">
              <a:buNone/>
            </a:pPr>
            <a:endParaRPr lang="en-US" sz="2800" b="1" dirty="0" smtClean="0">
              <a:solidFill>
                <a:srgbClr val="0070C0"/>
              </a:solidFill>
            </a:endParaRPr>
          </a:p>
          <a:p>
            <a:pPr marL="971550" lvl="1" indent="-514350">
              <a:buFont typeface="+mj-lt"/>
              <a:buAutoNum type="arabicPeriod"/>
            </a:pPr>
            <a:endParaRPr lang="en-US" sz="2800" b="1" dirty="0" smtClean="0">
              <a:solidFill>
                <a:srgbClr val="0070C0"/>
              </a:solidFill>
            </a:endParaRP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130376048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Evolution vs Genesis 1:3 - 31</a:t>
            </a:r>
          </a:p>
        </p:txBody>
      </p:sp>
      <p:sp>
        <p:nvSpPr>
          <p:cNvPr id="3" name="Content Placeholder 2"/>
          <p:cNvSpPr>
            <a:spLocks noGrp="1"/>
          </p:cNvSpPr>
          <p:nvPr>
            <p:ph idx="1"/>
          </p:nvPr>
        </p:nvSpPr>
        <p:spPr>
          <a:xfrm>
            <a:off x="838200" y="1039616"/>
            <a:ext cx="10515600" cy="5675740"/>
          </a:xfrm>
          <a:solidFill>
            <a:srgbClr val="FFFFCC"/>
          </a:solidFill>
        </p:spPr>
        <p:txBody>
          <a:bodyPr>
            <a:normAutofit fontScale="92500" lnSpcReduction="10000"/>
          </a:bodyPr>
          <a:lstStyle/>
          <a:p>
            <a:pPr lvl="1"/>
            <a:endParaRPr lang="en-US" dirty="0"/>
          </a:p>
          <a:p>
            <a:pPr marL="457200" lvl="1" indent="0">
              <a:buNone/>
            </a:pPr>
            <a:r>
              <a:rPr lang="en-US" sz="3000" b="1" dirty="0">
                <a:solidFill>
                  <a:srgbClr val="0070C0"/>
                </a:solidFill>
              </a:rPr>
              <a:t>Darwinism’s “Hammer and Nail” Impact on Society</a:t>
            </a:r>
          </a:p>
          <a:p>
            <a:pPr lvl="1"/>
            <a:r>
              <a:rPr lang="en-US" sz="3200" b="1" dirty="0" smtClean="0"/>
              <a:t>Hitler in particular embraced Nietzsche efficiently implementing eugenics (selective breeding of humans)  infanticide, abortion, euthanasia and genocide.</a:t>
            </a:r>
          </a:p>
          <a:p>
            <a:pPr lvl="1"/>
            <a:r>
              <a:rPr lang="en-US" sz="3200" b="1" dirty="0" smtClean="0"/>
              <a:t>In the U.S. and Great Britain aggressive capitalism arose. Helping the disadvantaged harms society as a whole because charity hinders the natural process of weeding out the weak.</a:t>
            </a:r>
          </a:p>
          <a:p>
            <a:pPr marL="914400" lvl="2" indent="0">
              <a:buNone/>
            </a:pPr>
            <a:r>
              <a:rPr lang="en-US" sz="3000" b="1" dirty="0" smtClean="0">
                <a:solidFill>
                  <a:srgbClr val="0070C0"/>
                </a:solidFill>
              </a:rPr>
              <a:t>“I remember that light came as in a flood and all was clear. Not only had I got rid of theology and the supernatural, but I had found the truth of evolution…Man was </a:t>
            </a:r>
            <a:r>
              <a:rPr lang="en-US" sz="3000" b="1" dirty="0" smtClean="0">
                <a:solidFill>
                  <a:srgbClr val="FF0000"/>
                </a:solidFill>
              </a:rPr>
              <a:t>not created </a:t>
            </a:r>
            <a:r>
              <a:rPr lang="en-US" sz="3000" b="1" dirty="0" smtClean="0">
                <a:solidFill>
                  <a:srgbClr val="0070C0"/>
                </a:solidFill>
              </a:rPr>
              <a:t>with an instinct for his own degradation, but from the lower he had risen to the higher forms. Nor is there any conceivable end to his march to perfection. His face is tuned to the light; he stands in the sun and looks upward.”   </a:t>
            </a:r>
            <a:r>
              <a:rPr lang="en-US" sz="3000" b="1" dirty="0" smtClean="0"/>
              <a:t>Andrew Carnegie</a:t>
            </a:r>
          </a:p>
          <a:p>
            <a:pPr lvl="2"/>
            <a:endParaRPr lang="en-US" sz="2800" b="1" dirty="0"/>
          </a:p>
          <a:p>
            <a:pPr marL="457200" lvl="1" indent="0">
              <a:buNone/>
            </a:pPr>
            <a:endParaRPr lang="en-US" sz="2800" b="1" dirty="0" smtClean="0">
              <a:solidFill>
                <a:srgbClr val="0070C0"/>
              </a:solidFill>
            </a:endParaRPr>
          </a:p>
          <a:p>
            <a:pPr marL="457200" lvl="1" indent="0">
              <a:buNone/>
            </a:pPr>
            <a:endParaRPr lang="en-US" sz="2800" b="1" dirty="0">
              <a:solidFill>
                <a:srgbClr val="0070C0"/>
              </a:solidFill>
            </a:endParaRPr>
          </a:p>
          <a:p>
            <a:pPr marL="457200" lvl="1" indent="0">
              <a:buNone/>
            </a:pPr>
            <a:endParaRPr lang="en-US" sz="2800" b="1" dirty="0" smtClean="0">
              <a:solidFill>
                <a:srgbClr val="0070C0"/>
              </a:solidFill>
            </a:endParaRPr>
          </a:p>
          <a:p>
            <a:pPr marL="457200" lvl="1" indent="0">
              <a:buNone/>
            </a:pPr>
            <a:endParaRPr lang="en-US" sz="2800" b="1" dirty="0" smtClean="0">
              <a:solidFill>
                <a:srgbClr val="0070C0"/>
              </a:solidFill>
            </a:endParaRPr>
          </a:p>
          <a:p>
            <a:pPr marL="971550" lvl="1" indent="-514350">
              <a:buFont typeface="+mj-lt"/>
              <a:buAutoNum type="arabicPeriod"/>
            </a:pPr>
            <a:endParaRPr lang="en-US" sz="2800" b="1" dirty="0" smtClean="0">
              <a:solidFill>
                <a:srgbClr val="0070C0"/>
              </a:solidFill>
            </a:endParaRP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342752909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Evolution vs Genesis 1:3 - 31</a:t>
            </a:r>
          </a:p>
        </p:txBody>
      </p:sp>
      <p:sp>
        <p:nvSpPr>
          <p:cNvPr id="3" name="Content Placeholder 2"/>
          <p:cNvSpPr>
            <a:spLocks noGrp="1"/>
          </p:cNvSpPr>
          <p:nvPr>
            <p:ph idx="1"/>
          </p:nvPr>
        </p:nvSpPr>
        <p:spPr>
          <a:xfrm>
            <a:off x="838200" y="1039616"/>
            <a:ext cx="10515600" cy="5675740"/>
          </a:xfrm>
          <a:solidFill>
            <a:srgbClr val="FFFFCC"/>
          </a:solidFill>
        </p:spPr>
        <p:txBody>
          <a:bodyPr>
            <a:normAutofit lnSpcReduction="10000"/>
          </a:bodyPr>
          <a:lstStyle/>
          <a:p>
            <a:pPr lvl="1"/>
            <a:endParaRPr lang="en-US" dirty="0"/>
          </a:p>
          <a:p>
            <a:pPr marL="457200" lvl="1" indent="0">
              <a:buNone/>
            </a:pPr>
            <a:r>
              <a:rPr lang="en-US" sz="2800" b="1" dirty="0" smtClean="0">
                <a:solidFill>
                  <a:srgbClr val="0070C0"/>
                </a:solidFill>
              </a:rPr>
              <a:t>Following WWII Social Darwinism temporarily fell out of favor. But by the mid 1970’s it is had been retooled</a:t>
            </a:r>
          </a:p>
          <a:p>
            <a:pPr lvl="1"/>
            <a:r>
              <a:rPr lang="en-US" sz="2800" b="1" dirty="0" smtClean="0"/>
              <a:t>Robert Wright (a former Southern Baptist):</a:t>
            </a:r>
          </a:p>
          <a:p>
            <a:pPr lvl="2"/>
            <a:r>
              <a:rPr lang="en-US" sz="2800" b="1" dirty="0" smtClean="0"/>
              <a:t> </a:t>
            </a:r>
            <a:r>
              <a:rPr lang="en-US" sz="2800" b="1" dirty="0" smtClean="0">
                <a:solidFill>
                  <a:srgbClr val="0070C0"/>
                </a:solidFill>
              </a:rPr>
              <a:t>The only goal of natural selection to propagate our genes.</a:t>
            </a:r>
          </a:p>
          <a:p>
            <a:pPr lvl="2"/>
            <a:r>
              <a:rPr lang="en-US" sz="2800" b="1" dirty="0" smtClean="0">
                <a:solidFill>
                  <a:srgbClr val="0070C0"/>
                </a:solidFill>
              </a:rPr>
              <a:t>The main tool of natural selection is deception. A mother’s love is just kinship selection.</a:t>
            </a:r>
          </a:p>
          <a:p>
            <a:pPr lvl="1"/>
            <a:r>
              <a:rPr lang="en-US" sz="2800" b="1" dirty="0" smtClean="0"/>
              <a:t>Richard Dawkins (atheist)</a:t>
            </a:r>
          </a:p>
          <a:p>
            <a:pPr lvl="3"/>
            <a:r>
              <a:rPr lang="en-US" sz="2800" b="1" dirty="0" smtClean="0">
                <a:solidFill>
                  <a:srgbClr val="0070C0"/>
                </a:solidFill>
              </a:rPr>
              <a:t>Genes that sacrifice self interest disappear from the gene pool. Selfishness is the main characteristic of living beings.</a:t>
            </a:r>
            <a:endParaRPr lang="en-US" sz="2600" b="1" dirty="0" smtClean="0"/>
          </a:p>
          <a:p>
            <a:pPr lvl="1"/>
            <a:r>
              <a:rPr lang="en-US" sz="2800" b="1" dirty="0" smtClean="0"/>
              <a:t>Francis Crick </a:t>
            </a:r>
            <a:r>
              <a:rPr lang="en-US" sz="2800" b="1" smtClean="0"/>
              <a:t>(co-discoverer </a:t>
            </a:r>
            <a:r>
              <a:rPr lang="en-US" sz="2800" b="1" dirty="0" smtClean="0"/>
              <a:t>of DNA double helix)</a:t>
            </a:r>
          </a:p>
          <a:p>
            <a:pPr lvl="1"/>
            <a:r>
              <a:rPr lang="en-US" sz="2800" b="1" dirty="0" smtClean="0">
                <a:solidFill>
                  <a:srgbClr val="0070C0"/>
                </a:solidFill>
              </a:rPr>
              <a:t>Your joys and sorrows, your memories and ambitions, your sense of personal identity and free will (agency), are in fact no more than the behavior of a vast assembly of nerve cells and their associated molecules.</a:t>
            </a:r>
            <a:endParaRPr lang="en-US" sz="2800" b="1" dirty="0">
              <a:solidFill>
                <a:srgbClr val="0070C0"/>
              </a:solidFill>
            </a:endParaRPr>
          </a:p>
          <a:p>
            <a:pPr marL="457200" lvl="1" indent="0">
              <a:buNone/>
            </a:pPr>
            <a:endParaRPr lang="en-US" sz="2800" b="1" dirty="0" smtClean="0">
              <a:solidFill>
                <a:srgbClr val="0070C0"/>
              </a:solidFill>
            </a:endParaRPr>
          </a:p>
          <a:p>
            <a:pPr marL="457200" lvl="1" indent="0">
              <a:buNone/>
            </a:pPr>
            <a:endParaRPr lang="en-US" sz="2800" b="1" dirty="0">
              <a:solidFill>
                <a:srgbClr val="0070C0"/>
              </a:solidFill>
            </a:endParaRPr>
          </a:p>
          <a:p>
            <a:pPr marL="457200" lvl="1" indent="0">
              <a:buNone/>
            </a:pPr>
            <a:endParaRPr lang="en-US" sz="2800" b="1" dirty="0" smtClean="0">
              <a:solidFill>
                <a:srgbClr val="0070C0"/>
              </a:solidFill>
            </a:endParaRPr>
          </a:p>
          <a:p>
            <a:pPr marL="457200" lvl="1" indent="0">
              <a:buNone/>
            </a:pPr>
            <a:endParaRPr lang="en-US" sz="2800" b="1" dirty="0" smtClean="0">
              <a:solidFill>
                <a:srgbClr val="0070C0"/>
              </a:solidFill>
            </a:endParaRPr>
          </a:p>
          <a:p>
            <a:pPr marL="971550" lvl="1" indent="-514350">
              <a:buFont typeface="+mj-lt"/>
              <a:buAutoNum type="arabicPeriod"/>
            </a:pPr>
            <a:endParaRPr lang="en-US" sz="2800" b="1" dirty="0" smtClean="0">
              <a:solidFill>
                <a:srgbClr val="0070C0"/>
              </a:solidFill>
            </a:endParaRP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11788565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05634"/>
            <a:ext cx="10515600" cy="827302"/>
          </a:xfrm>
          <a:solidFill>
            <a:srgbClr val="FFFFCC"/>
          </a:solidFill>
        </p:spPr>
        <p:txBody>
          <a:bodyPr>
            <a:normAutofit/>
          </a:bodyPr>
          <a:lstStyle/>
          <a:p>
            <a:r>
              <a:rPr lang="en-US" b="1" dirty="0"/>
              <a:t>Evolution vs Genesis 1:3 - 31</a:t>
            </a:r>
          </a:p>
        </p:txBody>
      </p:sp>
      <p:sp>
        <p:nvSpPr>
          <p:cNvPr id="3" name="Content Placeholder 2"/>
          <p:cNvSpPr>
            <a:spLocks noGrp="1"/>
          </p:cNvSpPr>
          <p:nvPr>
            <p:ph idx="1"/>
          </p:nvPr>
        </p:nvSpPr>
        <p:spPr>
          <a:xfrm>
            <a:off x="838200" y="1039616"/>
            <a:ext cx="10515600" cy="5675740"/>
          </a:xfrm>
          <a:solidFill>
            <a:srgbClr val="FFFFCC"/>
          </a:solidFill>
        </p:spPr>
        <p:txBody>
          <a:bodyPr>
            <a:normAutofit/>
          </a:bodyPr>
          <a:lstStyle/>
          <a:p>
            <a:pPr lvl="1"/>
            <a:endParaRPr lang="en-US" dirty="0"/>
          </a:p>
          <a:p>
            <a:pPr marL="457200" lvl="1" indent="0">
              <a:buNone/>
            </a:pPr>
            <a:r>
              <a:rPr lang="en-US" sz="2800" b="1" dirty="0"/>
              <a:t>“There is only one really serious philosophical question, and that is suicide” </a:t>
            </a:r>
            <a:r>
              <a:rPr lang="en-US" sz="2800" dirty="0" smtClean="0"/>
              <a:t> Albert Camus (1913 – 1960)</a:t>
            </a:r>
          </a:p>
          <a:p>
            <a:pPr marL="457200" lvl="1" indent="0">
              <a:buNone/>
            </a:pPr>
            <a:endParaRPr lang="en-US" sz="2800" dirty="0" smtClean="0"/>
          </a:p>
          <a:p>
            <a:pPr marL="457200" lvl="1" indent="0">
              <a:buNone/>
            </a:pPr>
            <a:r>
              <a:rPr lang="en-US" sz="2800" b="1" dirty="0">
                <a:solidFill>
                  <a:srgbClr val="0070C0"/>
                </a:solidFill>
              </a:rPr>
              <a:t>If we are the result of a cascade of accidental events, void of any overarching purpose that has resulted in “naked apes” with large brains then….</a:t>
            </a:r>
          </a:p>
          <a:p>
            <a:pPr marL="457200" lvl="1" indent="0">
              <a:buNone/>
            </a:pPr>
            <a:endParaRPr lang="en-US" sz="2800" b="1" dirty="0">
              <a:solidFill>
                <a:srgbClr val="0070C0"/>
              </a:solidFill>
            </a:endParaRPr>
          </a:p>
          <a:p>
            <a:pPr marL="457200" lvl="1" indent="0">
              <a:buNone/>
            </a:pPr>
            <a:r>
              <a:rPr lang="en-US" sz="2800" b="1" dirty="0" smtClean="0">
                <a:solidFill>
                  <a:srgbClr val="0070C0"/>
                </a:solidFill>
              </a:rPr>
              <a:t>We should not be surprised that this is the result of evolutionary thinking.</a:t>
            </a:r>
          </a:p>
          <a:p>
            <a:pPr marL="457200" lvl="1" indent="0">
              <a:buNone/>
            </a:pPr>
            <a:endParaRPr lang="en-US" sz="2800" b="1" dirty="0">
              <a:solidFill>
                <a:srgbClr val="0070C0"/>
              </a:solidFill>
            </a:endParaRPr>
          </a:p>
          <a:p>
            <a:pPr marL="457200" lvl="1" indent="0">
              <a:buNone/>
            </a:pPr>
            <a:endParaRPr lang="en-US" sz="2800" b="1" dirty="0">
              <a:solidFill>
                <a:srgbClr val="0070C0"/>
              </a:solidFill>
            </a:endParaRPr>
          </a:p>
          <a:p>
            <a:pPr marL="457200" lvl="1" indent="0">
              <a:buNone/>
            </a:pPr>
            <a:endParaRPr lang="en-US" sz="2800" b="1" dirty="0" smtClean="0">
              <a:solidFill>
                <a:srgbClr val="0070C0"/>
              </a:solidFill>
            </a:endParaRPr>
          </a:p>
          <a:p>
            <a:pPr marL="457200" lvl="1" indent="0">
              <a:buNone/>
            </a:pPr>
            <a:endParaRPr lang="en-US" sz="2800" b="1" dirty="0" smtClean="0">
              <a:solidFill>
                <a:srgbClr val="0070C0"/>
              </a:solidFill>
            </a:endParaRPr>
          </a:p>
          <a:p>
            <a:pPr marL="971550" lvl="1" indent="-514350">
              <a:buFont typeface="+mj-lt"/>
              <a:buAutoNum type="arabicPeriod"/>
            </a:pPr>
            <a:endParaRPr lang="en-US" sz="2800" b="1" dirty="0" smtClean="0">
              <a:solidFill>
                <a:srgbClr val="0070C0"/>
              </a:solidFill>
            </a:endParaRPr>
          </a:p>
          <a:p>
            <a:pPr marL="971550" lvl="1" indent="-514350">
              <a:buAutoNum type="arabicPeriod" startAt="5"/>
            </a:pPr>
            <a:endParaRPr lang="en-US" sz="2800" b="1" dirty="0">
              <a:solidFill>
                <a:srgbClr val="0070C0"/>
              </a:solidFill>
            </a:endParaRPr>
          </a:p>
          <a:p>
            <a:pPr marL="971550" lvl="1" indent="-514350">
              <a:buAutoNum type="arabicPeriod" startAt="4"/>
            </a:pPr>
            <a:endParaRPr lang="en-US" sz="2800" b="1" dirty="0" smtClean="0">
              <a:solidFill>
                <a:srgbClr val="0070C0"/>
              </a:solidFill>
            </a:endParaRPr>
          </a:p>
          <a:p>
            <a:pPr marL="914400" lvl="1" indent="-457200">
              <a:buAutoNum type="arabicPeriod" startAt="4"/>
            </a:pPr>
            <a:endParaRPr lang="en-US" b="1" dirty="0">
              <a:solidFill>
                <a:srgbClr val="0070C0"/>
              </a:solidFill>
            </a:endParaRPr>
          </a:p>
        </p:txBody>
      </p:sp>
    </p:spTree>
    <p:extLst>
      <p:ext uri="{BB962C8B-B14F-4D97-AF65-F5344CB8AC3E}">
        <p14:creationId xmlns:p14="http://schemas.microsoft.com/office/powerpoint/2010/main" val="221347989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TotalTime>
  <Words>856</Words>
  <Application>Microsoft Office PowerPoint</Application>
  <PresentationFormat>Widescreen</PresentationFormat>
  <Paragraphs>107</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Arial</vt:lpstr>
      <vt:lpstr>Calibri</vt:lpstr>
      <vt:lpstr>Calibri Light</vt:lpstr>
      <vt:lpstr>Office Theme</vt:lpstr>
      <vt:lpstr>Discipleship:  An  Introduction to  Systematic Theology and  Apologetics</vt:lpstr>
      <vt:lpstr>Theistic Evolution</vt:lpstr>
      <vt:lpstr>Theistic Evolution</vt:lpstr>
      <vt:lpstr>The Evolution of Religions</vt:lpstr>
      <vt:lpstr>Evolution vs Genesis 1:3 - 31</vt:lpstr>
      <vt:lpstr>Evolution vs Genesis 1:3 - 31</vt:lpstr>
      <vt:lpstr>Evolution vs Genesis 1:3 - 31</vt:lpstr>
      <vt:lpstr>Evolution vs Genesis 1:3 - 31</vt:lpstr>
      <vt:lpstr>Evolution vs Genesis 1:3 - 31</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carl schmuland</dc:creator>
  <cp:lastModifiedBy>carl schmuland</cp:lastModifiedBy>
  <cp:revision>2</cp:revision>
  <dcterms:created xsi:type="dcterms:W3CDTF">2016-05-02T12:34:05Z</dcterms:created>
  <dcterms:modified xsi:type="dcterms:W3CDTF">2016-05-02T12:36:32Z</dcterms:modified>
</cp:coreProperties>
</file>