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5" autoAdjust="0"/>
    <p:restoredTop sz="94660"/>
  </p:normalViewPr>
  <p:slideViewPr>
    <p:cSldViewPr snapToGrid="0">
      <p:cViewPr varScale="1">
        <p:scale>
          <a:sx n="67" d="100"/>
          <a:sy n="67" d="100"/>
        </p:scale>
        <p:origin x="490"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C3472E-D28A-47ED-9BBF-40515A02995A}" type="datetimeFigureOut">
              <a:rPr lang="en-US" smtClean="0"/>
              <a:t>5/8/2016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10EF34-BC89-46C8-B753-6FEE05DBB6F4}" type="slidenum">
              <a:rPr lang="en-US" smtClean="0"/>
              <a:t>‹#›</a:t>
            </a:fld>
            <a:endParaRPr lang="en-US"/>
          </a:p>
        </p:txBody>
      </p:sp>
    </p:spTree>
    <p:extLst>
      <p:ext uri="{BB962C8B-B14F-4D97-AF65-F5344CB8AC3E}">
        <p14:creationId xmlns:p14="http://schemas.microsoft.com/office/powerpoint/2010/main" val="3105587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C0E6986-5FEA-4757-AB47-ED7D8501417E}" type="slidenum">
              <a:rPr lang="en-US" altLang="en-US" sz="1200"/>
              <a:pPr/>
              <a:t>5</a:t>
            </a:fld>
            <a:endParaRPr lang="en-US" altLang="en-US" sz="1200"/>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p:spPr>
        <p:txBody>
          <a:bodyPr/>
          <a:lstStyle/>
          <a:p>
            <a:pPr eaLnBrk="1" hangingPunct="1"/>
            <a:r>
              <a:rPr lang="en-US" altLang="en-US" smtClean="0"/>
              <a:t>Do the car example, pop can = 355 ml @ 70 bpm SV = 71 ml = 5 beats per pop can = 14 cans per minute</a:t>
            </a:r>
          </a:p>
          <a:p>
            <a:pPr eaLnBrk="1" hangingPunct="1"/>
            <a:r>
              <a:rPr lang="en-US" altLang="en-US" smtClean="0"/>
              <a:t>5 l/min = 5x60x24 = 7200 l/day = 50,400 l/week, =2,620,000 l/year = 196,560,000 l/75 years use 75 years from Psalm 90:10 3 score and 10, 4 score if he is strong</a:t>
            </a:r>
          </a:p>
          <a:p>
            <a:pPr eaLnBrk="1" hangingPunct="1"/>
            <a:r>
              <a:rPr lang="en-US" altLang="en-US" smtClean="0"/>
              <a:t>Fills a lake 10 acres (about 8 football fields) by 16.5 feet deep or 7 minutes flow of Colorado river at 17,000 cubic feet per minute. Moore Lake east of 65 is about 30 acres but it is probably about 5 feet deep on average!</a:t>
            </a:r>
          </a:p>
          <a:p>
            <a:pPr eaLnBrk="1" hangingPunct="1"/>
            <a:endParaRPr lang="en-US" altLang="en-US" smtClean="0"/>
          </a:p>
          <a:p>
            <a:pPr eaLnBrk="1" hangingPunct="1"/>
            <a:r>
              <a:rPr lang="en-US" altLang="en-US" smtClean="0"/>
              <a:t>In a week at 20 mpg can go 265,000 miles, in a life time one billion miles (earth  - sun- saturn) at 55 mph takes 2153 years Julius Caesar born 100 BC</a:t>
            </a:r>
          </a:p>
          <a:p>
            <a:pPr eaLnBrk="1" hangingPunct="1"/>
            <a:endParaRPr lang="en-US" altLang="en-US" smtClean="0"/>
          </a:p>
          <a:p>
            <a:pPr eaLnBrk="1" hangingPunct="1"/>
            <a:r>
              <a:rPr lang="en-US" altLang="en-US" smtClean="0"/>
              <a:t>At rest typical O2 content is 20ml/100 cc of blood in the arteries and 15ml/100cc in the veins. Typical partial pressure of oxygen is 100mmHg. At atmospheric pressure 97% of max O2 can be carried by blood. If you breathe pure O2 get 100% Hyperbaric chamber saturates O2 which speeds healing.</a:t>
            </a:r>
          </a:p>
        </p:txBody>
      </p:sp>
    </p:spTree>
    <p:extLst>
      <p:ext uri="{BB962C8B-B14F-4D97-AF65-F5344CB8AC3E}">
        <p14:creationId xmlns:p14="http://schemas.microsoft.com/office/powerpoint/2010/main" val="2411587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092A525-22A6-40F8-AC3D-B5A6302234CA}" type="slidenum">
              <a:rPr lang="en-US" altLang="en-US" sz="1200"/>
              <a:pPr/>
              <a:t>12</a:t>
            </a:fld>
            <a:endParaRPr lang="en-US" altLang="en-US" sz="120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238339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092A525-22A6-40F8-AC3D-B5A6302234CA}" type="slidenum">
              <a:rPr lang="en-US" altLang="en-US" sz="1200"/>
              <a:pPr/>
              <a:t>13</a:t>
            </a:fld>
            <a:endParaRPr lang="en-US" altLang="en-US" sz="120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4031469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E5F89E-0CD5-4DB4-8F5A-6E7A333293CC}"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3252967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E5F89E-0CD5-4DB4-8F5A-6E7A333293CC}"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57240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E5F89E-0CD5-4DB4-8F5A-6E7A333293CC}"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390371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E5F89E-0CD5-4DB4-8F5A-6E7A333293CC}"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40088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5F89E-0CD5-4DB4-8F5A-6E7A333293CC}"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7060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E5F89E-0CD5-4DB4-8F5A-6E7A333293CC}" type="datetimeFigureOut">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1156410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E5F89E-0CD5-4DB4-8F5A-6E7A333293CC}" type="datetimeFigureOut">
              <a:rPr lang="en-US" smtClean="0"/>
              <a:t>5/8/2016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1638909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E5F89E-0CD5-4DB4-8F5A-6E7A333293CC}" type="datetimeFigureOut">
              <a:rPr lang="en-US" smtClean="0"/>
              <a:t>5/8/2016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3305997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E5F89E-0CD5-4DB4-8F5A-6E7A333293CC}" type="datetimeFigureOut">
              <a:rPr lang="en-US" smtClean="0"/>
              <a:t>5/8/2016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1889529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E5F89E-0CD5-4DB4-8F5A-6E7A333293CC}" type="datetimeFigureOut">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4127992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E5F89E-0CD5-4DB4-8F5A-6E7A333293CC}" type="datetimeFigureOut">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438868-D80C-4C43-92D7-15D48764EAD4}" type="slidenum">
              <a:rPr lang="en-US" smtClean="0"/>
              <a:t>‹#›</a:t>
            </a:fld>
            <a:endParaRPr lang="en-US"/>
          </a:p>
        </p:txBody>
      </p:sp>
    </p:spTree>
    <p:extLst>
      <p:ext uri="{BB962C8B-B14F-4D97-AF65-F5344CB8AC3E}">
        <p14:creationId xmlns:p14="http://schemas.microsoft.com/office/powerpoint/2010/main" val="969318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E5F89E-0CD5-4DB4-8F5A-6E7A333293CC}" type="datetimeFigureOut">
              <a:rPr lang="en-US" smtClean="0"/>
              <a:t>5/8/2016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38868-D80C-4C43-92D7-15D48764EAD4}" type="slidenum">
              <a:rPr lang="en-US" smtClean="0"/>
              <a:t>‹#›</a:t>
            </a:fld>
            <a:endParaRPr lang="en-US"/>
          </a:p>
        </p:txBody>
      </p:sp>
    </p:spTree>
    <p:extLst>
      <p:ext uri="{BB962C8B-B14F-4D97-AF65-F5344CB8AC3E}">
        <p14:creationId xmlns:p14="http://schemas.microsoft.com/office/powerpoint/2010/main" val="3389098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May 8, 2016</a:t>
            </a:r>
            <a:endParaRPr lang="en-US" dirty="0">
              <a:solidFill>
                <a:srgbClr val="0070C0"/>
              </a:solidFill>
            </a:endParaRPr>
          </a:p>
        </p:txBody>
      </p:sp>
    </p:spTree>
    <p:extLst>
      <p:ext uri="{BB962C8B-B14F-4D97-AF65-F5344CB8AC3E}">
        <p14:creationId xmlns:p14="http://schemas.microsoft.com/office/powerpoint/2010/main" val="14850517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pic>
        <p:nvPicPr>
          <p:cNvPr id="5" name="Picture 4" descr="valv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0738" y="1268730"/>
            <a:ext cx="8142287" cy="520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9344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graphicFrame>
        <p:nvGraphicFramePr>
          <p:cNvPr id="5" name="Object 2"/>
          <p:cNvGraphicFramePr>
            <a:graphicFrameLocks noChangeAspect="1"/>
          </p:cNvGraphicFramePr>
          <p:nvPr>
            <p:extLst/>
          </p:nvPr>
        </p:nvGraphicFramePr>
        <p:xfrm>
          <a:off x="1553845" y="1590675"/>
          <a:ext cx="5410200" cy="4767263"/>
        </p:xfrm>
        <a:graphic>
          <a:graphicData uri="http://schemas.openxmlformats.org/presentationml/2006/ole">
            <mc:AlternateContent xmlns:mc="http://schemas.openxmlformats.org/markup-compatibility/2006">
              <mc:Choice xmlns:v="urn:schemas-microsoft-com:vml" Requires="v">
                <p:oleObj spid="_x0000_s1026" name="Bitmap Image" r:id="rId3" imgW="4009524" imgH="3533333" progId="Paint.Picture">
                  <p:embed/>
                </p:oleObj>
              </mc:Choice>
              <mc:Fallback>
                <p:oleObj name="Bitmap Image" r:id="rId3" imgW="4009524" imgH="3533333"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3845" y="1590675"/>
                        <a:ext cx="5410200" cy="476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4"/>
          <p:cNvSpPr txBox="1">
            <a:spLocks noChangeArrowheads="1"/>
          </p:cNvSpPr>
          <p:nvPr/>
        </p:nvSpPr>
        <p:spPr>
          <a:xfrm>
            <a:off x="6487795" y="1411288"/>
            <a:ext cx="3835400" cy="53705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mtClean="0"/>
              <a:t>Note the location and Function of …</a:t>
            </a:r>
          </a:p>
          <a:p>
            <a:pPr lvl="1"/>
            <a:r>
              <a:rPr lang="en-US" altLang="en-US" smtClean="0"/>
              <a:t>SinoAtrial Node</a:t>
            </a:r>
          </a:p>
          <a:p>
            <a:pPr lvl="1"/>
            <a:r>
              <a:rPr lang="en-US" altLang="en-US" smtClean="0"/>
              <a:t>Interatrial conduction system</a:t>
            </a:r>
          </a:p>
          <a:p>
            <a:pPr lvl="1"/>
            <a:r>
              <a:rPr lang="en-US" altLang="en-US" smtClean="0"/>
              <a:t>AtrioVentricular Node &amp; fibrous skeleton</a:t>
            </a:r>
          </a:p>
          <a:p>
            <a:pPr lvl="1"/>
            <a:r>
              <a:rPr lang="en-US" altLang="en-US" smtClean="0"/>
              <a:t>Bundle of His</a:t>
            </a:r>
          </a:p>
          <a:p>
            <a:pPr lvl="1"/>
            <a:r>
              <a:rPr lang="en-US" altLang="en-US" smtClean="0"/>
              <a:t>Bundle Branches</a:t>
            </a:r>
          </a:p>
          <a:p>
            <a:pPr lvl="1"/>
            <a:r>
              <a:rPr lang="en-US" altLang="en-US" smtClean="0"/>
              <a:t>Purkinje Fibers</a:t>
            </a:r>
          </a:p>
          <a:p>
            <a:pPr lvl="1"/>
            <a:r>
              <a:rPr lang="en-US" altLang="en-US" smtClean="0"/>
              <a:t>Cell to cell</a:t>
            </a:r>
          </a:p>
        </p:txBody>
      </p:sp>
    </p:spTree>
    <p:extLst>
      <p:ext uri="{BB962C8B-B14F-4D97-AF65-F5344CB8AC3E}">
        <p14:creationId xmlns:p14="http://schemas.microsoft.com/office/powerpoint/2010/main" val="27391543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838200" y="365125"/>
            <a:ext cx="10801662" cy="1325563"/>
          </a:xfrm>
          <a:solidFill>
            <a:srgbClr val="FFFFCC"/>
          </a:solidFill>
        </p:spPr>
        <p:txBody>
          <a:bodyPr>
            <a:normAutofit/>
          </a:bodyPr>
          <a:lstStyle/>
          <a:p>
            <a:r>
              <a:rPr lang="en-US" b="1" dirty="0"/>
              <a:t>Intelligent Design: Evolution vs Genesis 1:3 - 31</a:t>
            </a:r>
          </a:p>
        </p:txBody>
      </p:sp>
      <p:sp>
        <p:nvSpPr>
          <p:cNvPr id="3" name="TextBox 2"/>
          <p:cNvSpPr txBox="1"/>
          <p:nvPr/>
        </p:nvSpPr>
        <p:spPr>
          <a:xfrm>
            <a:off x="899160" y="2110740"/>
            <a:ext cx="10538460" cy="4832092"/>
          </a:xfrm>
          <a:prstGeom prst="rect">
            <a:avLst/>
          </a:prstGeom>
          <a:noFill/>
        </p:spPr>
        <p:txBody>
          <a:bodyPr wrap="square" rtlCol="0">
            <a:spAutoFit/>
          </a:bodyPr>
          <a:lstStyle/>
          <a:p>
            <a:r>
              <a:rPr lang="en-US" sz="2800" dirty="0" smtClean="0"/>
              <a:t>At 5 liters per minute the heart pumps 60X5 = 300 liters per hour</a:t>
            </a:r>
          </a:p>
          <a:p>
            <a:endParaRPr lang="en-US" sz="2800" dirty="0"/>
          </a:p>
          <a:p>
            <a:r>
              <a:rPr lang="en-US" sz="2800" dirty="0" smtClean="0"/>
              <a:t>X 24 hours per day = 7200 liters per day</a:t>
            </a:r>
          </a:p>
          <a:p>
            <a:endParaRPr lang="en-US" sz="2800" dirty="0"/>
          </a:p>
          <a:p>
            <a:r>
              <a:rPr lang="en-US" sz="2800" dirty="0" smtClean="0"/>
              <a:t>X365.25 days per year = 2,629,800 liters per year</a:t>
            </a:r>
          </a:p>
          <a:p>
            <a:endParaRPr lang="en-US" sz="2800" dirty="0"/>
          </a:p>
          <a:p>
            <a:r>
              <a:rPr lang="en-US" sz="2800" dirty="0" smtClean="0"/>
              <a:t>X 80 years = 210,380,000 liters per life time</a:t>
            </a:r>
          </a:p>
          <a:p>
            <a:endParaRPr lang="en-US" sz="2800" dirty="0"/>
          </a:p>
          <a:p>
            <a:r>
              <a:rPr lang="en-US" sz="2800" dirty="0" smtClean="0"/>
              <a:t>= 20 acre lake 8.5 feet deep (about 15 football fields including end zones)</a:t>
            </a:r>
          </a:p>
          <a:p>
            <a:endParaRPr lang="en-US" sz="2800" dirty="0"/>
          </a:p>
        </p:txBody>
      </p:sp>
    </p:spTree>
    <p:extLst>
      <p:ext uri="{BB962C8B-B14F-4D97-AF65-F5344CB8AC3E}">
        <p14:creationId xmlns:p14="http://schemas.microsoft.com/office/powerpoint/2010/main" val="33181878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838199" y="365125"/>
            <a:ext cx="10876613" cy="1325563"/>
          </a:xfrm>
          <a:solidFill>
            <a:srgbClr val="FFFFCC"/>
          </a:solidFill>
        </p:spPr>
        <p:txBody>
          <a:bodyPr>
            <a:normAutofit/>
          </a:bodyPr>
          <a:lstStyle/>
          <a:p>
            <a:r>
              <a:rPr lang="en-US" b="1" dirty="0"/>
              <a:t>Intelligent Design: Evolution vs Genesis 1:3 - 31</a:t>
            </a:r>
          </a:p>
        </p:txBody>
      </p:sp>
      <p:sp>
        <p:nvSpPr>
          <p:cNvPr id="3" name="TextBox 2"/>
          <p:cNvSpPr txBox="1"/>
          <p:nvPr/>
        </p:nvSpPr>
        <p:spPr>
          <a:xfrm>
            <a:off x="899160" y="2110740"/>
            <a:ext cx="10538460" cy="3539430"/>
          </a:xfrm>
          <a:prstGeom prst="rect">
            <a:avLst/>
          </a:prstGeom>
          <a:noFill/>
        </p:spPr>
        <p:txBody>
          <a:bodyPr wrap="square" rtlCol="0">
            <a:spAutoFit/>
          </a:bodyPr>
          <a:lstStyle/>
          <a:p>
            <a:r>
              <a:rPr lang="en-US" sz="2800" dirty="0"/>
              <a:t>I</a:t>
            </a:r>
            <a:r>
              <a:rPr lang="en-US" sz="2800" dirty="0" smtClean="0"/>
              <a:t>f the 210,380,000 liters was gasoline in a vehicle that got 20 miles per gallon you could drive 1.1 billion miles. (approximately 6 roundtrips from earth to the sun and back.)</a:t>
            </a:r>
          </a:p>
          <a:p>
            <a:endParaRPr lang="en-US" sz="2800" dirty="0"/>
          </a:p>
          <a:p>
            <a:r>
              <a:rPr lang="en-US" sz="2800" dirty="0" smtClean="0"/>
              <a:t>If you drove continuously, averaging 60 mph, it would take 2091 years to complete the trip. Therefore, you would have had to leave in 75B.C. when Julius Caesar was 25 years old.</a:t>
            </a:r>
          </a:p>
          <a:p>
            <a:endParaRPr lang="en-US" sz="2800" dirty="0"/>
          </a:p>
        </p:txBody>
      </p:sp>
    </p:spTree>
    <p:extLst>
      <p:ext uri="{BB962C8B-B14F-4D97-AF65-F5344CB8AC3E}">
        <p14:creationId xmlns:p14="http://schemas.microsoft.com/office/powerpoint/2010/main" val="1801687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endParaRPr lang="en-US" sz="3600" b="1" dirty="0" smtClean="0"/>
          </a:p>
          <a:p>
            <a:pPr marL="0" indent="0">
              <a:buNone/>
            </a:pPr>
            <a:r>
              <a:rPr lang="en-US" b="1" dirty="0" smtClean="0"/>
              <a:t>There are three classic arguments for the existence of God.</a:t>
            </a:r>
          </a:p>
          <a:p>
            <a:pPr marL="742950" indent="-742950">
              <a:buFont typeface="+mj-lt"/>
              <a:buAutoNum type="arabicPeriod"/>
            </a:pPr>
            <a:r>
              <a:rPr lang="en-US" b="1" dirty="0" smtClean="0">
                <a:solidFill>
                  <a:srgbClr val="0070C0"/>
                </a:solidFill>
              </a:rPr>
              <a:t>The Ontological Argument: God has the power of being.</a:t>
            </a:r>
          </a:p>
          <a:p>
            <a:pPr marL="742950" indent="-742950">
              <a:buFont typeface="+mj-lt"/>
              <a:buAutoNum type="arabicPeriod"/>
            </a:pPr>
            <a:r>
              <a:rPr lang="en-US" b="1" dirty="0" smtClean="0">
                <a:solidFill>
                  <a:srgbClr val="0070C0"/>
                </a:solidFill>
              </a:rPr>
              <a:t>The Cosmological Argument proceeds via Cause and Effect from the existence of the universe to conclude an eternal being created the universe out of nothing.</a:t>
            </a:r>
          </a:p>
          <a:p>
            <a:pPr marL="742950" indent="-742950">
              <a:buFont typeface="+mj-lt"/>
              <a:buAutoNum type="arabicPeriod"/>
            </a:pPr>
            <a:r>
              <a:rPr lang="en-US" b="1" dirty="0" smtClean="0">
                <a:solidFill>
                  <a:srgbClr val="0070C0"/>
                </a:solidFill>
              </a:rPr>
              <a:t>The Teleological Argument: </a:t>
            </a:r>
            <a:r>
              <a:rPr lang="en-US" b="1" dirty="0">
                <a:solidFill>
                  <a:srgbClr val="0070C0"/>
                </a:solidFill>
              </a:rPr>
              <a:t>T</a:t>
            </a:r>
            <a:r>
              <a:rPr lang="en-US" b="1" dirty="0" smtClean="0">
                <a:solidFill>
                  <a:srgbClr val="0070C0"/>
                </a:solidFill>
              </a:rPr>
              <a:t>he universe was created by an intelligent being because of the order of the universe  (Romans 1:19-20)</a:t>
            </a:r>
            <a:endParaRPr lang="en-US" b="1" dirty="0">
              <a:solidFill>
                <a:srgbClr val="0070C0"/>
              </a:solidFill>
            </a:endParaRPr>
          </a:p>
        </p:txBody>
      </p:sp>
      <p:sp>
        <p:nvSpPr>
          <p:cNvPr id="4" name="Rectangle 3"/>
          <p:cNvSpPr/>
          <p:nvPr/>
        </p:nvSpPr>
        <p:spPr>
          <a:xfrm>
            <a:off x="1485900" y="1245215"/>
            <a:ext cx="9060180" cy="1661993"/>
          </a:xfrm>
          <a:prstGeom prst="rect">
            <a:avLst/>
          </a:prstGeom>
        </p:spPr>
        <p:txBody>
          <a:bodyPr wrap="square">
            <a:spAutoFit/>
          </a:bodyPr>
          <a:lstStyle/>
          <a:p>
            <a:endParaRPr lang="en-US" sz="2800" dirty="0"/>
          </a:p>
          <a:p>
            <a:endParaRPr lang="en-US" sz="2800" dirty="0" smtClean="0"/>
          </a:p>
          <a:p>
            <a:endParaRPr lang="en-US" sz="2800" dirty="0"/>
          </a:p>
          <a:p>
            <a:endParaRPr lang="en-US" b="1" dirty="0">
              <a:solidFill>
                <a:srgbClr val="FFFFFF"/>
              </a:solidFill>
            </a:endParaRPr>
          </a:p>
        </p:txBody>
      </p:sp>
    </p:spTree>
    <p:extLst>
      <p:ext uri="{BB962C8B-B14F-4D97-AF65-F5344CB8AC3E}">
        <p14:creationId xmlns:p14="http://schemas.microsoft.com/office/powerpoint/2010/main" val="3375201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With </a:t>
            </a:r>
            <a:r>
              <a:rPr lang="en-US" b="1" dirty="0" smtClean="0">
                <a:solidFill>
                  <a:srgbClr val="FF0000"/>
                </a:solidFill>
              </a:rPr>
              <a:t>any</a:t>
            </a:r>
            <a:r>
              <a:rPr lang="en-US" b="1" dirty="0" smtClean="0">
                <a:solidFill>
                  <a:srgbClr val="0070C0"/>
                </a:solidFill>
              </a:rPr>
              <a:t> Teleological argument (Intelligent Design in today’s vocabulary) the fundamental question </a:t>
            </a:r>
            <a:r>
              <a:rPr lang="en-US" b="1" dirty="0">
                <a:solidFill>
                  <a:srgbClr val="0070C0"/>
                </a:solidFill>
              </a:rPr>
              <a:t>is whether or not the </a:t>
            </a:r>
            <a:r>
              <a:rPr lang="en-US" b="1" dirty="0" smtClean="0">
                <a:solidFill>
                  <a:srgbClr val="FF0000"/>
                </a:solidFill>
              </a:rPr>
              <a:t>subject</a:t>
            </a:r>
            <a:r>
              <a:rPr lang="en-US" b="1" dirty="0" smtClean="0">
                <a:solidFill>
                  <a:srgbClr val="0070C0"/>
                </a:solidFill>
              </a:rPr>
              <a:t> is the product of a succession of random, purposeless events or if </a:t>
            </a:r>
            <a:r>
              <a:rPr lang="en-US" b="1" dirty="0" smtClean="0">
                <a:solidFill>
                  <a:srgbClr val="0066CC"/>
                </a:solidFill>
              </a:rPr>
              <a:t>reason requires a purposeful, intelligence that lies behind the origin of the subject.</a:t>
            </a:r>
          </a:p>
          <a:p>
            <a:pPr marL="0" indent="0">
              <a:buNone/>
            </a:pPr>
            <a:endParaRPr lang="en-US" b="1" dirty="0">
              <a:solidFill>
                <a:srgbClr val="0070C0"/>
              </a:solidFill>
            </a:endParaRPr>
          </a:p>
          <a:p>
            <a:pPr marL="0" indent="0">
              <a:buNone/>
            </a:pPr>
            <a:r>
              <a:rPr lang="en-US" b="1" dirty="0" smtClean="0"/>
              <a:t>For </a:t>
            </a:r>
            <a:r>
              <a:rPr lang="en-US" b="1" dirty="0"/>
              <a:t>the wrath of God is revealed from heaven against all ungodliness and unrighteousness of men, who by their unrighteousness suppress the truth.</a:t>
            </a:r>
            <a:r>
              <a:rPr lang="en-US" b="1" dirty="0">
                <a:solidFill>
                  <a:srgbClr val="FF0000"/>
                </a:solidFill>
              </a:rPr>
              <a:t> </a:t>
            </a:r>
            <a:r>
              <a:rPr lang="en-US" b="1" dirty="0"/>
              <a:t>For what can be known about God is plain to them, because God has shown it to them. For his invisible attributes, namely, his eternal power and divine nature, have been clearly perceived, ever since the creation of the world, in the things that have been made. So they are without excuse. </a:t>
            </a:r>
            <a:r>
              <a:rPr lang="en-US" dirty="0"/>
              <a:t>Romans 1:18-20 </a:t>
            </a:r>
            <a:endParaRPr lang="en-US" b="1" dirty="0"/>
          </a:p>
          <a:p>
            <a:pPr marL="0" indent="0">
              <a:buNone/>
            </a:pPr>
            <a:endParaRPr lang="en-US" b="1" dirty="0">
              <a:solidFill>
                <a:srgbClr val="0070C0"/>
              </a:solidFill>
            </a:endParaRPr>
          </a:p>
        </p:txBody>
      </p:sp>
      <p:sp>
        <p:nvSpPr>
          <p:cNvPr id="4" name="Rectangle 3"/>
          <p:cNvSpPr/>
          <p:nvPr/>
        </p:nvSpPr>
        <p:spPr>
          <a:xfrm>
            <a:off x="1485900" y="1245215"/>
            <a:ext cx="9060180" cy="1661993"/>
          </a:xfrm>
          <a:prstGeom prst="rect">
            <a:avLst/>
          </a:prstGeom>
        </p:spPr>
        <p:txBody>
          <a:bodyPr wrap="square">
            <a:spAutoFit/>
          </a:bodyPr>
          <a:lstStyle/>
          <a:p>
            <a:endParaRPr lang="en-US" sz="2800" dirty="0"/>
          </a:p>
          <a:p>
            <a:endParaRPr lang="en-US" sz="2800" dirty="0" smtClean="0"/>
          </a:p>
          <a:p>
            <a:endParaRPr lang="en-US" sz="2800" dirty="0"/>
          </a:p>
          <a:p>
            <a:endParaRPr lang="en-US" b="1" dirty="0">
              <a:solidFill>
                <a:srgbClr val="FFFFFF"/>
              </a:solidFill>
            </a:endParaRPr>
          </a:p>
        </p:txBody>
      </p:sp>
    </p:spTree>
    <p:extLst>
      <p:ext uri="{BB962C8B-B14F-4D97-AF65-F5344CB8AC3E}">
        <p14:creationId xmlns:p14="http://schemas.microsoft.com/office/powerpoint/2010/main" val="1125301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sp>
        <p:nvSpPr>
          <p:cNvPr id="3" name="Content Placeholder 2"/>
          <p:cNvSpPr>
            <a:spLocks noGrp="1"/>
          </p:cNvSpPr>
          <p:nvPr>
            <p:ph idx="1"/>
          </p:nvPr>
        </p:nvSpPr>
        <p:spPr>
          <a:xfrm>
            <a:off x="838200" y="1064872"/>
            <a:ext cx="10515600" cy="5675740"/>
          </a:xfrm>
          <a:solidFill>
            <a:srgbClr val="FFFFCC"/>
          </a:solidFill>
        </p:spPr>
        <p:txBody>
          <a:bodyPr>
            <a:normAutofit/>
          </a:bodyPr>
          <a:lstStyle/>
          <a:p>
            <a:pPr marL="0" indent="0">
              <a:buNone/>
            </a:pPr>
            <a:r>
              <a:rPr lang="en-US" b="1" dirty="0" smtClean="0">
                <a:solidFill>
                  <a:srgbClr val="0070C0"/>
                </a:solidFill>
              </a:rPr>
              <a:t>In considering the human heart example continually ask yourself two questions:</a:t>
            </a:r>
          </a:p>
          <a:p>
            <a:pPr marL="0" indent="0">
              <a:buNone/>
            </a:pPr>
            <a:endParaRPr lang="en-US" b="1" dirty="0">
              <a:solidFill>
                <a:srgbClr val="0070C0"/>
              </a:solidFill>
            </a:endParaRPr>
          </a:p>
          <a:p>
            <a:pPr marL="514350" indent="-514350">
              <a:buAutoNum type="arabicPeriod"/>
            </a:pPr>
            <a:r>
              <a:rPr lang="en-US" b="1" dirty="0" smtClean="0">
                <a:solidFill>
                  <a:srgbClr val="0070C0"/>
                </a:solidFill>
              </a:rPr>
              <a:t>Could the four chamber human heart arise purely by an undirected cascade of random events?</a:t>
            </a:r>
          </a:p>
          <a:p>
            <a:pPr marL="514350" indent="-514350">
              <a:buAutoNum type="arabicPeriod"/>
            </a:pPr>
            <a:r>
              <a:rPr lang="en-US" b="1" dirty="0" smtClean="0">
                <a:solidFill>
                  <a:srgbClr val="0070C0"/>
                </a:solidFill>
              </a:rPr>
              <a:t>Could the overall cardiovascular </a:t>
            </a:r>
            <a:r>
              <a:rPr lang="en-US" b="1" dirty="0" smtClean="0">
                <a:solidFill>
                  <a:srgbClr val="FF0000"/>
                </a:solidFill>
              </a:rPr>
              <a:t>system</a:t>
            </a:r>
            <a:r>
              <a:rPr lang="en-US" b="1" dirty="0" smtClean="0">
                <a:solidFill>
                  <a:srgbClr val="0070C0"/>
                </a:solidFill>
              </a:rPr>
              <a:t> arise independently purely </a:t>
            </a:r>
            <a:r>
              <a:rPr lang="en-US" b="1" dirty="0">
                <a:solidFill>
                  <a:srgbClr val="0070C0"/>
                </a:solidFill>
              </a:rPr>
              <a:t>by an undirected cascade of random </a:t>
            </a:r>
            <a:r>
              <a:rPr lang="en-US" b="1" dirty="0" smtClean="0">
                <a:solidFill>
                  <a:srgbClr val="0070C0"/>
                </a:solidFill>
              </a:rPr>
              <a:t>events such that it perfectly operates with the four chamber heart?</a:t>
            </a:r>
            <a:endParaRPr lang="en-US" b="1" dirty="0"/>
          </a:p>
          <a:p>
            <a:pPr marL="0" indent="0">
              <a:buNone/>
            </a:pPr>
            <a:endParaRPr lang="en-US" b="1" dirty="0">
              <a:solidFill>
                <a:srgbClr val="0070C0"/>
              </a:solidFill>
            </a:endParaRPr>
          </a:p>
        </p:txBody>
      </p:sp>
      <p:sp>
        <p:nvSpPr>
          <p:cNvPr id="4" name="Rectangle 3"/>
          <p:cNvSpPr/>
          <p:nvPr/>
        </p:nvSpPr>
        <p:spPr>
          <a:xfrm>
            <a:off x="1485900" y="1245215"/>
            <a:ext cx="9060180" cy="1661993"/>
          </a:xfrm>
          <a:prstGeom prst="rect">
            <a:avLst/>
          </a:prstGeom>
        </p:spPr>
        <p:txBody>
          <a:bodyPr wrap="square">
            <a:spAutoFit/>
          </a:bodyPr>
          <a:lstStyle/>
          <a:p>
            <a:endParaRPr lang="en-US" sz="2800" dirty="0"/>
          </a:p>
          <a:p>
            <a:endParaRPr lang="en-US" sz="2800" dirty="0" smtClean="0"/>
          </a:p>
          <a:p>
            <a:endParaRPr lang="en-US" sz="2800" dirty="0"/>
          </a:p>
          <a:p>
            <a:endParaRPr lang="en-US" b="1" dirty="0">
              <a:solidFill>
                <a:srgbClr val="FFFFFF"/>
              </a:solidFill>
            </a:endParaRPr>
          </a:p>
        </p:txBody>
      </p:sp>
    </p:spTree>
    <p:extLst>
      <p:ext uri="{BB962C8B-B14F-4D97-AF65-F5344CB8AC3E}">
        <p14:creationId xmlns:p14="http://schemas.microsoft.com/office/powerpoint/2010/main" val="1888059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Rectangle 3"/>
          <p:cNvSpPr>
            <a:spLocks noGrp="1" noChangeArrowheads="1"/>
          </p:cNvSpPr>
          <p:nvPr>
            <p:ph type="body" idx="1"/>
          </p:nvPr>
        </p:nvSpPr>
        <p:spPr>
          <a:solidFill>
            <a:srgbClr val="FFFFCC"/>
          </a:solidFill>
        </p:spPr>
        <p:txBody>
          <a:bodyPr>
            <a:normAutofit/>
          </a:bodyPr>
          <a:lstStyle/>
          <a:p>
            <a:pPr eaLnBrk="1" hangingPunct="1">
              <a:buFontTx/>
              <a:buNone/>
            </a:pPr>
            <a:r>
              <a:rPr lang="en-US" altLang="en-US" sz="4000" b="1" dirty="0"/>
              <a:t>CO = SV x </a:t>
            </a:r>
            <a:r>
              <a:rPr lang="en-US" altLang="en-US" sz="4000" b="1" dirty="0" smtClean="0"/>
              <a:t>HR</a:t>
            </a:r>
            <a:endParaRPr lang="en-US" altLang="en-US" dirty="0"/>
          </a:p>
          <a:p>
            <a:pPr eaLnBrk="1" hangingPunct="1">
              <a:buFontTx/>
              <a:buNone/>
            </a:pPr>
            <a:r>
              <a:rPr lang="en-US" altLang="en-US" dirty="0"/>
              <a:t>CO = Cardiac Output (volume of blood pumped per </a:t>
            </a:r>
            <a:r>
              <a:rPr lang="en-US" altLang="en-US" dirty="0" smtClean="0"/>
              <a:t>minute)</a:t>
            </a:r>
            <a:endParaRPr lang="en-US" altLang="en-US" dirty="0"/>
          </a:p>
          <a:p>
            <a:pPr eaLnBrk="1" hangingPunct="1">
              <a:buFontTx/>
              <a:buNone/>
            </a:pPr>
            <a:r>
              <a:rPr lang="en-US" altLang="en-US" dirty="0"/>
              <a:t>SV = Stroke Volume (volume of blood pumped per beat)</a:t>
            </a:r>
          </a:p>
          <a:p>
            <a:pPr eaLnBrk="1" hangingPunct="1">
              <a:buFontTx/>
              <a:buNone/>
            </a:pPr>
            <a:r>
              <a:rPr lang="en-US" altLang="en-US" dirty="0"/>
              <a:t>HR = Heart Rate (number of beats per minute</a:t>
            </a:r>
            <a:r>
              <a:rPr lang="en-US" altLang="en-US" dirty="0" smtClean="0"/>
              <a:t>)</a:t>
            </a:r>
          </a:p>
          <a:p>
            <a:pPr>
              <a:buNone/>
            </a:pPr>
            <a:r>
              <a:rPr lang="en-US" altLang="en-US" b="1" dirty="0" smtClean="0">
                <a:solidFill>
                  <a:srgbClr val="0070C0"/>
                </a:solidFill>
              </a:rPr>
              <a:t>In an average healthy adult at rest</a:t>
            </a:r>
          </a:p>
          <a:p>
            <a:pPr>
              <a:buNone/>
            </a:pPr>
            <a:r>
              <a:rPr lang="en-US" altLang="en-US" b="1" dirty="0" smtClean="0">
                <a:solidFill>
                  <a:srgbClr val="0070C0"/>
                </a:solidFill>
              </a:rPr>
              <a:t>CO ~ 5 </a:t>
            </a:r>
            <a:r>
              <a:rPr lang="en-US" altLang="en-US" b="1" dirty="0">
                <a:solidFill>
                  <a:srgbClr val="0070C0"/>
                </a:solidFill>
              </a:rPr>
              <a:t>liters/min. </a:t>
            </a:r>
            <a:endParaRPr lang="en-US" altLang="en-US" b="1" dirty="0" smtClean="0">
              <a:solidFill>
                <a:srgbClr val="0070C0"/>
              </a:solidFill>
            </a:endParaRPr>
          </a:p>
          <a:p>
            <a:pPr>
              <a:buNone/>
            </a:pPr>
            <a:r>
              <a:rPr lang="en-US" altLang="en-US" b="1" dirty="0" smtClean="0">
                <a:solidFill>
                  <a:srgbClr val="0070C0"/>
                </a:solidFill>
              </a:rPr>
              <a:t>SV ~ 71 ml/beat </a:t>
            </a:r>
            <a:endParaRPr lang="en-US" altLang="en-US" b="1" dirty="0">
              <a:solidFill>
                <a:srgbClr val="0070C0"/>
              </a:solidFill>
            </a:endParaRPr>
          </a:p>
          <a:p>
            <a:pPr>
              <a:buNone/>
            </a:pPr>
            <a:r>
              <a:rPr lang="en-US" altLang="en-US" b="1" dirty="0" smtClean="0">
                <a:solidFill>
                  <a:srgbClr val="0070C0"/>
                </a:solidFill>
              </a:rPr>
              <a:t>HR ~ 70 beats/min.</a:t>
            </a:r>
            <a:endParaRPr lang="en-US" altLang="en-US" b="1" dirty="0">
              <a:solidFill>
                <a:srgbClr val="0070C0"/>
              </a:solidFill>
            </a:endParaRPr>
          </a:p>
        </p:txBody>
      </p:sp>
      <p:sp>
        <p:nvSpPr>
          <p:cNvPr id="4" name="Title 1"/>
          <p:cNvSpPr>
            <a:spLocks noGrp="1"/>
          </p:cNvSpPr>
          <p:nvPr>
            <p:ph type="title"/>
          </p:nvPr>
        </p:nvSpPr>
        <p:spPr>
          <a:solidFill>
            <a:srgbClr val="FFFFCC"/>
          </a:solidFill>
        </p:spPr>
        <p:txBody>
          <a:bodyPr>
            <a:normAutofit/>
          </a:bodyPr>
          <a:lstStyle/>
          <a:p>
            <a:r>
              <a:rPr lang="en-US" sz="4000" b="1" dirty="0"/>
              <a:t>Intelligent Design: Evolution vs Genesis 1:3 - 31</a:t>
            </a:r>
          </a:p>
        </p:txBody>
      </p:sp>
    </p:spTree>
    <p:extLst>
      <p:ext uri="{BB962C8B-B14F-4D97-AF65-F5344CB8AC3E}">
        <p14:creationId xmlns:p14="http://schemas.microsoft.com/office/powerpoint/2010/main" val="611912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sp>
        <p:nvSpPr>
          <p:cNvPr id="3" name="Rectangle 2"/>
          <p:cNvSpPr txBox="1">
            <a:spLocks noChangeArrowheads="1"/>
          </p:cNvSpPr>
          <p:nvPr/>
        </p:nvSpPr>
        <p:spPr>
          <a:xfrm>
            <a:off x="1843082" y="1153408"/>
            <a:ext cx="8229600" cy="1143000"/>
          </a:xfrm>
          <a:prstGeom prst="rect">
            <a:avLst/>
          </a:prstGeom>
          <a:solidFill>
            <a:srgbClr val="FFFFCC"/>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dirty="0" smtClean="0"/>
              <a:t>  Allocation of Cardiac Output</a:t>
            </a:r>
            <a:r>
              <a:rPr lang="en-US" altLang="en-US" sz="2000" dirty="0" smtClean="0"/>
              <a:t> (ml/minute)</a:t>
            </a:r>
            <a:endParaRPr lang="en-US" altLang="en-US" dirty="0" smtClean="0"/>
          </a:p>
        </p:txBody>
      </p:sp>
      <p:graphicFrame>
        <p:nvGraphicFramePr>
          <p:cNvPr id="4" name="Group 3"/>
          <p:cNvGraphicFramePr>
            <a:graphicFrameLocks noGrp="1"/>
          </p:cNvGraphicFramePr>
          <p:nvPr>
            <p:extLst/>
          </p:nvPr>
        </p:nvGraphicFramePr>
        <p:xfrm>
          <a:off x="1843082" y="2590407"/>
          <a:ext cx="8229600" cy="3914775"/>
        </p:xfrm>
        <a:graphic>
          <a:graphicData uri="http://schemas.openxmlformats.org/drawingml/2006/table">
            <a:tbl>
              <a:tblPr/>
              <a:tblGrid>
                <a:gridCol w="1646238"/>
                <a:gridCol w="1644650"/>
                <a:gridCol w="1647825"/>
                <a:gridCol w="1644650"/>
                <a:gridCol w="1646237"/>
              </a:tblGrid>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dirty="0" smtClean="0">
                          <a:ln>
                            <a:noFill/>
                          </a:ln>
                          <a:solidFill>
                            <a:schemeClr val="tx1"/>
                          </a:solidFill>
                          <a:effectLst/>
                          <a:latin typeface="Times New Roman" panose="02020603050405020304" pitchFamily="18" charset="0"/>
                        </a:rPr>
                        <a:t>Organ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dirty="0" smtClean="0">
                          <a:ln>
                            <a:noFill/>
                          </a:ln>
                          <a:solidFill>
                            <a:schemeClr val="tx1"/>
                          </a:solidFill>
                          <a:effectLst/>
                          <a:latin typeface="Times New Roman" panose="02020603050405020304" pitchFamily="18" charset="0"/>
                        </a:rPr>
                        <a:t>Rest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dirty="0" smtClean="0">
                          <a:ln>
                            <a:noFill/>
                          </a:ln>
                          <a:solidFill>
                            <a:schemeClr val="tx1"/>
                          </a:solidFill>
                          <a:effectLst/>
                          <a:latin typeface="Times New Roman" panose="02020603050405020304" pitchFamily="18" charset="0"/>
                        </a:rPr>
                        <a:t>Walking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Jogging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Maximal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Brain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750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750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750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750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Heart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250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350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750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Muscle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4500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12,500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22,000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dirty="0" smtClean="0">
                          <a:ln>
                            <a:noFill/>
                          </a:ln>
                          <a:solidFill>
                            <a:schemeClr val="tx1"/>
                          </a:solidFill>
                          <a:effectLst/>
                          <a:latin typeface="Times New Roman" panose="02020603050405020304" pitchFamily="18" charset="0"/>
                        </a:rPr>
                        <a:t>Skin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500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1900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600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Kidney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250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Abdomen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680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300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Other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CC"/>
                    </a:solidFill>
                  </a:tcPr>
                </a:tc>
              </a:tr>
              <a:tr h="4349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latin typeface="Times New Roman" panose="02020603050405020304" pitchFamily="18" charset="0"/>
                        </a:rPr>
                        <a:t>Total C.O.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5,800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9,600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smtClean="0">
                          <a:ln>
                            <a:noFill/>
                          </a:ln>
                          <a:solidFill>
                            <a:schemeClr val="tx1"/>
                          </a:solidFill>
                          <a:effectLst/>
                          <a:latin typeface="Times New Roman" panose="02020603050405020304" pitchFamily="18" charset="0"/>
                        </a:rPr>
                        <a:t>17,580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Times New Roman" panose="02020603050405020304" pitchFamily="18" charset="0"/>
                        </a:rPr>
                        <a:t>25,100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CC"/>
                    </a:solidFill>
                  </a:tcPr>
                </a:tc>
              </a:tr>
            </a:tbl>
          </a:graphicData>
        </a:graphic>
      </p:graphicFrame>
      <p:cxnSp>
        <p:nvCxnSpPr>
          <p:cNvPr id="8" name="Straight Connector 7"/>
          <p:cNvCxnSpPr/>
          <p:nvPr/>
        </p:nvCxnSpPr>
        <p:spPr>
          <a:xfrm flipH="1">
            <a:off x="1725930" y="4760595"/>
            <a:ext cx="1143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43082" y="4321406"/>
            <a:ext cx="0" cy="46863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31116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pic>
        <p:nvPicPr>
          <p:cNvPr id="5" name="Picture 2"/>
          <p:cNvPicPr>
            <a:picLocks noChangeArrowheads="1"/>
          </p:cNvPicPr>
          <p:nvPr/>
        </p:nvPicPr>
        <p:blipFill>
          <a:blip r:embed="rId2">
            <a:extLst>
              <a:ext uri="{28A0092B-C50C-407E-A947-70E740481C1C}">
                <a14:useLocalDpi xmlns:a14="http://schemas.microsoft.com/office/drawing/2010/main" val="0"/>
              </a:ext>
            </a:extLst>
          </a:blip>
          <a:srcRect l="3600" t="8940" r="470" b="13290"/>
          <a:stretch>
            <a:fillRect/>
          </a:stretch>
        </p:blipFill>
        <p:spPr bwMode="auto">
          <a:xfrm>
            <a:off x="1677987" y="1409700"/>
            <a:ext cx="8836025" cy="5178425"/>
          </a:xfrm>
          <a:prstGeom prst="rect">
            <a:avLst/>
          </a:prstGeom>
          <a:noFill/>
          <a:ln w="28575">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64482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smtClean="0"/>
              <a:t>Intelligent Design: Evolution </a:t>
            </a:r>
            <a:r>
              <a:rPr lang="en-US" b="1" dirty="0"/>
              <a:t>vs Genesis 1:3 - 31</a:t>
            </a:r>
          </a:p>
        </p:txBody>
      </p:sp>
      <p:grpSp>
        <p:nvGrpSpPr>
          <p:cNvPr id="6" name="Group 4"/>
          <p:cNvGrpSpPr>
            <a:grpSpLocks/>
          </p:cNvGrpSpPr>
          <p:nvPr/>
        </p:nvGrpSpPr>
        <p:grpSpPr bwMode="auto">
          <a:xfrm>
            <a:off x="3810000" y="1219200"/>
            <a:ext cx="5038725" cy="5638800"/>
            <a:chOff x="2400" y="768"/>
            <a:chExt cx="3174" cy="3552"/>
          </a:xfrm>
        </p:grpSpPr>
        <p:pic>
          <p:nvPicPr>
            <p:cNvPr id="7" name="Picture 5" descr="orient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0" y="768"/>
              <a:ext cx="3174" cy="355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8" name="Line 6"/>
            <p:cNvSpPr>
              <a:spLocks noChangeShapeType="1"/>
            </p:cNvSpPr>
            <p:nvPr/>
          </p:nvSpPr>
          <p:spPr bwMode="auto">
            <a:xfrm flipV="1">
              <a:off x="3120" y="2640"/>
              <a:ext cx="528" cy="4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 name="Text Box 7"/>
            <p:cNvSpPr txBox="1">
              <a:spLocks noChangeArrowheads="1"/>
            </p:cNvSpPr>
            <p:nvPr/>
          </p:nvSpPr>
          <p:spPr bwMode="auto">
            <a:xfrm>
              <a:off x="2784" y="2544"/>
              <a:ext cx="383"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RA</a:t>
              </a:r>
            </a:p>
          </p:txBody>
        </p:sp>
        <p:sp>
          <p:nvSpPr>
            <p:cNvPr id="10" name="Line 8"/>
            <p:cNvSpPr>
              <a:spLocks noChangeShapeType="1"/>
            </p:cNvSpPr>
            <p:nvPr/>
          </p:nvSpPr>
          <p:spPr bwMode="auto">
            <a:xfrm flipV="1">
              <a:off x="4080" y="3072"/>
              <a:ext cx="48" cy="72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Text Box 9"/>
            <p:cNvSpPr txBox="1">
              <a:spLocks noChangeArrowheads="1"/>
            </p:cNvSpPr>
            <p:nvPr/>
          </p:nvSpPr>
          <p:spPr bwMode="auto">
            <a:xfrm>
              <a:off x="3888" y="3840"/>
              <a:ext cx="383"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RV</a:t>
              </a:r>
            </a:p>
          </p:txBody>
        </p:sp>
        <p:sp>
          <p:nvSpPr>
            <p:cNvPr id="12" name="Line 10"/>
            <p:cNvSpPr>
              <a:spLocks noChangeShapeType="1"/>
            </p:cNvSpPr>
            <p:nvPr/>
          </p:nvSpPr>
          <p:spPr bwMode="auto">
            <a:xfrm flipH="1" flipV="1">
              <a:off x="4656" y="3072"/>
              <a:ext cx="192" cy="81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 name="Text Box 11"/>
            <p:cNvSpPr txBox="1">
              <a:spLocks noChangeArrowheads="1"/>
            </p:cNvSpPr>
            <p:nvPr/>
          </p:nvSpPr>
          <p:spPr bwMode="auto">
            <a:xfrm>
              <a:off x="4694" y="3914"/>
              <a:ext cx="372" cy="28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a:t>LV</a:t>
              </a:r>
            </a:p>
          </p:txBody>
        </p:sp>
      </p:grpSp>
    </p:spTree>
    <p:extLst>
      <p:ext uri="{BB962C8B-B14F-4D97-AF65-F5344CB8AC3E}">
        <p14:creationId xmlns:p14="http://schemas.microsoft.com/office/powerpoint/2010/main" val="2290305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fontScale="90000"/>
          </a:bodyPr>
          <a:lstStyle/>
          <a:p>
            <a:r>
              <a:rPr lang="en-US" b="1" dirty="0"/>
              <a:t>Intelligent Design: Evolution vs Genesis 1:3 - 31</a:t>
            </a:r>
          </a:p>
        </p:txBody>
      </p:sp>
      <p:pic>
        <p:nvPicPr>
          <p:cNvPr id="5" name="Picture 3" descr="end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38" y="914400"/>
            <a:ext cx="8701087"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37984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866</Words>
  <Application>Microsoft Office PowerPoint</Application>
  <PresentationFormat>Widescreen</PresentationFormat>
  <Paragraphs>120</Paragraphs>
  <Slides>13</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Office Theme</vt:lpstr>
      <vt:lpstr>Bitmap Image</vt:lpstr>
      <vt:lpstr>Discipleship:  An  Introduction to  Systematic Theology and  Apologetics</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lpstr>Intelligent Design: Evolution vs Genesis 1:3 - 31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2016-05-09T01:25:27Z</dcterms:created>
  <dcterms:modified xsi:type="dcterms:W3CDTF">2016-05-09T01:27:40Z</dcterms:modified>
</cp:coreProperties>
</file>