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5" autoAdjust="0"/>
    <p:restoredTop sz="94660"/>
  </p:normalViewPr>
  <p:slideViewPr>
    <p:cSldViewPr snapToGrid="0">
      <p:cViewPr varScale="1">
        <p:scale>
          <a:sx n="71" d="100"/>
          <a:sy n="71" d="100"/>
        </p:scale>
        <p:origin x="329" y="3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879918D-DCBE-4DE9-B3D5-9408434263DF}" type="datetimeFigureOut">
              <a:rPr lang="en-US" smtClean="0"/>
              <a:t>5/15/2016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5E0431-DE4E-4A2B-A44F-824FB3AEB6AB}" type="slidenum">
              <a:rPr lang="en-US" smtClean="0"/>
              <a:t>‹#›</a:t>
            </a:fld>
            <a:endParaRPr lang="en-US"/>
          </a:p>
        </p:txBody>
      </p:sp>
    </p:spTree>
    <p:extLst>
      <p:ext uri="{BB962C8B-B14F-4D97-AF65-F5344CB8AC3E}">
        <p14:creationId xmlns:p14="http://schemas.microsoft.com/office/powerpoint/2010/main" val="1911099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79918D-DCBE-4DE9-B3D5-9408434263DF}" type="datetimeFigureOut">
              <a:rPr lang="en-US" smtClean="0"/>
              <a:t>5/15/2016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5E0431-DE4E-4A2B-A44F-824FB3AEB6AB}" type="slidenum">
              <a:rPr lang="en-US" smtClean="0"/>
              <a:t>‹#›</a:t>
            </a:fld>
            <a:endParaRPr lang="en-US"/>
          </a:p>
        </p:txBody>
      </p:sp>
    </p:spTree>
    <p:extLst>
      <p:ext uri="{BB962C8B-B14F-4D97-AF65-F5344CB8AC3E}">
        <p14:creationId xmlns:p14="http://schemas.microsoft.com/office/powerpoint/2010/main" val="16662187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79918D-DCBE-4DE9-B3D5-9408434263DF}" type="datetimeFigureOut">
              <a:rPr lang="en-US" smtClean="0"/>
              <a:t>5/15/2016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5E0431-DE4E-4A2B-A44F-824FB3AEB6AB}" type="slidenum">
              <a:rPr lang="en-US" smtClean="0"/>
              <a:t>‹#›</a:t>
            </a:fld>
            <a:endParaRPr lang="en-US"/>
          </a:p>
        </p:txBody>
      </p:sp>
    </p:spTree>
    <p:extLst>
      <p:ext uri="{BB962C8B-B14F-4D97-AF65-F5344CB8AC3E}">
        <p14:creationId xmlns:p14="http://schemas.microsoft.com/office/powerpoint/2010/main" val="18348501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79918D-DCBE-4DE9-B3D5-9408434263DF}" type="datetimeFigureOut">
              <a:rPr lang="en-US" smtClean="0"/>
              <a:t>5/15/2016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5E0431-DE4E-4A2B-A44F-824FB3AEB6AB}" type="slidenum">
              <a:rPr lang="en-US" smtClean="0"/>
              <a:t>‹#›</a:t>
            </a:fld>
            <a:endParaRPr lang="en-US"/>
          </a:p>
        </p:txBody>
      </p:sp>
    </p:spTree>
    <p:extLst>
      <p:ext uri="{BB962C8B-B14F-4D97-AF65-F5344CB8AC3E}">
        <p14:creationId xmlns:p14="http://schemas.microsoft.com/office/powerpoint/2010/main" val="792024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879918D-DCBE-4DE9-B3D5-9408434263DF}" type="datetimeFigureOut">
              <a:rPr lang="en-US" smtClean="0"/>
              <a:t>5/15/2016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5E0431-DE4E-4A2B-A44F-824FB3AEB6AB}" type="slidenum">
              <a:rPr lang="en-US" smtClean="0"/>
              <a:t>‹#›</a:t>
            </a:fld>
            <a:endParaRPr lang="en-US"/>
          </a:p>
        </p:txBody>
      </p:sp>
    </p:spTree>
    <p:extLst>
      <p:ext uri="{BB962C8B-B14F-4D97-AF65-F5344CB8AC3E}">
        <p14:creationId xmlns:p14="http://schemas.microsoft.com/office/powerpoint/2010/main" val="4163192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879918D-DCBE-4DE9-B3D5-9408434263DF}" type="datetimeFigureOut">
              <a:rPr lang="en-US" smtClean="0"/>
              <a:t>5/15/2016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5E0431-DE4E-4A2B-A44F-824FB3AEB6AB}" type="slidenum">
              <a:rPr lang="en-US" smtClean="0"/>
              <a:t>‹#›</a:t>
            </a:fld>
            <a:endParaRPr lang="en-US"/>
          </a:p>
        </p:txBody>
      </p:sp>
    </p:spTree>
    <p:extLst>
      <p:ext uri="{BB962C8B-B14F-4D97-AF65-F5344CB8AC3E}">
        <p14:creationId xmlns:p14="http://schemas.microsoft.com/office/powerpoint/2010/main" val="2840090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879918D-DCBE-4DE9-B3D5-9408434263DF}" type="datetimeFigureOut">
              <a:rPr lang="en-US" smtClean="0"/>
              <a:t>5/15/2016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5E0431-DE4E-4A2B-A44F-824FB3AEB6AB}" type="slidenum">
              <a:rPr lang="en-US" smtClean="0"/>
              <a:t>‹#›</a:t>
            </a:fld>
            <a:endParaRPr lang="en-US"/>
          </a:p>
        </p:txBody>
      </p:sp>
    </p:spTree>
    <p:extLst>
      <p:ext uri="{BB962C8B-B14F-4D97-AF65-F5344CB8AC3E}">
        <p14:creationId xmlns:p14="http://schemas.microsoft.com/office/powerpoint/2010/main" val="495465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879918D-DCBE-4DE9-B3D5-9408434263DF}" type="datetimeFigureOut">
              <a:rPr lang="en-US" smtClean="0"/>
              <a:t>5/15/2016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5E0431-DE4E-4A2B-A44F-824FB3AEB6AB}" type="slidenum">
              <a:rPr lang="en-US" smtClean="0"/>
              <a:t>‹#›</a:t>
            </a:fld>
            <a:endParaRPr lang="en-US"/>
          </a:p>
        </p:txBody>
      </p:sp>
    </p:spTree>
    <p:extLst>
      <p:ext uri="{BB962C8B-B14F-4D97-AF65-F5344CB8AC3E}">
        <p14:creationId xmlns:p14="http://schemas.microsoft.com/office/powerpoint/2010/main" val="4118162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79918D-DCBE-4DE9-B3D5-9408434263DF}" type="datetimeFigureOut">
              <a:rPr lang="en-US" smtClean="0"/>
              <a:t>5/15/2016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5E0431-DE4E-4A2B-A44F-824FB3AEB6AB}" type="slidenum">
              <a:rPr lang="en-US" smtClean="0"/>
              <a:t>‹#›</a:t>
            </a:fld>
            <a:endParaRPr lang="en-US"/>
          </a:p>
        </p:txBody>
      </p:sp>
    </p:spTree>
    <p:extLst>
      <p:ext uri="{BB962C8B-B14F-4D97-AF65-F5344CB8AC3E}">
        <p14:creationId xmlns:p14="http://schemas.microsoft.com/office/powerpoint/2010/main" val="22155200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79918D-DCBE-4DE9-B3D5-9408434263DF}" type="datetimeFigureOut">
              <a:rPr lang="en-US" smtClean="0"/>
              <a:t>5/15/2016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5E0431-DE4E-4A2B-A44F-824FB3AEB6AB}" type="slidenum">
              <a:rPr lang="en-US" smtClean="0"/>
              <a:t>‹#›</a:t>
            </a:fld>
            <a:endParaRPr lang="en-US"/>
          </a:p>
        </p:txBody>
      </p:sp>
    </p:spTree>
    <p:extLst>
      <p:ext uri="{BB962C8B-B14F-4D97-AF65-F5344CB8AC3E}">
        <p14:creationId xmlns:p14="http://schemas.microsoft.com/office/powerpoint/2010/main" val="3654303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79918D-DCBE-4DE9-B3D5-9408434263DF}" type="datetimeFigureOut">
              <a:rPr lang="en-US" smtClean="0"/>
              <a:t>5/15/2016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5E0431-DE4E-4A2B-A44F-824FB3AEB6AB}" type="slidenum">
              <a:rPr lang="en-US" smtClean="0"/>
              <a:t>‹#›</a:t>
            </a:fld>
            <a:endParaRPr lang="en-US"/>
          </a:p>
        </p:txBody>
      </p:sp>
    </p:spTree>
    <p:extLst>
      <p:ext uri="{BB962C8B-B14F-4D97-AF65-F5344CB8AC3E}">
        <p14:creationId xmlns:p14="http://schemas.microsoft.com/office/powerpoint/2010/main" val="30983472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79918D-DCBE-4DE9-B3D5-9408434263DF}" type="datetimeFigureOut">
              <a:rPr lang="en-US" smtClean="0"/>
              <a:t>5/15/2016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5E0431-DE4E-4A2B-A44F-824FB3AEB6AB}" type="slidenum">
              <a:rPr lang="en-US" smtClean="0"/>
              <a:t>‹#›</a:t>
            </a:fld>
            <a:endParaRPr lang="en-US"/>
          </a:p>
        </p:txBody>
      </p:sp>
    </p:spTree>
    <p:extLst>
      <p:ext uri="{BB962C8B-B14F-4D97-AF65-F5344CB8AC3E}">
        <p14:creationId xmlns:p14="http://schemas.microsoft.com/office/powerpoint/2010/main" val="9033621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24000" y="416689"/>
            <a:ext cx="9144000" cy="4213184"/>
          </a:xfrm>
          <a:solidFill>
            <a:srgbClr val="FFFFCC"/>
          </a:solidFill>
        </p:spPr>
        <p:txBody>
          <a:bodyPr>
            <a:noAutofit/>
          </a:bodyPr>
          <a:lstStyle/>
          <a:p>
            <a:r>
              <a:rPr lang="en-US" b="1" dirty="0" smtClean="0">
                <a:solidFill>
                  <a:srgbClr val="0070C0"/>
                </a:solidFill>
              </a:rPr>
              <a:t>Discipleship: </a:t>
            </a:r>
            <a:br>
              <a:rPr lang="en-US" b="1" dirty="0" smtClean="0">
                <a:solidFill>
                  <a:srgbClr val="0070C0"/>
                </a:solidFill>
              </a:rPr>
            </a:br>
            <a:r>
              <a:rPr lang="en-US" b="1" dirty="0" smtClean="0">
                <a:solidFill>
                  <a:srgbClr val="0070C0"/>
                </a:solidFill>
              </a:rPr>
              <a:t>An </a:t>
            </a:r>
            <a:br>
              <a:rPr lang="en-US" b="1" dirty="0" smtClean="0">
                <a:solidFill>
                  <a:srgbClr val="0070C0"/>
                </a:solidFill>
              </a:rPr>
            </a:br>
            <a:r>
              <a:rPr lang="en-US" b="1" dirty="0" smtClean="0">
                <a:solidFill>
                  <a:srgbClr val="0070C0"/>
                </a:solidFill>
              </a:rPr>
              <a:t>Introduction to </a:t>
            </a:r>
            <a:br>
              <a:rPr lang="en-US" b="1" dirty="0" smtClean="0">
                <a:solidFill>
                  <a:srgbClr val="0070C0"/>
                </a:solidFill>
              </a:rPr>
            </a:br>
            <a:r>
              <a:rPr lang="en-US" b="1" dirty="0" smtClean="0">
                <a:solidFill>
                  <a:srgbClr val="0070C0"/>
                </a:solidFill>
              </a:rPr>
              <a:t>Systematic Theology and </a:t>
            </a:r>
            <a:br>
              <a:rPr lang="en-US" b="1" dirty="0" smtClean="0">
                <a:solidFill>
                  <a:srgbClr val="0070C0"/>
                </a:solidFill>
              </a:rPr>
            </a:br>
            <a:r>
              <a:rPr lang="en-US" b="1" dirty="0" smtClean="0">
                <a:solidFill>
                  <a:srgbClr val="0070C0"/>
                </a:solidFill>
              </a:rPr>
              <a:t>Apologetics</a:t>
            </a:r>
            <a:endParaRPr lang="en-US" b="1" dirty="0">
              <a:solidFill>
                <a:srgbClr val="0070C0"/>
              </a:solidFill>
            </a:endParaRPr>
          </a:p>
        </p:txBody>
      </p:sp>
      <p:sp>
        <p:nvSpPr>
          <p:cNvPr id="5" name="Subtitle 4"/>
          <p:cNvSpPr>
            <a:spLocks noGrp="1"/>
          </p:cNvSpPr>
          <p:nvPr>
            <p:ph type="subTitle" idx="1"/>
          </p:nvPr>
        </p:nvSpPr>
        <p:spPr>
          <a:xfrm>
            <a:off x="1587660" y="4956276"/>
            <a:ext cx="9144000" cy="1655762"/>
          </a:xfrm>
          <a:solidFill>
            <a:srgbClr val="FFFFCC"/>
          </a:solidFill>
        </p:spPr>
        <p:txBody>
          <a:bodyPr>
            <a:normAutofit/>
          </a:bodyPr>
          <a:lstStyle/>
          <a:p>
            <a:r>
              <a:rPr lang="en-US" sz="3600" dirty="0" smtClean="0"/>
              <a:t>The Doctrines of Creation:</a:t>
            </a:r>
            <a:endParaRPr lang="en-US" sz="2800" dirty="0" smtClean="0"/>
          </a:p>
          <a:p>
            <a:r>
              <a:rPr lang="en-US" dirty="0" smtClean="0">
                <a:solidFill>
                  <a:srgbClr val="0070C0"/>
                </a:solidFill>
              </a:rPr>
              <a:t>The Heights Church May 15, 2016</a:t>
            </a:r>
            <a:endParaRPr lang="en-US" dirty="0">
              <a:solidFill>
                <a:srgbClr val="0070C0"/>
              </a:solidFill>
            </a:endParaRPr>
          </a:p>
        </p:txBody>
      </p:sp>
    </p:spTree>
    <p:extLst>
      <p:ext uri="{BB962C8B-B14F-4D97-AF65-F5344CB8AC3E}">
        <p14:creationId xmlns:p14="http://schemas.microsoft.com/office/powerpoint/2010/main" val="73464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5123"/>
            <a:ext cx="10515600" cy="611996"/>
          </a:xfrm>
          <a:solidFill>
            <a:srgbClr val="FFFFCC"/>
          </a:solidFill>
        </p:spPr>
        <p:txBody>
          <a:bodyPr>
            <a:normAutofit fontScale="90000"/>
          </a:bodyPr>
          <a:lstStyle/>
          <a:p>
            <a:r>
              <a:rPr lang="en-US" b="1" dirty="0" smtClean="0"/>
              <a:t>The Creation of Angels</a:t>
            </a:r>
            <a:endParaRPr lang="en-US" b="1" dirty="0"/>
          </a:p>
        </p:txBody>
      </p:sp>
      <p:sp>
        <p:nvSpPr>
          <p:cNvPr id="3" name="Content Placeholder 2"/>
          <p:cNvSpPr>
            <a:spLocks noGrp="1"/>
          </p:cNvSpPr>
          <p:nvPr>
            <p:ph idx="1"/>
          </p:nvPr>
        </p:nvSpPr>
        <p:spPr>
          <a:xfrm>
            <a:off x="838200" y="827589"/>
            <a:ext cx="10515600" cy="5891515"/>
          </a:xfrm>
          <a:solidFill>
            <a:srgbClr val="FFFFCC"/>
          </a:solidFill>
        </p:spPr>
        <p:txBody>
          <a:bodyPr>
            <a:normAutofit fontScale="92500" lnSpcReduction="10000"/>
          </a:bodyPr>
          <a:lstStyle/>
          <a:p>
            <a:pPr marL="0" indent="0">
              <a:buNone/>
            </a:pPr>
            <a:r>
              <a:rPr lang="en-US" sz="3000" b="1" dirty="0" smtClean="0">
                <a:solidFill>
                  <a:srgbClr val="0070C0"/>
                </a:solidFill>
              </a:rPr>
              <a:t>Angels are created, spiritual beings with moral judgment and </a:t>
            </a:r>
            <a:r>
              <a:rPr lang="en-US" sz="3000" b="1" dirty="0" smtClean="0">
                <a:solidFill>
                  <a:srgbClr val="FF0000"/>
                </a:solidFill>
              </a:rPr>
              <a:t>high intelligence</a:t>
            </a:r>
            <a:r>
              <a:rPr lang="en-US" b="1" dirty="0" smtClean="0">
                <a:solidFill>
                  <a:srgbClr val="FF0000"/>
                </a:solidFill>
              </a:rPr>
              <a:t>.</a:t>
            </a:r>
          </a:p>
          <a:p>
            <a:r>
              <a:rPr lang="en-US" sz="3000" b="1" dirty="0" smtClean="0">
                <a:solidFill>
                  <a:srgbClr val="0070C0"/>
                </a:solidFill>
              </a:rPr>
              <a:t>Praise God</a:t>
            </a:r>
          </a:p>
          <a:p>
            <a:pPr marL="0" indent="0">
              <a:buNone/>
            </a:pPr>
            <a:r>
              <a:rPr lang="en-US" sz="3000" b="1" dirty="0"/>
              <a:t>And whenever the living creatures give glory and honor and thanks to him who is seated on the throne, </a:t>
            </a:r>
            <a:r>
              <a:rPr lang="en-US" sz="3000" b="1" dirty="0" smtClean="0"/>
              <a:t>who </a:t>
            </a:r>
            <a:r>
              <a:rPr lang="en-US" sz="3000" b="1" dirty="0"/>
              <a:t>lives forever and ever, </a:t>
            </a:r>
            <a:r>
              <a:rPr lang="en-US" sz="3000" b="1" dirty="0" smtClean="0"/>
              <a:t>the </a:t>
            </a:r>
            <a:r>
              <a:rPr lang="en-US" sz="3000" b="1" dirty="0"/>
              <a:t>twenty-four elders </a:t>
            </a:r>
            <a:r>
              <a:rPr lang="en-US" sz="3000" b="1" dirty="0" smtClean="0"/>
              <a:t>fall </a:t>
            </a:r>
            <a:r>
              <a:rPr lang="en-US" sz="3000" b="1" dirty="0"/>
              <a:t>down before him who is seated on the throne and worship him who lives forever and ever. They cast </a:t>
            </a:r>
            <a:r>
              <a:rPr lang="en-US" sz="3000" b="1" dirty="0" smtClean="0"/>
              <a:t>their </a:t>
            </a:r>
            <a:r>
              <a:rPr lang="en-US" sz="3000" b="1" dirty="0"/>
              <a:t>crowns before the throne, saying</a:t>
            </a:r>
            <a:r>
              <a:rPr lang="en-US" sz="3000" b="1" dirty="0" smtClean="0"/>
              <a:t>, “Worthy </a:t>
            </a:r>
            <a:r>
              <a:rPr lang="en-US" sz="3000" b="1" dirty="0"/>
              <a:t>are you, our Lord and </a:t>
            </a:r>
            <a:r>
              <a:rPr lang="en-US" sz="3000" b="1" dirty="0" err="1" smtClean="0"/>
              <a:t>God,to</a:t>
            </a:r>
            <a:r>
              <a:rPr lang="en-US" sz="3000" b="1" dirty="0" smtClean="0"/>
              <a:t> </a:t>
            </a:r>
            <a:r>
              <a:rPr lang="en-US" sz="3000" b="1" dirty="0"/>
              <a:t>receive glory and honor and </a:t>
            </a:r>
            <a:r>
              <a:rPr lang="en-US" sz="3000" b="1" dirty="0" smtClean="0"/>
              <a:t>power, for you </a:t>
            </a:r>
            <a:r>
              <a:rPr lang="en-US" sz="3000" b="1" dirty="0"/>
              <a:t>created all </a:t>
            </a:r>
            <a:r>
              <a:rPr lang="en-US" sz="3000" b="1" dirty="0" smtClean="0"/>
              <a:t>things, and by </a:t>
            </a:r>
            <a:r>
              <a:rPr lang="en-US" sz="3000" b="1" dirty="0"/>
              <a:t>your will they existed and were created</a:t>
            </a:r>
            <a:r>
              <a:rPr lang="en-US" sz="3000" dirty="0" smtClean="0"/>
              <a:t>.” Revelation 4:9-11</a:t>
            </a:r>
            <a:endParaRPr lang="en-US" sz="3000" b="1" dirty="0" smtClean="0">
              <a:solidFill>
                <a:srgbClr val="0070C0"/>
              </a:solidFill>
            </a:endParaRPr>
          </a:p>
          <a:p>
            <a:pPr marL="0" indent="0">
              <a:buNone/>
            </a:pPr>
            <a:r>
              <a:rPr lang="en-US" sz="3000" b="1" dirty="0"/>
              <a:t>Then I looked, and I heard around the throne and the living creatures and the elders the voice of many angels, numbering </a:t>
            </a:r>
            <a:r>
              <a:rPr lang="en-US" sz="3000" b="1" dirty="0" smtClean="0"/>
              <a:t>myriads </a:t>
            </a:r>
            <a:r>
              <a:rPr lang="en-US" sz="3000" b="1" dirty="0"/>
              <a:t>of myriads and thousands of thousands</a:t>
            </a:r>
            <a:r>
              <a:rPr lang="en-US" sz="3000" b="1" dirty="0" smtClean="0"/>
              <a:t>,</a:t>
            </a:r>
            <a:r>
              <a:rPr lang="en-US" sz="3000" b="1" dirty="0"/>
              <a:t> saying with a loud voice</a:t>
            </a:r>
            <a:r>
              <a:rPr lang="en-US" sz="3000" b="1" dirty="0" smtClean="0"/>
              <a:t>, “</a:t>
            </a:r>
            <a:r>
              <a:rPr lang="en-US" sz="3000" b="1" dirty="0"/>
              <a:t>Worthy is the Lamb who was </a:t>
            </a:r>
            <a:r>
              <a:rPr lang="en-US" sz="3000" b="1" dirty="0" smtClean="0"/>
              <a:t>slain, to </a:t>
            </a:r>
            <a:r>
              <a:rPr lang="en-US" sz="3000" b="1" dirty="0"/>
              <a:t>receive power and wealth and wisdom and </a:t>
            </a:r>
            <a:r>
              <a:rPr lang="en-US" sz="3000" b="1" dirty="0" smtClean="0"/>
              <a:t>might and </a:t>
            </a:r>
            <a:r>
              <a:rPr lang="en-US" sz="3000" b="1" dirty="0"/>
              <a:t>honor and glory and blessing</a:t>
            </a:r>
            <a:r>
              <a:rPr lang="en-US" sz="3000" b="1" dirty="0" smtClean="0"/>
              <a:t>!” </a:t>
            </a:r>
            <a:r>
              <a:rPr lang="en-US" sz="3000" dirty="0" smtClean="0"/>
              <a:t>Revelation 5:11</a:t>
            </a:r>
            <a:endParaRPr lang="en-US" sz="3000" dirty="0"/>
          </a:p>
          <a:p>
            <a:pPr lvl="1"/>
            <a:endParaRPr lang="en-US" sz="2800" b="1" dirty="0" smtClean="0">
              <a:solidFill>
                <a:srgbClr val="0070C0"/>
              </a:solidFill>
            </a:endParaRPr>
          </a:p>
          <a:p>
            <a:pPr marL="0" indent="0">
              <a:buNone/>
            </a:pPr>
            <a:endParaRPr lang="en-US" dirty="0"/>
          </a:p>
          <a:p>
            <a:endParaRPr lang="en-US" b="1" dirty="0">
              <a:solidFill>
                <a:srgbClr val="0070C0"/>
              </a:solidFill>
            </a:endParaRPr>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4804477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The Creation of Angels</a:t>
            </a:r>
            <a:endParaRPr lang="en-US" b="1" dirty="0"/>
          </a:p>
        </p:txBody>
      </p:sp>
      <p:sp>
        <p:nvSpPr>
          <p:cNvPr id="3" name="Content Placeholder 2"/>
          <p:cNvSpPr>
            <a:spLocks noGrp="1"/>
          </p:cNvSpPr>
          <p:nvPr>
            <p:ph idx="1"/>
          </p:nvPr>
        </p:nvSpPr>
        <p:spPr>
          <a:xfrm>
            <a:off x="838200" y="1064872"/>
            <a:ext cx="10515600" cy="5675740"/>
          </a:xfrm>
          <a:solidFill>
            <a:srgbClr val="FFFFCC"/>
          </a:solidFill>
        </p:spPr>
        <p:txBody>
          <a:bodyPr>
            <a:normAutofit lnSpcReduction="10000"/>
          </a:bodyPr>
          <a:lstStyle/>
          <a:p>
            <a:pPr marL="0" indent="0">
              <a:buNone/>
            </a:pPr>
            <a:r>
              <a:rPr lang="en-US" b="1" dirty="0" smtClean="0">
                <a:solidFill>
                  <a:srgbClr val="0070C0"/>
                </a:solidFill>
              </a:rPr>
              <a:t>Angels are created, spiritual beings with moral judgment and high intelligence, but </a:t>
            </a:r>
            <a:r>
              <a:rPr lang="en-US" b="1" dirty="0" smtClean="0">
                <a:solidFill>
                  <a:srgbClr val="FF0000"/>
                </a:solidFill>
              </a:rPr>
              <a:t>without physical bodies</a:t>
            </a:r>
            <a:r>
              <a:rPr lang="en-US" b="1" dirty="0" smtClean="0">
                <a:solidFill>
                  <a:srgbClr val="0070C0"/>
                </a:solidFill>
              </a:rPr>
              <a:t>.</a:t>
            </a:r>
          </a:p>
          <a:p>
            <a:r>
              <a:rPr lang="en-US" b="1" dirty="0" smtClean="0">
                <a:solidFill>
                  <a:srgbClr val="0070C0"/>
                </a:solidFill>
              </a:rPr>
              <a:t>Ordinarily spiritual beings do not have physical bodies.</a:t>
            </a:r>
          </a:p>
          <a:p>
            <a:pPr marL="0" indent="0">
              <a:buNone/>
            </a:pPr>
            <a:r>
              <a:rPr lang="en-US" b="1" dirty="0"/>
              <a:t>See my hands and my feet, that it is I myself. </a:t>
            </a:r>
            <a:r>
              <a:rPr lang="en-US" b="1" dirty="0" smtClean="0"/>
              <a:t>Touch </a:t>
            </a:r>
            <a:r>
              <a:rPr lang="en-US" b="1" dirty="0"/>
              <a:t>me, and see. For a spirit does not have flesh and bones as you see that I have</a:t>
            </a:r>
            <a:r>
              <a:rPr lang="en-US" b="1" dirty="0" smtClean="0"/>
              <a:t>. </a:t>
            </a:r>
            <a:r>
              <a:rPr lang="en-US" dirty="0" smtClean="0"/>
              <a:t>Luke 24:39</a:t>
            </a:r>
          </a:p>
          <a:p>
            <a:r>
              <a:rPr lang="en-US" b="1" dirty="0" smtClean="0">
                <a:solidFill>
                  <a:srgbClr val="0070C0"/>
                </a:solidFill>
              </a:rPr>
              <a:t>Sometimes God gives humans special ability to see angels.</a:t>
            </a:r>
          </a:p>
          <a:p>
            <a:pPr marL="0" indent="0">
              <a:buNone/>
            </a:pPr>
            <a:r>
              <a:rPr lang="en-US" b="1" dirty="0"/>
              <a:t>Then the Lord </a:t>
            </a:r>
            <a:r>
              <a:rPr lang="en-US" b="1" dirty="0" smtClean="0"/>
              <a:t>opened </a:t>
            </a:r>
            <a:r>
              <a:rPr lang="en-US" b="1" dirty="0"/>
              <a:t>the eyes of Balaam, and he saw the angel of the Lord standing in the way, with his drawn sword in his hand. And he bowed down and fell on his face</a:t>
            </a:r>
            <a:r>
              <a:rPr lang="en-US" b="1" dirty="0" smtClean="0"/>
              <a:t>. </a:t>
            </a:r>
            <a:r>
              <a:rPr lang="en-US" dirty="0" smtClean="0"/>
              <a:t>Numbers 22:31</a:t>
            </a:r>
          </a:p>
          <a:p>
            <a:pPr marL="0" indent="0">
              <a:buNone/>
            </a:pPr>
            <a:r>
              <a:rPr lang="en-US" b="1" dirty="0"/>
              <a:t>Then Elisha prayed and said, “O Lord, please </a:t>
            </a:r>
            <a:r>
              <a:rPr lang="en-US" b="1" dirty="0" smtClean="0"/>
              <a:t>open </a:t>
            </a:r>
            <a:r>
              <a:rPr lang="en-US" b="1" dirty="0"/>
              <a:t>his eyes that he may see.” So the Lord opened the eyes of the young man, and he saw, and behold, the mountain was full of </a:t>
            </a:r>
            <a:r>
              <a:rPr lang="en-US" b="1" dirty="0" smtClean="0"/>
              <a:t>horses </a:t>
            </a:r>
            <a:r>
              <a:rPr lang="en-US" b="1" dirty="0"/>
              <a:t>and chariots of fire all around Elisha</a:t>
            </a:r>
            <a:r>
              <a:rPr lang="en-US" b="1" dirty="0" smtClean="0"/>
              <a:t>. </a:t>
            </a:r>
            <a:r>
              <a:rPr lang="en-US" dirty="0" smtClean="0"/>
              <a:t>2 Kings 6:17</a:t>
            </a:r>
          </a:p>
          <a:p>
            <a:pPr marL="0" indent="0">
              <a:buNone/>
            </a:pPr>
            <a:endParaRPr lang="en-US" b="1" dirty="0">
              <a:solidFill>
                <a:srgbClr val="0070C0"/>
              </a:solidFill>
            </a:endParaRPr>
          </a:p>
          <a:p>
            <a:pPr lvl="1"/>
            <a:endParaRPr lang="en-US" sz="2800" b="1" dirty="0" smtClean="0">
              <a:solidFill>
                <a:srgbClr val="0070C0"/>
              </a:solidFill>
            </a:endParaRPr>
          </a:p>
          <a:p>
            <a:pPr marL="0" indent="0">
              <a:buNone/>
            </a:pPr>
            <a:endParaRPr lang="en-US" dirty="0"/>
          </a:p>
          <a:p>
            <a:endParaRPr lang="en-US" b="1" dirty="0">
              <a:solidFill>
                <a:srgbClr val="0070C0"/>
              </a:solidFill>
            </a:endParaRPr>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35960124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The Creation of Angels</a:t>
            </a:r>
            <a:endParaRPr lang="en-US" b="1" dirty="0"/>
          </a:p>
        </p:txBody>
      </p:sp>
      <p:sp>
        <p:nvSpPr>
          <p:cNvPr id="3" name="Content Placeholder 2"/>
          <p:cNvSpPr>
            <a:spLocks noGrp="1"/>
          </p:cNvSpPr>
          <p:nvPr>
            <p:ph idx="1"/>
          </p:nvPr>
        </p:nvSpPr>
        <p:spPr>
          <a:xfrm>
            <a:off x="838200" y="1064872"/>
            <a:ext cx="10515600" cy="5675740"/>
          </a:xfrm>
          <a:solidFill>
            <a:srgbClr val="FFFFCC"/>
          </a:solidFill>
        </p:spPr>
        <p:txBody>
          <a:bodyPr>
            <a:normAutofit/>
          </a:bodyPr>
          <a:lstStyle/>
          <a:p>
            <a:pPr marL="0" indent="0">
              <a:buNone/>
            </a:pPr>
            <a:r>
              <a:rPr lang="en-US" b="1" dirty="0" smtClean="0">
                <a:solidFill>
                  <a:srgbClr val="0070C0"/>
                </a:solidFill>
              </a:rPr>
              <a:t>Angels are created, spiritual beings with moral judgment and high intelligence, but </a:t>
            </a:r>
            <a:r>
              <a:rPr lang="en-US" b="1" dirty="0" smtClean="0">
                <a:solidFill>
                  <a:srgbClr val="FF0000"/>
                </a:solidFill>
              </a:rPr>
              <a:t>without physical bodies</a:t>
            </a:r>
            <a:r>
              <a:rPr lang="en-US" b="1" dirty="0" smtClean="0">
                <a:solidFill>
                  <a:srgbClr val="0070C0"/>
                </a:solidFill>
              </a:rPr>
              <a:t>.</a:t>
            </a:r>
          </a:p>
          <a:p>
            <a:r>
              <a:rPr lang="en-US" b="1" dirty="0" smtClean="0">
                <a:solidFill>
                  <a:srgbClr val="0070C0"/>
                </a:solidFill>
              </a:rPr>
              <a:t>Sometimes angels take on physical bodies when they appear to people.</a:t>
            </a:r>
          </a:p>
          <a:p>
            <a:pPr marL="0" indent="0">
              <a:buNone/>
            </a:pPr>
            <a:r>
              <a:rPr lang="en-US" b="1" dirty="0" smtClean="0"/>
              <a:t>And </a:t>
            </a:r>
            <a:r>
              <a:rPr lang="en-US" b="1" dirty="0"/>
              <a:t>behold, there was a great earthquake, for </a:t>
            </a:r>
            <a:r>
              <a:rPr lang="en-US" b="1" dirty="0" smtClean="0"/>
              <a:t>an </a:t>
            </a:r>
            <a:r>
              <a:rPr lang="en-US" b="1" dirty="0"/>
              <a:t>angel of the Lord descended from heaven and came and rolled back the stone and sat on it. </a:t>
            </a:r>
            <a:r>
              <a:rPr lang="en-US" b="1" dirty="0" smtClean="0"/>
              <a:t>His </a:t>
            </a:r>
            <a:r>
              <a:rPr lang="en-US" b="1" dirty="0"/>
              <a:t>appearance was like lightning, and </a:t>
            </a:r>
            <a:r>
              <a:rPr lang="en-US" b="1" dirty="0" smtClean="0"/>
              <a:t>his </a:t>
            </a:r>
            <a:r>
              <a:rPr lang="en-US" b="1" dirty="0"/>
              <a:t>clothing white as snow</a:t>
            </a:r>
            <a:r>
              <a:rPr lang="en-US" b="1" dirty="0" smtClean="0"/>
              <a:t>.</a:t>
            </a:r>
            <a:r>
              <a:rPr lang="en-US" b="1" dirty="0"/>
              <a:t> And for fear of him the guards trembled and </a:t>
            </a:r>
            <a:r>
              <a:rPr lang="en-US" b="1" dirty="0" smtClean="0"/>
              <a:t>became </a:t>
            </a:r>
            <a:r>
              <a:rPr lang="en-US" b="1" dirty="0"/>
              <a:t>like dead men</a:t>
            </a:r>
            <a:r>
              <a:rPr lang="en-US" b="1" dirty="0" smtClean="0"/>
              <a:t>.</a:t>
            </a:r>
            <a:r>
              <a:rPr lang="en-US" b="1" dirty="0"/>
              <a:t> But the angel said to the women, “Do not be afraid, for I know that you seek Jesus who was </a:t>
            </a:r>
            <a:r>
              <a:rPr lang="en-US" b="1" dirty="0" smtClean="0"/>
              <a:t>crucified. </a:t>
            </a:r>
            <a:r>
              <a:rPr lang="en-US" dirty="0" smtClean="0"/>
              <a:t>Matthew 28:2-5</a:t>
            </a:r>
          </a:p>
          <a:p>
            <a:pPr marL="0" indent="0">
              <a:buNone/>
            </a:pPr>
            <a:r>
              <a:rPr lang="en-US" b="1" dirty="0" smtClean="0"/>
              <a:t>Do </a:t>
            </a:r>
            <a:r>
              <a:rPr lang="en-US" b="1" dirty="0"/>
              <a:t>not neglect to show hospitality to strangers, for thereby some have entertained angels unawares. </a:t>
            </a:r>
            <a:r>
              <a:rPr lang="en-US" dirty="0"/>
              <a:t>Hebrews 13:2</a:t>
            </a:r>
          </a:p>
          <a:p>
            <a:pPr marL="0" indent="0">
              <a:buNone/>
            </a:pPr>
            <a:endParaRPr lang="en-US" b="1" dirty="0" smtClean="0">
              <a:solidFill>
                <a:srgbClr val="0070C0"/>
              </a:solidFill>
            </a:endParaRPr>
          </a:p>
          <a:p>
            <a:pPr marL="0" indent="0">
              <a:buNone/>
            </a:pPr>
            <a:endParaRPr lang="en-US" b="1" dirty="0">
              <a:solidFill>
                <a:srgbClr val="0070C0"/>
              </a:solidFill>
            </a:endParaRPr>
          </a:p>
          <a:p>
            <a:pPr lvl="1"/>
            <a:endParaRPr lang="en-US" sz="2800" b="1" dirty="0" smtClean="0">
              <a:solidFill>
                <a:srgbClr val="0070C0"/>
              </a:solidFill>
            </a:endParaRPr>
          </a:p>
          <a:p>
            <a:pPr marL="0" indent="0">
              <a:buNone/>
            </a:pPr>
            <a:endParaRPr lang="en-US" dirty="0"/>
          </a:p>
          <a:p>
            <a:endParaRPr lang="en-US" b="1" dirty="0">
              <a:solidFill>
                <a:srgbClr val="0070C0"/>
              </a:solidFill>
            </a:endParaRPr>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9794263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The Creation of Angels</a:t>
            </a:r>
            <a:endParaRPr lang="en-US" b="1" dirty="0"/>
          </a:p>
        </p:txBody>
      </p:sp>
      <p:sp>
        <p:nvSpPr>
          <p:cNvPr id="3" name="Content Placeholder 2"/>
          <p:cNvSpPr>
            <a:spLocks noGrp="1"/>
          </p:cNvSpPr>
          <p:nvPr>
            <p:ph idx="1"/>
          </p:nvPr>
        </p:nvSpPr>
        <p:spPr>
          <a:xfrm>
            <a:off x="838200" y="1064872"/>
            <a:ext cx="10515600" cy="5675740"/>
          </a:xfrm>
          <a:solidFill>
            <a:srgbClr val="FFFFCC"/>
          </a:solidFill>
        </p:spPr>
        <p:txBody>
          <a:bodyPr>
            <a:normAutofit/>
          </a:bodyPr>
          <a:lstStyle/>
          <a:p>
            <a:pPr marL="0" indent="0">
              <a:buNone/>
            </a:pPr>
            <a:r>
              <a:rPr lang="en-US" b="1" dirty="0" smtClean="0">
                <a:solidFill>
                  <a:srgbClr val="0070C0"/>
                </a:solidFill>
              </a:rPr>
              <a:t>Humans and angels are the only moral, highly intelligent beings God has created. Thus we can learn about God’s plans for humans by comparing ourselves to angels.</a:t>
            </a:r>
          </a:p>
          <a:p>
            <a:pPr marL="0" indent="0">
              <a:buNone/>
            </a:pPr>
            <a:endParaRPr lang="en-US" b="1" dirty="0" smtClean="0">
              <a:solidFill>
                <a:srgbClr val="0070C0"/>
              </a:solidFill>
            </a:endParaRPr>
          </a:p>
          <a:p>
            <a:pPr marL="1428750" lvl="2" indent="-514350">
              <a:buFont typeface="+mj-lt"/>
              <a:buAutoNum type="arabicPeriod"/>
            </a:pPr>
            <a:r>
              <a:rPr lang="en-US" sz="2800" b="1" dirty="0" smtClean="0">
                <a:solidFill>
                  <a:srgbClr val="0070C0"/>
                </a:solidFill>
              </a:rPr>
              <a:t>Angels are never said to be created in the image of God. Therefore we are more like God than angles.</a:t>
            </a:r>
          </a:p>
          <a:p>
            <a:pPr marL="1428750" lvl="2" indent="-514350">
              <a:buFont typeface="+mj-lt"/>
              <a:buAutoNum type="arabicPeriod"/>
            </a:pPr>
            <a:r>
              <a:rPr lang="en-US" sz="2800" b="1" dirty="0" smtClean="0">
                <a:solidFill>
                  <a:srgbClr val="0070C0"/>
                </a:solidFill>
              </a:rPr>
              <a:t>We will rule over angels when our salvation is complete. </a:t>
            </a:r>
            <a:r>
              <a:rPr lang="en-US" sz="2800" b="1" dirty="0" smtClean="0"/>
              <a:t>Do </a:t>
            </a:r>
            <a:r>
              <a:rPr lang="en-US" sz="2800" b="1" dirty="0"/>
              <a:t>you not know that we are to judge angels</a:t>
            </a:r>
            <a:r>
              <a:rPr lang="en-US" sz="2800" b="1" dirty="0" smtClean="0"/>
              <a:t>? </a:t>
            </a:r>
            <a:r>
              <a:rPr lang="en-US" sz="2800" dirty="0" smtClean="0"/>
              <a:t>1 Corinthians 6:3</a:t>
            </a:r>
          </a:p>
          <a:p>
            <a:pPr marL="1428750" lvl="2" indent="-514350">
              <a:buFont typeface="+mj-lt"/>
              <a:buAutoNum type="arabicPeriod"/>
            </a:pPr>
            <a:r>
              <a:rPr lang="en-US" sz="2800" b="1" dirty="0" smtClean="0">
                <a:solidFill>
                  <a:srgbClr val="0070C0"/>
                </a:solidFill>
              </a:rPr>
              <a:t>Angels exist to serve us. </a:t>
            </a:r>
            <a:r>
              <a:rPr lang="en-US" sz="2800" b="1" dirty="0"/>
              <a:t>And to which of the angels has he ever said</a:t>
            </a:r>
            <a:r>
              <a:rPr lang="en-US" sz="2800" b="1" dirty="0" smtClean="0"/>
              <a:t>, “</a:t>
            </a:r>
            <a:r>
              <a:rPr lang="en-US" sz="2800" b="1" dirty="0"/>
              <a:t>Sit at my right </a:t>
            </a:r>
            <a:r>
              <a:rPr lang="en-US" sz="2800" b="1" dirty="0" smtClean="0"/>
              <a:t>hand until </a:t>
            </a:r>
            <a:r>
              <a:rPr lang="en-US" sz="2800" b="1" dirty="0"/>
              <a:t>I make your enemies a footstool for your feet</a:t>
            </a:r>
            <a:r>
              <a:rPr lang="en-US" sz="2800" b="1" dirty="0" smtClean="0"/>
              <a:t>”? Are </a:t>
            </a:r>
            <a:r>
              <a:rPr lang="en-US" sz="2800" b="1" dirty="0"/>
              <a:t>they not all ministering spirits </a:t>
            </a:r>
            <a:r>
              <a:rPr lang="en-US" sz="2800" b="1" dirty="0" smtClean="0"/>
              <a:t>sent </a:t>
            </a:r>
            <a:r>
              <a:rPr lang="en-US" sz="2800" b="1" dirty="0"/>
              <a:t>out to serve for the sake of those who are to </a:t>
            </a:r>
            <a:r>
              <a:rPr lang="en-US" sz="2800" b="1" dirty="0" smtClean="0"/>
              <a:t>inherit </a:t>
            </a:r>
            <a:r>
              <a:rPr lang="en-US" sz="2800" b="1" dirty="0"/>
              <a:t>salvation</a:t>
            </a:r>
            <a:r>
              <a:rPr lang="en-US" sz="2800" b="1" dirty="0" smtClean="0"/>
              <a:t>?</a:t>
            </a:r>
            <a:r>
              <a:rPr lang="en-US" sz="2800" dirty="0" smtClean="0"/>
              <a:t> Hebrews 1:13-14</a:t>
            </a:r>
            <a:endParaRPr lang="en-US" sz="2800" dirty="0"/>
          </a:p>
          <a:p>
            <a:pPr marL="1428750" lvl="2" indent="-514350">
              <a:buFont typeface="+mj-lt"/>
              <a:buAutoNum type="arabicPeriod"/>
            </a:pPr>
            <a:endParaRPr lang="en-US" sz="2800" b="1" dirty="0" smtClean="0">
              <a:solidFill>
                <a:srgbClr val="0070C0"/>
              </a:solidFill>
            </a:endParaRPr>
          </a:p>
          <a:p>
            <a:pPr marL="1428750" lvl="2" indent="-514350">
              <a:buFont typeface="+mj-lt"/>
              <a:buAutoNum type="arabicPeriod"/>
            </a:pPr>
            <a:endParaRPr lang="en-US" sz="2800" dirty="0"/>
          </a:p>
          <a:p>
            <a:pPr marL="0" indent="0">
              <a:buNone/>
            </a:pPr>
            <a:endParaRPr lang="en-US" b="1" dirty="0" smtClean="0">
              <a:solidFill>
                <a:srgbClr val="0070C0"/>
              </a:solidFill>
            </a:endParaRPr>
          </a:p>
          <a:p>
            <a:pPr marL="0" indent="0">
              <a:buNone/>
            </a:pPr>
            <a:endParaRPr lang="en-US" b="1" dirty="0">
              <a:solidFill>
                <a:srgbClr val="0070C0"/>
              </a:solidFill>
            </a:endParaRPr>
          </a:p>
          <a:p>
            <a:pPr lvl="1"/>
            <a:endParaRPr lang="en-US" sz="2800" b="1" dirty="0" smtClean="0">
              <a:solidFill>
                <a:srgbClr val="0070C0"/>
              </a:solidFill>
            </a:endParaRPr>
          </a:p>
          <a:p>
            <a:pPr marL="0" indent="0">
              <a:buNone/>
            </a:pPr>
            <a:endParaRPr lang="en-US" dirty="0"/>
          </a:p>
          <a:p>
            <a:endParaRPr lang="en-US" b="1" dirty="0">
              <a:solidFill>
                <a:srgbClr val="0070C0"/>
              </a:solidFill>
            </a:endParaRPr>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8697735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The Creation of Angels</a:t>
            </a:r>
            <a:endParaRPr lang="en-US" b="1" dirty="0"/>
          </a:p>
        </p:txBody>
      </p:sp>
      <p:sp>
        <p:nvSpPr>
          <p:cNvPr id="3" name="Content Placeholder 2"/>
          <p:cNvSpPr>
            <a:spLocks noGrp="1"/>
          </p:cNvSpPr>
          <p:nvPr>
            <p:ph idx="1"/>
          </p:nvPr>
        </p:nvSpPr>
        <p:spPr>
          <a:xfrm>
            <a:off x="838200" y="1064872"/>
            <a:ext cx="10515600" cy="5675740"/>
          </a:xfrm>
          <a:solidFill>
            <a:srgbClr val="FFFFCC"/>
          </a:solidFill>
        </p:spPr>
        <p:txBody>
          <a:bodyPr>
            <a:normAutofit/>
          </a:bodyPr>
          <a:lstStyle/>
          <a:p>
            <a:pPr marL="0" indent="0">
              <a:buNone/>
            </a:pPr>
            <a:r>
              <a:rPr lang="en-US" b="1" dirty="0" smtClean="0">
                <a:solidFill>
                  <a:srgbClr val="0070C0"/>
                </a:solidFill>
              </a:rPr>
              <a:t>Humans and angels are the only moral, highly intelligent beings God has created. Thus we can learn about God’s plans for humans by comparing ourselves to angels.</a:t>
            </a:r>
          </a:p>
          <a:p>
            <a:pPr marL="0" indent="0">
              <a:buNone/>
            </a:pPr>
            <a:endParaRPr lang="en-US" sz="2800" b="1" dirty="0" smtClean="0"/>
          </a:p>
          <a:p>
            <a:pPr marL="1428750" lvl="2" indent="-514350">
              <a:buAutoNum type="arabicPeriod" startAt="4"/>
            </a:pPr>
            <a:r>
              <a:rPr lang="en-US" sz="2800" b="1" dirty="0" smtClean="0">
                <a:solidFill>
                  <a:srgbClr val="0070C0"/>
                </a:solidFill>
              </a:rPr>
              <a:t>Angels apparently cannot reproduce themselves. </a:t>
            </a:r>
            <a:r>
              <a:rPr lang="en-US" sz="2800" b="1" dirty="0"/>
              <a:t>For in the resurrection they neither </a:t>
            </a:r>
            <a:r>
              <a:rPr lang="en-US" sz="2800" b="1" dirty="0" smtClean="0"/>
              <a:t>marry </a:t>
            </a:r>
            <a:r>
              <a:rPr lang="en-US" sz="2800" b="1" dirty="0"/>
              <a:t>nor </a:t>
            </a:r>
            <a:r>
              <a:rPr lang="en-US" sz="2800" b="1" dirty="0" smtClean="0"/>
              <a:t>are </a:t>
            </a:r>
            <a:r>
              <a:rPr lang="en-US" sz="2800" b="1" dirty="0"/>
              <a:t>given in marriage, but are like angels in heaven</a:t>
            </a:r>
            <a:r>
              <a:rPr lang="en-US" sz="2800" b="1" dirty="0" smtClean="0"/>
              <a:t>.</a:t>
            </a:r>
            <a:r>
              <a:rPr lang="en-US" sz="2800" dirty="0" smtClean="0"/>
              <a:t> Matthew 22:30</a:t>
            </a:r>
          </a:p>
          <a:p>
            <a:pPr marL="1428750" lvl="2" indent="-514350">
              <a:buFont typeface="Arial" panose="020B0604020202020204" pitchFamily="34" charset="0"/>
              <a:buAutoNum type="arabicPeriod" startAt="4"/>
            </a:pPr>
            <a:r>
              <a:rPr lang="en-US" sz="2800" b="1" dirty="0" smtClean="0">
                <a:solidFill>
                  <a:srgbClr val="0070C0"/>
                </a:solidFill>
              </a:rPr>
              <a:t>No fallen angels are redeemed. </a:t>
            </a:r>
            <a:r>
              <a:rPr lang="en-US" sz="2800" b="1" dirty="0"/>
              <a:t>For if God did not spare angels when they sinned, but cast them into hell and committed them to chains of gloomy darkness to be kept until the judgment; </a:t>
            </a:r>
            <a:r>
              <a:rPr lang="en-US" sz="2800" dirty="0"/>
              <a:t>2 Peter 2:4</a:t>
            </a:r>
          </a:p>
          <a:p>
            <a:pPr marL="1428750" lvl="2" indent="-514350">
              <a:buAutoNum type="arabicPeriod" startAt="4"/>
            </a:pPr>
            <a:r>
              <a:rPr lang="en-US" sz="2800" b="1" dirty="0" smtClean="0">
                <a:solidFill>
                  <a:srgbClr val="0070C0"/>
                </a:solidFill>
              </a:rPr>
              <a:t>Even though all humans are fallen, God has mercifully made a way for some fallen humans to be redeemed.</a:t>
            </a:r>
          </a:p>
          <a:p>
            <a:pPr marL="1428750" lvl="2" indent="-514350">
              <a:buFont typeface="+mj-lt"/>
              <a:buAutoNum type="arabicPeriod"/>
            </a:pPr>
            <a:endParaRPr lang="en-US" sz="2800" b="1" dirty="0" smtClean="0">
              <a:solidFill>
                <a:srgbClr val="0070C0"/>
              </a:solidFill>
            </a:endParaRPr>
          </a:p>
          <a:p>
            <a:pPr marL="1428750" lvl="2" indent="-514350">
              <a:buFont typeface="+mj-lt"/>
              <a:buAutoNum type="arabicPeriod"/>
            </a:pPr>
            <a:endParaRPr lang="en-US" sz="2800" dirty="0"/>
          </a:p>
          <a:p>
            <a:pPr marL="0" indent="0">
              <a:buNone/>
            </a:pPr>
            <a:endParaRPr lang="en-US" b="1" dirty="0" smtClean="0">
              <a:solidFill>
                <a:srgbClr val="0070C0"/>
              </a:solidFill>
            </a:endParaRPr>
          </a:p>
          <a:p>
            <a:pPr marL="0" indent="0">
              <a:buNone/>
            </a:pPr>
            <a:endParaRPr lang="en-US" b="1" dirty="0">
              <a:solidFill>
                <a:srgbClr val="0070C0"/>
              </a:solidFill>
            </a:endParaRPr>
          </a:p>
          <a:p>
            <a:pPr lvl="1"/>
            <a:endParaRPr lang="en-US" sz="2800" b="1" dirty="0" smtClean="0">
              <a:solidFill>
                <a:srgbClr val="0070C0"/>
              </a:solidFill>
            </a:endParaRPr>
          </a:p>
          <a:p>
            <a:pPr marL="0" indent="0">
              <a:buNone/>
            </a:pPr>
            <a:endParaRPr lang="en-US" dirty="0"/>
          </a:p>
          <a:p>
            <a:endParaRPr lang="en-US" b="1" dirty="0">
              <a:solidFill>
                <a:srgbClr val="0070C0"/>
              </a:solidFill>
            </a:endParaRPr>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13612356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The Creation of Angels</a:t>
            </a:r>
            <a:endParaRPr lang="en-US" b="1" dirty="0"/>
          </a:p>
        </p:txBody>
      </p:sp>
      <p:sp>
        <p:nvSpPr>
          <p:cNvPr id="3" name="Content Placeholder 2"/>
          <p:cNvSpPr>
            <a:spLocks noGrp="1"/>
          </p:cNvSpPr>
          <p:nvPr>
            <p:ph idx="1"/>
          </p:nvPr>
        </p:nvSpPr>
        <p:spPr>
          <a:xfrm>
            <a:off x="838200" y="1064872"/>
            <a:ext cx="10515600" cy="5675740"/>
          </a:xfrm>
          <a:solidFill>
            <a:srgbClr val="FFFFCC"/>
          </a:solidFill>
        </p:spPr>
        <p:txBody>
          <a:bodyPr>
            <a:normAutofit/>
          </a:bodyPr>
          <a:lstStyle/>
          <a:p>
            <a:pPr marL="0" indent="0">
              <a:buNone/>
            </a:pPr>
            <a:r>
              <a:rPr lang="en-US" b="1" dirty="0" smtClean="0">
                <a:solidFill>
                  <a:srgbClr val="0070C0"/>
                </a:solidFill>
              </a:rPr>
              <a:t>Humans and angels are the only moral, highly intelligent beings God has created. Thus we can learn about God’s plans for humans by comparing ourselves to </a:t>
            </a:r>
            <a:r>
              <a:rPr lang="en-US" b="1" dirty="0" err="1" smtClean="0">
                <a:solidFill>
                  <a:srgbClr val="0070C0"/>
                </a:solidFill>
              </a:rPr>
              <a:t>ange;s</a:t>
            </a:r>
            <a:r>
              <a:rPr lang="en-US" b="1" dirty="0" smtClean="0">
                <a:solidFill>
                  <a:srgbClr val="0070C0"/>
                </a:solidFill>
              </a:rPr>
              <a:t>.</a:t>
            </a:r>
          </a:p>
          <a:p>
            <a:pPr marL="0" indent="0">
              <a:buNone/>
            </a:pPr>
            <a:endParaRPr lang="en-US" sz="2800" b="1" dirty="0" smtClean="0"/>
          </a:p>
          <a:p>
            <a:pPr marL="1428750" lvl="2" indent="-514350">
              <a:buAutoNum type="arabicPeriod" startAt="7"/>
            </a:pPr>
            <a:r>
              <a:rPr lang="en-US" sz="2800" b="1" dirty="0" smtClean="0">
                <a:solidFill>
                  <a:srgbClr val="0070C0"/>
                </a:solidFill>
              </a:rPr>
              <a:t>Angels remind us there is a real, unseen world.</a:t>
            </a:r>
          </a:p>
          <a:p>
            <a:pPr marL="0" indent="0">
              <a:buNone/>
            </a:pPr>
            <a:r>
              <a:rPr lang="en-US" sz="2800" b="1" dirty="0" smtClean="0">
                <a:solidFill>
                  <a:srgbClr val="0070C0"/>
                </a:solidFill>
              </a:rPr>
              <a:t>           8.   Angels are an example to us in prayer and worship. </a:t>
            </a:r>
          </a:p>
          <a:p>
            <a:pPr marL="914400" lvl="2" indent="0">
              <a:buNone/>
            </a:pPr>
            <a:r>
              <a:rPr lang="en-US" sz="2800" b="1" dirty="0" smtClean="0"/>
              <a:t>“</a:t>
            </a:r>
            <a:r>
              <a:rPr lang="en-US" sz="2800" b="1" dirty="0"/>
              <a:t>Holy, holy, holy is the Lord of </a:t>
            </a:r>
            <a:r>
              <a:rPr lang="en-US" sz="2800" b="1" dirty="0" smtClean="0"/>
              <a:t>hosts; the </a:t>
            </a:r>
            <a:r>
              <a:rPr lang="en-US" sz="2800" b="1" dirty="0"/>
              <a:t>whole earth is full of his glory</a:t>
            </a:r>
            <a:r>
              <a:rPr lang="en-US" sz="2800" b="1" dirty="0" smtClean="0"/>
              <a:t>!” </a:t>
            </a:r>
            <a:r>
              <a:rPr lang="en-US" sz="2800" dirty="0" smtClean="0"/>
              <a:t>Isaiah 6:3</a:t>
            </a:r>
            <a:endParaRPr lang="en-US" sz="2800" dirty="0"/>
          </a:p>
          <a:p>
            <a:pPr marL="914400" lvl="2" indent="0">
              <a:buNone/>
            </a:pPr>
            <a:endParaRPr lang="en-US" sz="2800" dirty="0"/>
          </a:p>
          <a:p>
            <a:pPr marL="0" indent="0">
              <a:buNone/>
            </a:pPr>
            <a:endParaRPr lang="en-US" b="1" dirty="0" smtClean="0">
              <a:solidFill>
                <a:srgbClr val="0070C0"/>
              </a:solidFill>
            </a:endParaRPr>
          </a:p>
          <a:p>
            <a:pPr marL="0" indent="0">
              <a:buNone/>
            </a:pPr>
            <a:endParaRPr lang="en-US" b="1" dirty="0">
              <a:solidFill>
                <a:srgbClr val="0070C0"/>
              </a:solidFill>
            </a:endParaRPr>
          </a:p>
          <a:p>
            <a:pPr lvl="1"/>
            <a:endParaRPr lang="en-US" sz="2800" b="1" dirty="0" smtClean="0">
              <a:solidFill>
                <a:srgbClr val="0070C0"/>
              </a:solidFill>
            </a:endParaRPr>
          </a:p>
          <a:p>
            <a:pPr marL="0" indent="0">
              <a:buNone/>
            </a:pPr>
            <a:endParaRPr lang="en-US" dirty="0"/>
          </a:p>
          <a:p>
            <a:endParaRPr lang="en-US" b="1" dirty="0">
              <a:solidFill>
                <a:srgbClr val="0070C0"/>
              </a:solidFill>
            </a:endParaRPr>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24413727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The Creation of Angels</a:t>
            </a:r>
            <a:endParaRPr lang="en-US" b="1" dirty="0"/>
          </a:p>
        </p:txBody>
      </p:sp>
      <p:sp>
        <p:nvSpPr>
          <p:cNvPr id="3" name="Content Placeholder 2"/>
          <p:cNvSpPr>
            <a:spLocks noGrp="1"/>
          </p:cNvSpPr>
          <p:nvPr>
            <p:ph idx="1"/>
          </p:nvPr>
        </p:nvSpPr>
        <p:spPr>
          <a:xfrm>
            <a:off x="838200" y="1064872"/>
            <a:ext cx="10515600" cy="5675740"/>
          </a:xfrm>
          <a:solidFill>
            <a:srgbClr val="FFFFCC"/>
          </a:solidFill>
        </p:spPr>
        <p:txBody>
          <a:bodyPr>
            <a:normAutofit/>
          </a:bodyPr>
          <a:lstStyle/>
          <a:p>
            <a:pPr marL="0" indent="0">
              <a:buNone/>
            </a:pPr>
            <a:r>
              <a:rPr lang="en-US" b="1" dirty="0" smtClean="0">
                <a:solidFill>
                  <a:srgbClr val="0070C0"/>
                </a:solidFill>
              </a:rPr>
              <a:t>Humans and angels are the only moral, highly intelligent beings God has created. Thus we can learn about God’s plans for humans by comparing ourselves to angels.</a:t>
            </a:r>
            <a:endParaRPr lang="en-US" sz="2800" b="1" dirty="0" smtClean="0"/>
          </a:p>
          <a:p>
            <a:pPr marL="1428750" lvl="2" indent="-514350">
              <a:buAutoNum type="arabicPeriod" startAt="9"/>
            </a:pPr>
            <a:r>
              <a:rPr lang="en-US" sz="2800" b="1" dirty="0" smtClean="0">
                <a:solidFill>
                  <a:srgbClr val="0070C0"/>
                </a:solidFill>
              </a:rPr>
              <a:t>Angels carry out some of God’s plans. </a:t>
            </a:r>
            <a:r>
              <a:rPr lang="en-US" sz="2800" b="1" dirty="0"/>
              <a:t>So the Lord sent a pestilence on Israel from the morning until the appointed time. And there died of the people from </a:t>
            </a:r>
            <a:r>
              <a:rPr lang="en-US" sz="2800" b="1" dirty="0" smtClean="0"/>
              <a:t>Dan </a:t>
            </a:r>
            <a:r>
              <a:rPr lang="en-US" sz="2800" b="1" dirty="0"/>
              <a:t>to Beersheba 70,000 men. </a:t>
            </a:r>
            <a:r>
              <a:rPr lang="en-US" sz="2800" b="1" dirty="0" smtClean="0"/>
              <a:t>And </a:t>
            </a:r>
            <a:r>
              <a:rPr lang="en-US" sz="2800" b="1" dirty="0"/>
              <a:t>when </a:t>
            </a:r>
            <a:r>
              <a:rPr lang="en-US" sz="2800" b="1" dirty="0" smtClean="0"/>
              <a:t>the </a:t>
            </a:r>
            <a:r>
              <a:rPr lang="en-US" sz="2800" b="1" dirty="0"/>
              <a:t>angel stretched out his hand toward Jerusalem </a:t>
            </a:r>
            <a:r>
              <a:rPr lang="en-US" sz="2800" b="1" dirty="0" smtClean="0"/>
              <a:t>to </a:t>
            </a:r>
            <a:r>
              <a:rPr lang="en-US" sz="2800" b="1" dirty="0"/>
              <a:t>destroy it, </a:t>
            </a:r>
            <a:r>
              <a:rPr lang="en-US" sz="2800" b="1" dirty="0" smtClean="0"/>
              <a:t>the </a:t>
            </a:r>
            <a:r>
              <a:rPr lang="en-US" sz="2800" b="1" dirty="0"/>
              <a:t>Lord relented from the calamity and said to the angel </a:t>
            </a:r>
            <a:r>
              <a:rPr lang="en-US" sz="2800" b="1" dirty="0" smtClean="0"/>
              <a:t>who </a:t>
            </a:r>
            <a:r>
              <a:rPr lang="en-US" sz="2800" b="1" dirty="0"/>
              <a:t>was working destruction among the people, “It is enough; now stay your hand</a:t>
            </a:r>
            <a:r>
              <a:rPr lang="en-US" sz="2800" b="1" dirty="0" smtClean="0"/>
              <a:t>.” </a:t>
            </a:r>
            <a:r>
              <a:rPr lang="en-US" sz="2800" dirty="0" smtClean="0"/>
              <a:t>2 Samuel 24:15-16</a:t>
            </a:r>
          </a:p>
          <a:p>
            <a:pPr marL="1371600" lvl="3" indent="0">
              <a:buNone/>
            </a:pPr>
            <a:r>
              <a:rPr lang="en-US" sz="2800" b="1" dirty="0" smtClean="0"/>
              <a:t>Now an </a:t>
            </a:r>
            <a:r>
              <a:rPr lang="en-US" sz="2800" b="1" dirty="0"/>
              <a:t>angel of the Lord said to Philip, “Rise and go toward the </a:t>
            </a:r>
            <a:r>
              <a:rPr lang="en-US" sz="2800" b="1" dirty="0" smtClean="0"/>
              <a:t>south </a:t>
            </a:r>
            <a:r>
              <a:rPr lang="en-US" sz="2800" b="1" dirty="0"/>
              <a:t>to the road that goes down from Jerusalem to Gaza.” </a:t>
            </a:r>
            <a:r>
              <a:rPr lang="en-US" sz="2800" dirty="0" smtClean="0"/>
              <a:t>Acts 8:26</a:t>
            </a:r>
            <a:endParaRPr lang="en-US" sz="2800" b="1" dirty="0" smtClean="0">
              <a:solidFill>
                <a:srgbClr val="0070C0"/>
              </a:solidFill>
            </a:endParaRPr>
          </a:p>
          <a:p>
            <a:pPr marL="1428750" lvl="2" indent="-514350">
              <a:buFont typeface="+mj-lt"/>
              <a:buAutoNum type="arabicPeriod"/>
            </a:pPr>
            <a:endParaRPr lang="en-US" sz="2800" dirty="0"/>
          </a:p>
          <a:p>
            <a:pPr marL="0" indent="0">
              <a:buNone/>
            </a:pPr>
            <a:endParaRPr lang="en-US" b="1" dirty="0" smtClean="0">
              <a:solidFill>
                <a:srgbClr val="0070C0"/>
              </a:solidFill>
            </a:endParaRPr>
          </a:p>
          <a:p>
            <a:pPr marL="0" indent="0">
              <a:buNone/>
            </a:pPr>
            <a:endParaRPr lang="en-US" b="1" dirty="0">
              <a:solidFill>
                <a:srgbClr val="0070C0"/>
              </a:solidFill>
            </a:endParaRPr>
          </a:p>
          <a:p>
            <a:pPr lvl="1"/>
            <a:endParaRPr lang="en-US" sz="2800" b="1" dirty="0" smtClean="0">
              <a:solidFill>
                <a:srgbClr val="0070C0"/>
              </a:solidFill>
            </a:endParaRPr>
          </a:p>
          <a:p>
            <a:pPr marL="0" indent="0">
              <a:buNone/>
            </a:pPr>
            <a:endParaRPr lang="en-US" dirty="0"/>
          </a:p>
          <a:p>
            <a:endParaRPr lang="en-US" b="1" dirty="0">
              <a:solidFill>
                <a:srgbClr val="0070C0"/>
              </a:solidFill>
            </a:endParaRPr>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27093558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The Creation of Angels</a:t>
            </a:r>
            <a:endParaRPr lang="en-US" b="1" dirty="0"/>
          </a:p>
        </p:txBody>
      </p:sp>
      <p:sp>
        <p:nvSpPr>
          <p:cNvPr id="3" name="Content Placeholder 2"/>
          <p:cNvSpPr>
            <a:spLocks noGrp="1"/>
          </p:cNvSpPr>
          <p:nvPr>
            <p:ph idx="1"/>
          </p:nvPr>
        </p:nvSpPr>
        <p:spPr>
          <a:xfrm>
            <a:off x="838200" y="1064872"/>
            <a:ext cx="10515600" cy="5675740"/>
          </a:xfrm>
          <a:solidFill>
            <a:srgbClr val="FFFFCC"/>
          </a:solidFill>
        </p:spPr>
        <p:txBody>
          <a:bodyPr>
            <a:normAutofit/>
          </a:bodyPr>
          <a:lstStyle/>
          <a:p>
            <a:pPr marL="0" indent="0">
              <a:buNone/>
            </a:pPr>
            <a:r>
              <a:rPr lang="en-US" b="1" dirty="0" smtClean="0">
                <a:solidFill>
                  <a:srgbClr val="0070C0"/>
                </a:solidFill>
              </a:rPr>
              <a:t>Humans and angels are the only moral, highly intelligent beings God has created. Thus we can learn about God’s plans for humans by comparing ourselves to angels.</a:t>
            </a:r>
            <a:endParaRPr lang="en-US" sz="2800" b="1" dirty="0" smtClean="0"/>
          </a:p>
          <a:p>
            <a:pPr marL="1428750" lvl="2" indent="-514350">
              <a:buAutoNum type="arabicPeriod" startAt="10"/>
            </a:pPr>
            <a:r>
              <a:rPr lang="en-US" sz="2800" b="1" dirty="0" smtClean="0">
                <a:solidFill>
                  <a:srgbClr val="0070C0"/>
                </a:solidFill>
              </a:rPr>
              <a:t>Angels glorify God. </a:t>
            </a:r>
            <a:r>
              <a:rPr lang="en-US" sz="2800" b="1" dirty="0"/>
              <a:t>Bless the Lord, O you his angels, you mighty ones who do his word, obeying the voice of his word! </a:t>
            </a:r>
            <a:r>
              <a:rPr lang="en-US" sz="2800" dirty="0"/>
              <a:t>Psalm 103:20     </a:t>
            </a:r>
            <a:endParaRPr lang="en-US" sz="2800" dirty="0" smtClean="0"/>
          </a:p>
          <a:p>
            <a:pPr marL="1371600" lvl="3" indent="0">
              <a:buNone/>
            </a:pPr>
            <a:r>
              <a:rPr lang="en-US" sz="2800" b="1" dirty="0" smtClean="0"/>
              <a:t>And </a:t>
            </a:r>
            <a:r>
              <a:rPr lang="en-US" sz="2800" b="1" dirty="0"/>
              <a:t>suddenly there was with the angel </a:t>
            </a:r>
            <a:r>
              <a:rPr lang="en-US" sz="2800" b="1" dirty="0" smtClean="0"/>
              <a:t>a </a:t>
            </a:r>
            <a:r>
              <a:rPr lang="en-US" sz="2800" b="1" dirty="0"/>
              <a:t>multitude of the heavenly host praising God and saying</a:t>
            </a:r>
            <a:r>
              <a:rPr lang="en-US" sz="2800" b="1" dirty="0" smtClean="0"/>
              <a:t>, “Glory </a:t>
            </a:r>
            <a:r>
              <a:rPr lang="en-US" sz="2800" b="1" dirty="0"/>
              <a:t>to God </a:t>
            </a:r>
            <a:r>
              <a:rPr lang="en-US" sz="2800" b="1" dirty="0" smtClean="0"/>
              <a:t>in </a:t>
            </a:r>
            <a:r>
              <a:rPr lang="en-US" sz="2800" b="1" dirty="0"/>
              <a:t>the </a:t>
            </a:r>
            <a:r>
              <a:rPr lang="en-US" sz="2800" b="1" dirty="0" smtClean="0"/>
              <a:t>highest, and </a:t>
            </a:r>
            <a:r>
              <a:rPr lang="en-US" sz="2800" b="1" dirty="0"/>
              <a:t>on earth </a:t>
            </a:r>
            <a:r>
              <a:rPr lang="en-US" sz="2800" b="1" dirty="0" smtClean="0"/>
              <a:t>peace among </a:t>
            </a:r>
            <a:r>
              <a:rPr lang="en-US" sz="2800" b="1" dirty="0"/>
              <a:t>those with whom he is pleased</a:t>
            </a:r>
            <a:r>
              <a:rPr lang="en-US" sz="2800" b="1" dirty="0" smtClean="0"/>
              <a:t>!” Luke 2:13-14</a:t>
            </a:r>
          </a:p>
          <a:p>
            <a:pPr marL="1371600" lvl="3" indent="0">
              <a:buNone/>
            </a:pPr>
            <a:r>
              <a:rPr lang="en-US" sz="2800" b="1" dirty="0"/>
              <a:t>Just so, I tell you, there is joy before </a:t>
            </a:r>
            <a:r>
              <a:rPr lang="en-US" sz="2800" b="1" dirty="0" smtClean="0"/>
              <a:t>the </a:t>
            </a:r>
            <a:r>
              <a:rPr lang="en-US" sz="2800" b="1" dirty="0"/>
              <a:t>angels of God over one sinner who repents</a:t>
            </a:r>
            <a:r>
              <a:rPr lang="en-US" sz="2800" b="1" dirty="0" smtClean="0"/>
              <a:t>.” </a:t>
            </a:r>
            <a:r>
              <a:rPr lang="en-US" sz="2800" dirty="0" smtClean="0"/>
              <a:t>Luke 15:10</a:t>
            </a:r>
            <a:endParaRPr lang="en-US" sz="2800" b="1" dirty="0"/>
          </a:p>
          <a:p>
            <a:pPr marL="914400" lvl="2" indent="0">
              <a:buNone/>
            </a:pPr>
            <a:endParaRPr lang="en-US" sz="2800" b="1" dirty="0" smtClean="0">
              <a:solidFill>
                <a:srgbClr val="0070C0"/>
              </a:solidFill>
            </a:endParaRPr>
          </a:p>
          <a:p>
            <a:pPr marL="1428750" lvl="2" indent="-514350">
              <a:buFont typeface="+mj-lt"/>
              <a:buAutoNum type="arabicPeriod"/>
            </a:pPr>
            <a:endParaRPr lang="en-US" sz="2800" dirty="0"/>
          </a:p>
          <a:p>
            <a:pPr marL="0" indent="0">
              <a:buNone/>
            </a:pPr>
            <a:endParaRPr lang="en-US" b="1" dirty="0" smtClean="0">
              <a:solidFill>
                <a:srgbClr val="0070C0"/>
              </a:solidFill>
            </a:endParaRPr>
          </a:p>
          <a:p>
            <a:pPr marL="0" indent="0">
              <a:buNone/>
            </a:pPr>
            <a:endParaRPr lang="en-US" b="1" dirty="0">
              <a:solidFill>
                <a:srgbClr val="0070C0"/>
              </a:solidFill>
            </a:endParaRPr>
          </a:p>
          <a:p>
            <a:pPr lvl="1"/>
            <a:endParaRPr lang="en-US" sz="2800" b="1" dirty="0" smtClean="0">
              <a:solidFill>
                <a:srgbClr val="0070C0"/>
              </a:solidFill>
            </a:endParaRPr>
          </a:p>
          <a:p>
            <a:pPr marL="0" indent="0">
              <a:buNone/>
            </a:pPr>
            <a:endParaRPr lang="en-US" dirty="0"/>
          </a:p>
          <a:p>
            <a:endParaRPr lang="en-US" b="1" dirty="0">
              <a:solidFill>
                <a:srgbClr val="0070C0"/>
              </a:solidFill>
            </a:endParaRPr>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21471050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normAutofit/>
          </a:bodyPr>
          <a:lstStyle/>
          <a:p>
            <a:r>
              <a:rPr lang="en-US" sz="4800" b="1" dirty="0" smtClean="0"/>
              <a:t>Creation: Christian vs Secular World Views</a:t>
            </a:r>
            <a:endParaRPr lang="en-US" sz="4800" b="1" dirty="0"/>
          </a:p>
        </p:txBody>
      </p:sp>
      <p:graphicFrame>
        <p:nvGraphicFramePr>
          <p:cNvPr id="4" name="Content Placeholder 3"/>
          <p:cNvGraphicFramePr>
            <a:graphicFrameLocks noGrp="1"/>
          </p:cNvGraphicFramePr>
          <p:nvPr>
            <p:ph idx="1"/>
            <p:extLst/>
          </p:nvPr>
        </p:nvGraphicFramePr>
        <p:xfrm>
          <a:off x="838200" y="1173163"/>
          <a:ext cx="10515600" cy="5577840"/>
        </p:xfrm>
        <a:graphic>
          <a:graphicData uri="http://schemas.openxmlformats.org/drawingml/2006/table">
            <a:tbl>
              <a:tblPr firstRow="1" bandRow="1">
                <a:tableStyleId>{5C22544A-7EE6-4342-B048-85BDC9FD1C3A}</a:tableStyleId>
              </a:tblPr>
              <a:tblGrid>
                <a:gridCol w="3505200"/>
                <a:gridCol w="3505200"/>
                <a:gridCol w="3505200"/>
              </a:tblGrid>
              <a:tr h="370840">
                <a:tc>
                  <a:txBody>
                    <a:bodyPr/>
                    <a:lstStyle/>
                    <a:p>
                      <a:r>
                        <a:rPr lang="en-US" sz="2800" dirty="0" smtClean="0"/>
                        <a:t>Origin of:</a:t>
                      </a:r>
                      <a:endParaRPr lang="en-US" sz="2800" dirty="0"/>
                    </a:p>
                  </a:txBody>
                  <a:tcPr>
                    <a:solidFill>
                      <a:srgbClr val="0070C0"/>
                    </a:solidFill>
                  </a:tcPr>
                </a:tc>
                <a:tc>
                  <a:txBody>
                    <a:bodyPr/>
                    <a:lstStyle/>
                    <a:p>
                      <a:r>
                        <a:rPr lang="en-US" sz="2800" dirty="0" smtClean="0"/>
                        <a:t>Christian View</a:t>
                      </a:r>
                      <a:endParaRPr lang="en-US" sz="2800" dirty="0"/>
                    </a:p>
                  </a:txBody>
                  <a:tcPr>
                    <a:solidFill>
                      <a:srgbClr val="0070C0"/>
                    </a:solidFill>
                  </a:tcPr>
                </a:tc>
                <a:tc>
                  <a:txBody>
                    <a:bodyPr/>
                    <a:lstStyle/>
                    <a:p>
                      <a:r>
                        <a:rPr lang="en-US" sz="2800" dirty="0" smtClean="0"/>
                        <a:t>Secular View</a:t>
                      </a:r>
                      <a:endParaRPr lang="en-US" sz="2800" dirty="0"/>
                    </a:p>
                  </a:txBody>
                  <a:tcPr>
                    <a:solidFill>
                      <a:srgbClr val="0070C0"/>
                    </a:solidFill>
                  </a:tcPr>
                </a:tc>
              </a:tr>
              <a:tr h="370840">
                <a:tc>
                  <a:txBody>
                    <a:bodyPr/>
                    <a:lstStyle/>
                    <a:p>
                      <a:r>
                        <a:rPr lang="en-US" sz="2800" b="1" dirty="0" smtClean="0"/>
                        <a:t>Inanimate Universe</a:t>
                      </a:r>
                      <a:endParaRPr lang="en-US" sz="2800" b="1" dirty="0"/>
                    </a:p>
                  </a:txBody>
                  <a:tcPr>
                    <a:solidFill>
                      <a:srgbClr val="DDDDDD"/>
                    </a:solidFill>
                  </a:tcPr>
                </a:tc>
                <a:tc>
                  <a:txBody>
                    <a:bodyPr/>
                    <a:lstStyle/>
                    <a:p>
                      <a:r>
                        <a:rPr lang="en-US" sz="2800" b="1" dirty="0" smtClean="0">
                          <a:solidFill>
                            <a:srgbClr val="0070C0"/>
                          </a:solidFill>
                        </a:rPr>
                        <a:t>Created by God out of nothing (</a:t>
                      </a:r>
                      <a:r>
                        <a:rPr lang="en-US" sz="2800" b="1" i="1" dirty="0" smtClean="0">
                          <a:solidFill>
                            <a:srgbClr val="0070C0"/>
                          </a:solidFill>
                        </a:rPr>
                        <a:t>ex nihilo</a:t>
                      </a:r>
                      <a:r>
                        <a:rPr lang="en-US" sz="2800" b="1" i="0" dirty="0" smtClean="0">
                          <a:solidFill>
                            <a:srgbClr val="0070C0"/>
                          </a:solidFill>
                        </a:rPr>
                        <a:t>)</a:t>
                      </a:r>
                      <a:endParaRPr lang="en-US" sz="2800" b="1" dirty="0">
                        <a:solidFill>
                          <a:srgbClr val="0070C0"/>
                        </a:solidFill>
                      </a:endParaRPr>
                    </a:p>
                  </a:txBody>
                  <a:tcPr>
                    <a:solidFill>
                      <a:srgbClr val="DDDDDD"/>
                    </a:solidFill>
                  </a:tcPr>
                </a:tc>
                <a:tc>
                  <a:txBody>
                    <a:bodyPr/>
                    <a:lstStyle/>
                    <a:p>
                      <a:r>
                        <a:rPr lang="en-US" sz="2800" b="1" dirty="0" smtClean="0">
                          <a:solidFill>
                            <a:srgbClr val="FF0000"/>
                          </a:solidFill>
                        </a:rPr>
                        <a:t>Big Bang</a:t>
                      </a:r>
                      <a:endParaRPr lang="en-US" sz="2800" b="1" dirty="0">
                        <a:solidFill>
                          <a:srgbClr val="FF0000"/>
                        </a:solidFill>
                      </a:endParaRPr>
                    </a:p>
                  </a:txBody>
                  <a:tcPr>
                    <a:solidFill>
                      <a:srgbClr val="DDDDDD"/>
                    </a:solidFill>
                  </a:tcPr>
                </a:tc>
              </a:tr>
              <a:tr h="370840">
                <a:tc>
                  <a:txBody>
                    <a:bodyPr/>
                    <a:lstStyle/>
                    <a:p>
                      <a:r>
                        <a:rPr lang="en-US" sz="2800" b="1" dirty="0" smtClean="0"/>
                        <a:t>Flora and Fauna</a:t>
                      </a:r>
                      <a:endParaRPr lang="en-US" sz="2800" b="1" dirty="0"/>
                    </a:p>
                  </a:txBody>
                  <a:tcPr>
                    <a:solidFill>
                      <a:srgbClr val="CCFF99"/>
                    </a:solidFill>
                  </a:tcPr>
                </a:tc>
                <a:tc>
                  <a:txBody>
                    <a:bodyPr/>
                    <a:lstStyle/>
                    <a:p>
                      <a:r>
                        <a:rPr lang="en-US" sz="2800" b="1" dirty="0" smtClean="0">
                          <a:solidFill>
                            <a:srgbClr val="0070C0"/>
                          </a:solidFill>
                        </a:rPr>
                        <a:t>Created by God</a:t>
                      </a:r>
                      <a:endParaRPr lang="en-US" sz="2800" b="1" dirty="0">
                        <a:solidFill>
                          <a:srgbClr val="0070C0"/>
                        </a:solidFill>
                      </a:endParaRPr>
                    </a:p>
                  </a:txBody>
                  <a:tcPr>
                    <a:solidFill>
                      <a:srgbClr val="CCFF99"/>
                    </a:solidFill>
                  </a:tcPr>
                </a:tc>
                <a:tc>
                  <a:txBody>
                    <a:bodyPr/>
                    <a:lstStyle/>
                    <a:p>
                      <a:r>
                        <a:rPr lang="en-US" sz="2800" b="1" dirty="0" smtClean="0">
                          <a:solidFill>
                            <a:srgbClr val="FF0000"/>
                          </a:solidFill>
                        </a:rPr>
                        <a:t>Evolution</a:t>
                      </a:r>
                      <a:endParaRPr lang="en-US" sz="2800" b="1" dirty="0">
                        <a:solidFill>
                          <a:srgbClr val="FF0000"/>
                        </a:solidFill>
                      </a:endParaRPr>
                    </a:p>
                  </a:txBody>
                  <a:tcPr>
                    <a:solidFill>
                      <a:srgbClr val="CCFF99"/>
                    </a:solidFill>
                  </a:tcPr>
                </a:tc>
              </a:tr>
              <a:tr h="370840">
                <a:tc>
                  <a:txBody>
                    <a:bodyPr/>
                    <a:lstStyle/>
                    <a:p>
                      <a:r>
                        <a:rPr lang="en-US" sz="2800" b="1" dirty="0" smtClean="0"/>
                        <a:t>Spiritual</a:t>
                      </a:r>
                      <a:r>
                        <a:rPr lang="en-US" sz="2800" b="1" baseline="0" dirty="0" smtClean="0"/>
                        <a:t> Beings  (Angels, Cherubim, Seraphim, and “the four Living Creatures”)</a:t>
                      </a:r>
                      <a:endParaRPr lang="en-US" sz="2800" b="1" dirty="0"/>
                    </a:p>
                  </a:txBody>
                  <a:tcPr>
                    <a:solidFill>
                      <a:srgbClr val="FFCC99"/>
                    </a:solidFill>
                  </a:tcPr>
                </a:tc>
                <a:tc>
                  <a:txBody>
                    <a:bodyPr/>
                    <a:lstStyle/>
                    <a:p>
                      <a:r>
                        <a:rPr lang="en-US" sz="2800" b="1" dirty="0" smtClean="0">
                          <a:solidFill>
                            <a:srgbClr val="0070C0"/>
                          </a:solidFill>
                        </a:rPr>
                        <a:t>Spiritual beings created by God</a:t>
                      </a:r>
                      <a:r>
                        <a:rPr lang="en-US" sz="2800" b="1" baseline="0" dirty="0" smtClean="0">
                          <a:solidFill>
                            <a:srgbClr val="0070C0"/>
                          </a:solidFill>
                        </a:rPr>
                        <a:t>. </a:t>
                      </a:r>
                      <a:endParaRPr lang="en-US" sz="2800" b="1" dirty="0">
                        <a:solidFill>
                          <a:srgbClr val="0070C0"/>
                        </a:solidFill>
                      </a:endParaRPr>
                    </a:p>
                  </a:txBody>
                  <a:tcPr>
                    <a:solidFill>
                      <a:srgbClr val="FFCC99"/>
                    </a:solidFill>
                  </a:tcPr>
                </a:tc>
                <a:tc>
                  <a:txBody>
                    <a:bodyPr/>
                    <a:lstStyle/>
                    <a:p>
                      <a:r>
                        <a:rPr lang="en-US" sz="2800" b="1" dirty="0" smtClean="0">
                          <a:solidFill>
                            <a:srgbClr val="FF0000"/>
                          </a:solidFill>
                        </a:rPr>
                        <a:t>Do not exist</a:t>
                      </a:r>
                      <a:endParaRPr lang="en-US" sz="2800" b="1" dirty="0">
                        <a:solidFill>
                          <a:srgbClr val="FF0000"/>
                        </a:solidFill>
                      </a:endParaRPr>
                    </a:p>
                  </a:txBody>
                  <a:tcPr>
                    <a:solidFill>
                      <a:srgbClr val="FFCC99"/>
                    </a:solidFill>
                  </a:tcPr>
                </a:tc>
              </a:tr>
              <a:tr h="370840">
                <a:tc>
                  <a:txBody>
                    <a:bodyPr/>
                    <a:lstStyle/>
                    <a:p>
                      <a:r>
                        <a:rPr lang="en-US" sz="2800" b="1" dirty="0" smtClean="0"/>
                        <a:t>Humans</a:t>
                      </a:r>
                      <a:endParaRPr lang="en-US" sz="2800" b="1" dirty="0"/>
                    </a:p>
                  </a:txBody>
                  <a:tcPr>
                    <a:solidFill>
                      <a:srgbClr val="FFCC99"/>
                    </a:solidFill>
                  </a:tcPr>
                </a:tc>
                <a:tc>
                  <a:txBody>
                    <a:bodyPr/>
                    <a:lstStyle/>
                    <a:p>
                      <a:r>
                        <a:rPr lang="en-US" sz="2800" b="1" dirty="0" smtClean="0">
                          <a:solidFill>
                            <a:srgbClr val="0070C0"/>
                          </a:solidFill>
                        </a:rPr>
                        <a:t>Physical beings created by God in God’s image and for His glory.</a:t>
                      </a:r>
                      <a:endParaRPr lang="en-US" sz="2800" b="1" dirty="0">
                        <a:solidFill>
                          <a:srgbClr val="0070C0"/>
                        </a:solidFill>
                      </a:endParaRPr>
                    </a:p>
                  </a:txBody>
                  <a:tcPr>
                    <a:solidFill>
                      <a:srgbClr val="FFCC99"/>
                    </a:solidFill>
                  </a:tcPr>
                </a:tc>
                <a:tc>
                  <a:txBody>
                    <a:bodyPr/>
                    <a:lstStyle/>
                    <a:p>
                      <a:r>
                        <a:rPr lang="en-US" sz="2800" b="1" dirty="0" smtClean="0">
                          <a:solidFill>
                            <a:srgbClr val="FF0000"/>
                          </a:solidFill>
                        </a:rPr>
                        <a:t>Evolved from apes</a:t>
                      </a:r>
                      <a:endParaRPr lang="en-US" sz="2800" b="1" dirty="0">
                        <a:solidFill>
                          <a:srgbClr val="FF0000"/>
                        </a:solidFill>
                      </a:endParaRPr>
                    </a:p>
                  </a:txBody>
                  <a:tcPr>
                    <a:solidFill>
                      <a:srgbClr val="FFCC99"/>
                    </a:solidFill>
                  </a:tcPr>
                </a:tc>
              </a:tr>
            </a:tbl>
          </a:graphicData>
        </a:graphic>
      </p:graphicFrame>
    </p:spTree>
    <p:extLst>
      <p:ext uri="{BB962C8B-B14F-4D97-AF65-F5344CB8AC3E}">
        <p14:creationId xmlns:p14="http://schemas.microsoft.com/office/powerpoint/2010/main" val="1966600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The Creation of Angels</a:t>
            </a:r>
            <a:endParaRPr lang="en-US" b="1" dirty="0"/>
          </a:p>
        </p:txBody>
      </p:sp>
      <p:sp>
        <p:nvSpPr>
          <p:cNvPr id="3" name="Content Placeholder 2"/>
          <p:cNvSpPr>
            <a:spLocks noGrp="1"/>
          </p:cNvSpPr>
          <p:nvPr>
            <p:ph idx="1"/>
          </p:nvPr>
        </p:nvSpPr>
        <p:spPr>
          <a:xfrm>
            <a:off x="838200" y="1064872"/>
            <a:ext cx="10515600" cy="5675740"/>
          </a:xfrm>
          <a:solidFill>
            <a:srgbClr val="FFFFCC"/>
          </a:solidFill>
        </p:spPr>
        <p:txBody>
          <a:bodyPr>
            <a:normAutofit/>
          </a:bodyPr>
          <a:lstStyle/>
          <a:p>
            <a:r>
              <a:rPr lang="en-US" b="1" dirty="0" smtClean="0">
                <a:solidFill>
                  <a:srgbClr val="0070C0"/>
                </a:solidFill>
              </a:rPr>
              <a:t>Angels are created, spiritual beings with moral judgment and high intelligence, but without physical bodies.</a:t>
            </a:r>
          </a:p>
          <a:p>
            <a:r>
              <a:rPr lang="en-US" b="1" dirty="0" smtClean="0">
                <a:solidFill>
                  <a:srgbClr val="0070C0"/>
                </a:solidFill>
              </a:rPr>
              <a:t>The Greek word for angel (</a:t>
            </a:r>
            <a:r>
              <a:rPr lang="en-US" b="1" i="1" dirty="0" err="1" smtClean="0">
                <a:solidFill>
                  <a:srgbClr val="FF0000"/>
                </a:solidFill>
              </a:rPr>
              <a:t>angelos</a:t>
            </a:r>
            <a:r>
              <a:rPr lang="en-US" b="1" dirty="0" smtClean="0">
                <a:solidFill>
                  <a:srgbClr val="FF0000"/>
                </a:solidFill>
              </a:rPr>
              <a:t>)</a:t>
            </a:r>
            <a:r>
              <a:rPr lang="en-US" b="1" dirty="0" smtClean="0">
                <a:solidFill>
                  <a:srgbClr val="0070C0"/>
                </a:solidFill>
              </a:rPr>
              <a:t> occurs 176 times in the New Testament</a:t>
            </a:r>
          </a:p>
          <a:p>
            <a:r>
              <a:rPr lang="en-US" sz="2800" b="1" dirty="0" smtClean="0">
                <a:solidFill>
                  <a:srgbClr val="0070C0"/>
                </a:solidFill>
              </a:rPr>
              <a:t>The Greek word for sin </a:t>
            </a:r>
            <a:r>
              <a:rPr lang="en-US" sz="2800" b="1" dirty="0" smtClean="0">
                <a:solidFill>
                  <a:srgbClr val="FF0000"/>
                </a:solidFill>
              </a:rPr>
              <a:t>(</a:t>
            </a:r>
            <a:r>
              <a:rPr lang="en-US" sz="2800" b="1" i="1" dirty="0" smtClean="0">
                <a:solidFill>
                  <a:srgbClr val="FF0000"/>
                </a:solidFill>
              </a:rPr>
              <a:t>hamartia</a:t>
            </a:r>
            <a:r>
              <a:rPr lang="en-US" sz="2800" b="1" dirty="0" smtClean="0">
                <a:solidFill>
                  <a:srgbClr val="FF0000"/>
                </a:solidFill>
              </a:rPr>
              <a:t>)</a:t>
            </a:r>
            <a:r>
              <a:rPr lang="en-US" sz="2800" b="1" i="1" dirty="0" smtClean="0">
                <a:solidFill>
                  <a:srgbClr val="FF0000"/>
                </a:solidFill>
              </a:rPr>
              <a:t> </a:t>
            </a:r>
            <a:r>
              <a:rPr lang="en-US" sz="2800" b="1" dirty="0" smtClean="0">
                <a:solidFill>
                  <a:srgbClr val="0070C0"/>
                </a:solidFill>
              </a:rPr>
              <a:t>occurs 174 times in the New Testament</a:t>
            </a:r>
          </a:p>
          <a:p>
            <a:r>
              <a:rPr lang="en-US" b="1" dirty="0">
                <a:solidFill>
                  <a:srgbClr val="0070C0"/>
                </a:solidFill>
              </a:rPr>
              <a:t>The Greek word for </a:t>
            </a:r>
            <a:r>
              <a:rPr lang="en-US" b="1" dirty="0" smtClean="0">
                <a:solidFill>
                  <a:srgbClr val="0070C0"/>
                </a:solidFill>
              </a:rPr>
              <a:t>love </a:t>
            </a:r>
            <a:r>
              <a:rPr lang="en-US" b="1" dirty="0" smtClean="0">
                <a:solidFill>
                  <a:srgbClr val="FF0000"/>
                </a:solidFill>
              </a:rPr>
              <a:t>(</a:t>
            </a:r>
            <a:r>
              <a:rPr lang="en-US" b="1" i="1" dirty="0" err="1" smtClean="0">
                <a:solidFill>
                  <a:srgbClr val="FF0000"/>
                </a:solidFill>
              </a:rPr>
              <a:t>agapē</a:t>
            </a:r>
            <a:r>
              <a:rPr lang="en-US" b="1" dirty="0" smtClean="0">
                <a:solidFill>
                  <a:srgbClr val="FF0000"/>
                </a:solidFill>
              </a:rPr>
              <a:t>)</a:t>
            </a:r>
            <a:r>
              <a:rPr lang="en-US" b="1" dirty="0" smtClean="0">
                <a:solidFill>
                  <a:srgbClr val="0070C0"/>
                </a:solidFill>
              </a:rPr>
              <a:t> </a:t>
            </a:r>
            <a:r>
              <a:rPr lang="en-US" b="1" dirty="0">
                <a:solidFill>
                  <a:srgbClr val="0070C0"/>
                </a:solidFill>
              </a:rPr>
              <a:t>occurs </a:t>
            </a:r>
            <a:r>
              <a:rPr lang="en-US" b="1" dirty="0" smtClean="0">
                <a:solidFill>
                  <a:srgbClr val="0070C0"/>
                </a:solidFill>
              </a:rPr>
              <a:t>116 times </a:t>
            </a:r>
            <a:r>
              <a:rPr lang="en-US" b="1" dirty="0">
                <a:solidFill>
                  <a:srgbClr val="0070C0"/>
                </a:solidFill>
              </a:rPr>
              <a:t>in the New Testament</a:t>
            </a:r>
            <a:endParaRPr lang="en-US" dirty="0"/>
          </a:p>
          <a:p>
            <a:pPr marL="0" indent="0">
              <a:buNone/>
            </a:pPr>
            <a:endParaRPr lang="en-US" sz="2800" dirty="0" smtClean="0"/>
          </a:p>
          <a:p>
            <a:pPr lvl="1"/>
            <a:endParaRPr lang="en-US" dirty="0"/>
          </a:p>
          <a:p>
            <a:pPr lvl="1"/>
            <a:endParaRPr lang="en-US" b="1" u="sng" dirty="0" smtClean="0">
              <a:solidFill>
                <a:srgbClr val="0070C0"/>
              </a:solidFill>
            </a:endParaRPr>
          </a:p>
          <a:p>
            <a:endParaRPr lang="en-US" b="1" dirty="0">
              <a:solidFill>
                <a:srgbClr val="0070C0"/>
              </a:solidFill>
            </a:endParaRPr>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16095372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The Creation of Angels</a:t>
            </a:r>
            <a:endParaRPr lang="en-US" b="1" dirty="0"/>
          </a:p>
        </p:txBody>
      </p:sp>
      <p:sp>
        <p:nvSpPr>
          <p:cNvPr id="3" name="Content Placeholder 2"/>
          <p:cNvSpPr>
            <a:spLocks noGrp="1"/>
          </p:cNvSpPr>
          <p:nvPr>
            <p:ph idx="1"/>
          </p:nvPr>
        </p:nvSpPr>
        <p:spPr>
          <a:xfrm>
            <a:off x="838200" y="1064872"/>
            <a:ext cx="10515600" cy="5675740"/>
          </a:xfrm>
          <a:solidFill>
            <a:srgbClr val="FFFFCC"/>
          </a:solidFill>
        </p:spPr>
        <p:txBody>
          <a:bodyPr>
            <a:normAutofit lnSpcReduction="10000"/>
          </a:bodyPr>
          <a:lstStyle/>
          <a:p>
            <a:r>
              <a:rPr lang="en-US" b="1" dirty="0" smtClean="0">
                <a:solidFill>
                  <a:srgbClr val="0070C0"/>
                </a:solidFill>
              </a:rPr>
              <a:t>Angels are created, spiritual beings with moral judgment and high intelligence, but without physical bodies.</a:t>
            </a:r>
          </a:p>
          <a:p>
            <a:r>
              <a:rPr lang="en-US" b="1" dirty="0" smtClean="0">
                <a:solidFill>
                  <a:srgbClr val="0070C0"/>
                </a:solidFill>
              </a:rPr>
              <a:t>There are three </a:t>
            </a:r>
            <a:r>
              <a:rPr lang="en-US" b="1" dirty="0" smtClean="0">
                <a:solidFill>
                  <a:srgbClr val="FF0000"/>
                </a:solidFill>
              </a:rPr>
              <a:t>other</a:t>
            </a:r>
            <a:r>
              <a:rPr lang="en-US" b="1" dirty="0" smtClean="0">
                <a:solidFill>
                  <a:srgbClr val="0070C0"/>
                </a:solidFill>
              </a:rPr>
              <a:t> types of spiritual beings named in Scripture that are created and serve and worship God.</a:t>
            </a:r>
          </a:p>
          <a:p>
            <a:pPr marL="971550" lvl="1" indent="-514350">
              <a:buFont typeface="+mj-lt"/>
              <a:buAutoNum type="arabicPeriod"/>
            </a:pPr>
            <a:r>
              <a:rPr lang="en-US" sz="2800" b="1" u="sng" dirty="0" smtClean="0">
                <a:solidFill>
                  <a:srgbClr val="0070C0"/>
                </a:solidFill>
              </a:rPr>
              <a:t>Cherubim: </a:t>
            </a:r>
          </a:p>
          <a:p>
            <a:pPr lvl="1"/>
            <a:r>
              <a:rPr lang="en-US" sz="2800" b="1" dirty="0" smtClean="0"/>
              <a:t>He </a:t>
            </a:r>
            <a:r>
              <a:rPr lang="en-US" sz="2800" b="1" dirty="0"/>
              <a:t>drove out the man, and at the east of the garden of Eden he placed the </a:t>
            </a:r>
            <a:r>
              <a:rPr lang="en-US" sz="2800" b="1" dirty="0" smtClean="0"/>
              <a:t>cherubim </a:t>
            </a:r>
            <a:r>
              <a:rPr lang="en-US" sz="2800" b="1" dirty="0"/>
              <a:t>and a flaming sword that turned every way to guard the way to the tree of life</a:t>
            </a:r>
            <a:r>
              <a:rPr lang="en-US" sz="2800" b="1" dirty="0" smtClean="0"/>
              <a:t>. </a:t>
            </a:r>
            <a:r>
              <a:rPr lang="en-US" sz="2800" dirty="0" smtClean="0"/>
              <a:t>Genesis 3:24</a:t>
            </a:r>
          </a:p>
          <a:p>
            <a:pPr lvl="1"/>
            <a:r>
              <a:rPr lang="en-US" sz="2800" b="1" dirty="0"/>
              <a:t>There I will meet with you, and from above the mercy seat, from </a:t>
            </a:r>
            <a:r>
              <a:rPr lang="en-US" sz="2800" b="1" dirty="0" smtClean="0"/>
              <a:t>between </a:t>
            </a:r>
            <a:r>
              <a:rPr lang="en-US" sz="2800" b="1" dirty="0"/>
              <a:t>the two cherubim that are on the ark of the testimony, I will speak with you about all that I will give you in commandment for the people of Israel</a:t>
            </a:r>
            <a:r>
              <a:rPr lang="en-US" sz="2800" b="1" dirty="0" smtClean="0"/>
              <a:t>. </a:t>
            </a:r>
            <a:r>
              <a:rPr lang="en-US" sz="2800" dirty="0" smtClean="0"/>
              <a:t>Exodus 25:22</a:t>
            </a:r>
          </a:p>
          <a:p>
            <a:pPr lvl="1"/>
            <a:r>
              <a:rPr lang="en-US" sz="2800" b="1" dirty="0" smtClean="0"/>
              <a:t>He rode on a cherub and flew; he came swiftly on the wings of the wind. </a:t>
            </a:r>
            <a:r>
              <a:rPr lang="en-US" sz="2800" dirty="0" smtClean="0"/>
              <a:t>Psalm 18:10</a:t>
            </a:r>
          </a:p>
          <a:p>
            <a:pPr lvl="1"/>
            <a:endParaRPr lang="en-US" dirty="0"/>
          </a:p>
          <a:p>
            <a:pPr lvl="1"/>
            <a:endParaRPr lang="en-US" b="1" u="sng" dirty="0" smtClean="0">
              <a:solidFill>
                <a:srgbClr val="0070C0"/>
              </a:solidFill>
            </a:endParaRPr>
          </a:p>
          <a:p>
            <a:endParaRPr lang="en-US" b="1" dirty="0">
              <a:solidFill>
                <a:srgbClr val="0070C0"/>
              </a:solidFill>
            </a:endParaRPr>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9559207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The Creation of Angels</a:t>
            </a:r>
            <a:endParaRPr lang="en-US" b="1" dirty="0"/>
          </a:p>
        </p:txBody>
      </p:sp>
      <p:sp>
        <p:nvSpPr>
          <p:cNvPr id="3" name="Content Placeholder 2"/>
          <p:cNvSpPr>
            <a:spLocks noGrp="1"/>
          </p:cNvSpPr>
          <p:nvPr>
            <p:ph idx="1"/>
          </p:nvPr>
        </p:nvSpPr>
        <p:spPr>
          <a:xfrm>
            <a:off x="838200" y="1064872"/>
            <a:ext cx="10515600" cy="5675740"/>
          </a:xfrm>
          <a:solidFill>
            <a:srgbClr val="FFFFCC"/>
          </a:solidFill>
        </p:spPr>
        <p:txBody>
          <a:bodyPr>
            <a:normAutofit/>
          </a:bodyPr>
          <a:lstStyle/>
          <a:p>
            <a:pPr marL="971550" lvl="1" indent="-514350">
              <a:buAutoNum type="arabicPeriod" startAt="2"/>
            </a:pPr>
            <a:r>
              <a:rPr lang="en-US" sz="2800" b="1" u="sng" dirty="0" smtClean="0">
                <a:solidFill>
                  <a:srgbClr val="0070C0"/>
                </a:solidFill>
              </a:rPr>
              <a:t>Seraphim (mentioned only in Isaiah 6:2-7): </a:t>
            </a:r>
          </a:p>
          <a:p>
            <a:pPr marL="457200" lvl="1" indent="0">
              <a:buNone/>
            </a:pPr>
            <a:r>
              <a:rPr lang="en-US" sz="2800" b="1" dirty="0"/>
              <a:t>Above him stood the seraphim. Each had </a:t>
            </a:r>
            <a:r>
              <a:rPr lang="en-US" sz="2800" b="1" dirty="0" smtClean="0"/>
              <a:t>six </a:t>
            </a:r>
            <a:r>
              <a:rPr lang="en-US" sz="2800" b="1" dirty="0"/>
              <a:t>wings: with two he covered his face, and with two he covered his feet, and with two he flew. </a:t>
            </a:r>
            <a:r>
              <a:rPr lang="en-US" sz="2800" b="1" dirty="0" smtClean="0"/>
              <a:t>And </a:t>
            </a:r>
            <a:r>
              <a:rPr lang="en-US" sz="2800" b="1" dirty="0"/>
              <a:t>one called to another and said</a:t>
            </a:r>
            <a:r>
              <a:rPr lang="en-US" sz="2800" b="1" dirty="0" smtClean="0"/>
              <a:t>: “</a:t>
            </a:r>
            <a:r>
              <a:rPr lang="en-US" sz="2800" b="1" dirty="0"/>
              <a:t>Holy, holy, holy is the Lord of </a:t>
            </a:r>
            <a:r>
              <a:rPr lang="en-US" sz="2800" b="1" dirty="0" smtClean="0"/>
              <a:t>hosts; the </a:t>
            </a:r>
            <a:r>
              <a:rPr lang="en-US" sz="2800" b="1" dirty="0"/>
              <a:t>whole earth is full of his glory</a:t>
            </a:r>
            <a:r>
              <a:rPr lang="en-US" sz="2800" b="1" dirty="0" smtClean="0"/>
              <a:t>!”</a:t>
            </a:r>
            <a:r>
              <a:rPr lang="en-US" sz="2800" b="1" dirty="0"/>
              <a:t> </a:t>
            </a:r>
            <a:r>
              <a:rPr lang="en-US" sz="2800" b="1" dirty="0" smtClean="0"/>
              <a:t>And the </a:t>
            </a:r>
            <a:r>
              <a:rPr lang="en-US" sz="2800" b="1" dirty="0"/>
              <a:t>foundations of the thresholds shook at the voice of him who called, and </a:t>
            </a:r>
            <a:r>
              <a:rPr lang="en-US" sz="2800" b="1" dirty="0" smtClean="0"/>
              <a:t>the </a:t>
            </a:r>
            <a:r>
              <a:rPr lang="en-US" sz="2800" b="1" dirty="0"/>
              <a:t>house was filled with smoke</a:t>
            </a:r>
            <a:r>
              <a:rPr lang="en-US" sz="2800" b="1" dirty="0" smtClean="0"/>
              <a:t>.</a:t>
            </a:r>
            <a:r>
              <a:rPr lang="en-US" sz="2800" b="1" dirty="0"/>
              <a:t> And I said: “Woe is me! </a:t>
            </a:r>
            <a:r>
              <a:rPr lang="en-US" sz="2800" b="1" dirty="0" smtClean="0"/>
              <a:t>For </a:t>
            </a:r>
            <a:r>
              <a:rPr lang="en-US" sz="2800" b="1" dirty="0"/>
              <a:t>I am lost; </a:t>
            </a:r>
            <a:r>
              <a:rPr lang="en-US" sz="2800" b="1" dirty="0" smtClean="0"/>
              <a:t>for </a:t>
            </a:r>
            <a:r>
              <a:rPr lang="en-US" sz="2800" b="1" dirty="0"/>
              <a:t>I am a man of unclean lips, and I dwell in the midst of a people of unclean lips; for my eyes have seen the </a:t>
            </a:r>
            <a:r>
              <a:rPr lang="en-US" sz="2800" b="1" dirty="0" smtClean="0"/>
              <a:t>King</a:t>
            </a:r>
            <a:r>
              <a:rPr lang="en-US" sz="2800" b="1" dirty="0"/>
              <a:t>, the Lord of hosts</a:t>
            </a:r>
            <a:r>
              <a:rPr lang="en-US" sz="2800" b="1" dirty="0" smtClean="0"/>
              <a:t>!” Then </a:t>
            </a:r>
            <a:r>
              <a:rPr lang="en-US" sz="2800" b="1" dirty="0"/>
              <a:t>one of the seraphim flew to me, having in his hand a burning coal that he had taken with tongs from the altar</a:t>
            </a:r>
            <a:r>
              <a:rPr lang="en-US" sz="2800" b="1" dirty="0" smtClean="0"/>
              <a:t>.</a:t>
            </a:r>
            <a:r>
              <a:rPr lang="en-US" sz="2800" b="1" dirty="0"/>
              <a:t> And he </a:t>
            </a:r>
            <a:r>
              <a:rPr lang="en-US" sz="2800" b="1" dirty="0" smtClean="0"/>
              <a:t>touched </a:t>
            </a:r>
            <a:r>
              <a:rPr lang="en-US" sz="2800" b="1" dirty="0"/>
              <a:t>my mouth and said: “Behold, this has touched your lips; your guilt is taken away, and your sin atoned for.”</a:t>
            </a:r>
          </a:p>
          <a:p>
            <a:pPr marL="0" indent="0">
              <a:buNone/>
            </a:pPr>
            <a:endParaRPr lang="en-US" dirty="0"/>
          </a:p>
          <a:p>
            <a:pPr lvl="1"/>
            <a:endParaRPr lang="en-US" b="1" u="sng" dirty="0" smtClean="0">
              <a:solidFill>
                <a:srgbClr val="0070C0"/>
              </a:solidFill>
            </a:endParaRPr>
          </a:p>
          <a:p>
            <a:endParaRPr lang="en-US" b="1" dirty="0">
              <a:solidFill>
                <a:srgbClr val="0070C0"/>
              </a:solidFill>
            </a:endParaRPr>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5637822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The Creation of Angels</a:t>
            </a:r>
            <a:endParaRPr lang="en-US" b="1" dirty="0"/>
          </a:p>
        </p:txBody>
      </p:sp>
      <p:sp>
        <p:nvSpPr>
          <p:cNvPr id="3" name="Content Placeholder 2"/>
          <p:cNvSpPr>
            <a:spLocks noGrp="1"/>
          </p:cNvSpPr>
          <p:nvPr>
            <p:ph idx="1"/>
          </p:nvPr>
        </p:nvSpPr>
        <p:spPr>
          <a:xfrm>
            <a:off x="838200" y="1064872"/>
            <a:ext cx="10515600" cy="5675740"/>
          </a:xfrm>
          <a:solidFill>
            <a:srgbClr val="FFFFCC"/>
          </a:solidFill>
        </p:spPr>
        <p:txBody>
          <a:bodyPr>
            <a:normAutofit/>
          </a:bodyPr>
          <a:lstStyle/>
          <a:p>
            <a:pPr marL="0" indent="0">
              <a:buNone/>
            </a:pPr>
            <a:r>
              <a:rPr lang="en-US" sz="2800" b="1" dirty="0" smtClean="0">
                <a:solidFill>
                  <a:srgbClr val="0070C0"/>
                </a:solidFill>
              </a:rPr>
              <a:t>3.   </a:t>
            </a:r>
            <a:r>
              <a:rPr lang="en-US" sz="2800" b="1" u="sng" dirty="0" smtClean="0">
                <a:solidFill>
                  <a:srgbClr val="0070C0"/>
                </a:solidFill>
              </a:rPr>
              <a:t>The Living Creatures</a:t>
            </a:r>
            <a:r>
              <a:rPr lang="en-US" sz="2800" b="1" dirty="0" smtClean="0">
                <a:solidFill>
                  <a:srgbClr val="0070C0"/>
                </a:solidFill>
              </a:rPr>
              <a:t>  (Ezekiel 1:5-14; Revelation 4:6-8)</a:t>
            </a:r>
            <a:endParaRPr lang="en-US" sz="2800" b="1" u="sng" dirty="0" smtClean="0">
              <a:solidFill>
                <a:srgbClr val="0070C0"/>
              </a:solidFill>
            </a:endParaRPr>
          </a:p>
          <a:p>
            <a:pPr lvl="1"/>
            <a:r>
              <a:rPr lang="en-US" sz="2800" b="1" dirty="0" smtClean="0">
                <a:solidFill>
                  <a:srgbClr val="0070C0"/>
                </a:solidFill>
              </a:rPr>
              <a:t>Their appearances are like the mightiest representatives of God’s creation.</a:t>
            </a:r>
          </a:p>
          <a:p>
            <a:pPr lvl="2"/>
            <a:r>
              <a:rPr lang="en-US" sz="2800" b="1" dirty="0" smtClean="0"/>
              <a:t>Lion (wild beast)</a:t>
            </a:r>
          </a:p>
          <a:p>
            <a:pPr lvl="2"/>
            <a:r>
              <a:rPr lang="en-US" sz="2800" b="1" dirty="0" smtClean="0"/>
              <a:t>Ox (domesticated animal)</a:t>
            </a:r>
          </a:p>
          <a:p>
            <a:pPr lvl="2"/>
            <a:r>
              <a:rPr lang="en-US" sz="2800" b="1" dirty="0" smtClean="0"/>
              <a:t>Man (human being)</a:t>
            </a:r>
          </a:p>
          <a:p>
            <a:pPr lvl="2"/>
            <a:r>
              <a:rPr lang="en-US" sz="2800" b="1" dirty="0" smtClean="0"/>
              <a:t>Eagle (bird)</a:t>
            </a:r>
          </a:p>
          <a:p>
            <a:pPr lvl="1"/>
            <a:r>
              <a:rPr lang="en-US" sz="2800" b="1" dirty="0" smtClean="0">
                <a:solidFill>
                  <a:srgbClr val="0070C0"/>
                </a:solidFill>
              </a:rPr>
              <a:t>They worship God continually.</a:t>
            </a:r>
          </a:p>
          <a:p>
            <a:pPr marL="457200" lvl="1" indent="0">
              <a:buNone/>
            </a:pPr>
            <a:r>
              <a:rPr lang="en-US" sz="2800" b="1" dirty="0"/>
              <a:t>And the four living creatures, </a:t>
            </a:r>
            <a:r>
              <a:rPr lang="en-US" sz="2800" b="1" dirty="0" smtClean="0"/>
              <a:t>each </a:t>
            </a:r>
            <a:r>
              <a:rPr lang="en-US" sz="2800" b="1" dirty="0"/>
              <a:t>of them with six wings, are </a:t>
            </a:r>
            <a:r>
              <a:rPr lang="en-US" sz="2800" b="1" dirty="0" smtClean="0"/>
              <a:t>full </a:t>
            </a:r>
            <a:r>
              <a:rPr lang="en-US" sz="2800" b="1" dirty="0"/>
              <a:t>of eyes all around and within, and </a:t>
            </a:r>
            <a:r>
              <a:rPr lang="en-US" sz="2800" b="1" dirty="0" smtClean="0"/>
              <a:t>day </a:t>
            </a:r>
            <a:r>
              <a:rPr lang="en-US" sz="2800" b="1" dirty="0"/>
              <a:t>and night they never cease to say</a:t>
            </a:r>
            <a:r>
              <a:rPr lang="en-US" sz="2800" b="1" dirty="0" smtClean="0"/>
              <a:t>, “</a:t>
            </a:r>
            <a:r>
              <a:rPr lang="en-US" sz="2800" b="1" dirty="0"/>
              <a:t>Holy, holy, holy, is the Lord God </a:t>
            </a:r>
            <a:r>
              <a:rPr lang="en-US" sz="2800" b="1" dirty="0" smtClean="0"/>
              <a:t>Almighty, who </a:t>
            </a:r>
            <a:r>
              <a:rPr lang="en-US" sz="2800" b="1" dirty="0"/>
              <a:t>was and is and is to come</a:t>
            </a:r>
            <a:r>
              <a:rPr lang="en-US" sz="2800" b="1" dirty="0" smtClean="0"/>
              <a:t>!” </a:t>
            </a:r>
            <a:r>
              <a:rPr lang="en-US" sz="2800" dirty="0" smtClean="0"/>
              <a:t>Revelation 4:8</a:t>
            </a:r>
            <a:endParaRPr lang="en-US" sz="2800" dirty="0"/>
          </a:p>
          <a:p>
            <a:pPr lvl="1"/>
            <a:endParaRPr lang="en-US" sz="2800" b="1" dirty="0">
              <a:solidFill>
                <a:srgbClr val="0070C0"/>
              </a:solidFill>
            </a:endParaRPr>
          </a:p>
          <a:p>
            <a:pPr lvl="1"/>
            <a:endParaRPr lang="en-US" b="1" u="sng" dirty="0" smtClean="0">
              <a:solidFill>
                <a:srgbClr val="0070C0"/>
              </a:solidFill>
            </a:endParaRPr>
          </a:p>
          <a:p>
            <a:endParaRPr lang="en-US" b="1" dirty="0">
              <a:solidFill>
                <a:srgbClr val="0070C0"/>
              </a:solidFill>
            </a:endParaRPr>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36071537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The Creation of Angels</a:t>
            </a:r>
            <a:endParaRPr lang="en-US" b="1" dirty="0"/>
          </a:p>
        </p:txBody>
      </p:sp>
      <p:sp>
        <p:nvSpPr>
          <p:cNvPr id="3" name="Content Placeholder 2"/>
          <p:cNvSpPr>
            <a:spLocks noGrp="1"/>
          </p:cNvSpPr>
          <p:nvPr>
            <p:ph idx="1"/>
          </p:nvPr>
        </p:nvSpPr>
        <p:spPr>
          <a:xfrm>
            <a:off x="838200" y="1064872"/>
            <a:ext cx="10515600" cy="5675740"/>
          </a:xfrm>
          <a:solidFill>
            <a:srgbClr val="FFFFCC"/>
          </a:solidFill>
        </p:spPr>
        <p:txBody>
          <a:bodyPr>
            <a:normAutofit lnSpcReduction="10000"/>
          </a:bodyPr>
          <a:lstStyle/>
          <a:p>
            <a:r>
              <a:rPr lang="en-US" b="1" dirty="0" smtClean="0">
                <a:solidFill>
                  <a:srgbClr val="0070C0"/>
                </a:solidFill>
              </a:rPr>
              <a:t>Angels are </a:t>
            </a:r>
            <a:r>
              <a:rPr lang="en-US" b="1" dirty="0" smtClean="0">
                <a:solidFill>
                  <a:srgbClr val="FF0000"/>
                </a:solidFill>
              </a:rPr>
              <a:t>created</a:t>
            </a:r>
            <a:r>
              <a:rPr lang="en-US" b="1" dirty="0" smtClean="0">
                <a:solidFill>
                  <a:srgbClr val="0070C0"/>
                </a:solidFill>
              </a:rPr>
              <a:t>, spiritual beings with moral judgment and high intelligence, but without physical bodies.</a:t>
            </a:r>
            <a:endParaRPr lang="en-US" dirty="0"/>
          </a:p>
          <a:p>
            <a:pPr marL="0" indent="0">
              <a:buNone/>
            </a:pPr>
            <a:r>
              <a:rPr lang="en-US" b="1" dirty="0" smtClean="0"/>
              <a:t>Praise </a:t>
            </a:r>
            <a:r>
              <a:rPr lang="en-US" b="1" dirty="0"/>
              <a:t>the </a:t>
            </a:r>
            <a:r>
              <a:rPr lang="en-US" b="1" dirty="0" smtClean="0"/>
              <a:t>Lord! Praise </a:t>
            </a:r>
            <a:r>
              <a:rPr lang="en-US" b="1" dirty="0"/>
              <a:t>the Lord </a:t>
            </a:r>
            <a:r>
              <a:rPr lang="en-US" b="1" dirty="0" smtClean="0"/>
              <a:t>from </a:t>
            </a:r>
            <a:r>
              <a:rPr lang="en-US" b="1" dirty="0"/>
              <a:t>the </a:t>
            </a:r>
            <a:r>
              <a:rPr lang="en-US" b="1" dirty="0" smtClean="0"/>
              <a:t>heavens; praise him in the heights! Praise </a:t>
            </a:r>
            <a:r>
              <a:rPr lang="en-US" b="1" dirty="0"/>
              <a:t>him, </a:t>
            </a:r>
            <a:r>
              <a:rPr lang="en-US" b="1" dirty="0">
                <a:solidFill>
                  <a:srgbClr val="FF0000"/>
                </a:solidFill>
              </a:rPr>
              <a:t>all his </a:t>
            </a:r>
            <a:r>
              <a:rPr lang="en-US" b="1" dirty="0" smtClean="0">
                <a:solidFill>
                  <a:srgbClr val="FF0000"/>
                </a:solidFill>
              </a:rPr>
              <a:t>angels</a:t>
            </a:r>
            <a:r>
              <a:rPr lang="en-US" b="1" dirty="0" smtClean="0"/>
              <a:t>; praise </a:t>
            </a:r>
            <a:r>
              <a:rPr lang="en-US" b="1" dirty="0"/>
              <a:t>him, all his </a:t>
            </a:r>
            <a:r>
              <a:rPr lang="en-US" b="1" dirty="0" smtClean="0"/>
              <a:t>hosts! Praise </a:t>
            </a:r>
            <a:r>
              <a:rPr lang="en-US" b="1" dirty="0"/>
              <a:t>him, sun and </a:t>
            </a:r>
            <a:r>
              <a:rPr lang="en-US" b="1" dirty="0" smtClean="0"/>
              <a:t>moon, praise </a:t>
            </a:r>
            <a:r>
              <a:rPr lang="en-US" b="1" dirty="0"/>
              <a:t>him, all you shining </a:t>
            </a:r>
            <a:r>
              <a:rPr lang="en-US" b="1" dirty="0" smtClean="0"/>
              <a:t>stars! Praise </a:t>
            </a:r>
            <a:r>
              <a:rPr lang="en-US" b="1" dirty="0"/>
              <a:t>him, you </a:t>
            </a:r>
            <a:r>
              <a:rPr lang="en-US" b="1" dirty="0" smtClean="0"/>
              <a:t>highest heavens, and </a:t>
            </a:r>
            <a:r>
              <a:rPr lang="en-US" b="1" dirty="0"/>
              <a:t>you </a:t>
            </a:r>
            <a:r>
              <a:rPr lang="en-US" b="1" dirty="0" smtClean="0"/>
              <a:t>waters </a:t>
            </a:r>
            <a:r>
              <a:rPr lang="en-US" b="1" dirty="0"/>
              <a:t>above the </a:t>
            </a:r>
            <a:r>
              <a:rPr lang="en-US" b="1" dirty="0" smtClean="0"/>
              <a:t>heavens! Let </a:t>
            </a:r>
            <a:r>
              <a:rPr lang="en-US" b="1" dirty="0"/>
              <a:t>them praise the name of the </a:t>
            </a:r>
            <a:r>
              <a:rPr lang="en-US" b="1" dirty="0" smtClean="0"/>
              <a:t>Lord! For he </a:t>
            </a:r>
            <a:r>
              <a:rPr lang="en-US" b="1" dirty="0"/>
              <a:t>commanded and </a:t>
            </a:r>
            <a:r>
              <a:rPr lang="en-US" b="1" dirty="0">
                <a:solidFill>
                  <a:srgbClr val="FF0000"/>
                </a:solidFill>
              </a:rPr>
              <a:t>they were </a:t>
            </a:r>
            <a:r>
              <a:rPr lang="en-US" b="1" dirty="0" smtClean="0">
                <a:solidFill>
                  <a:srgbClr val="FF0000"/>
                </a:solidFill>
              </a:rPr>
              <a:t>created</a:t>
            </a:r>
            <a:r>
              <a:rPr lang="en-US" b="1" dirty="0" smtClean="0"/>
              <a:t>. And </a:t>
            </a:r>
            <a:r>
              <a:rPr lang="en-US" b="1" dirty="0"/>
              <a:t>he </a:t>
            </a:r>
            <a:r>
              <a:rPr lang="en-US" b="1" dirty="0" smtClean="0"/>
              <a:t>established </a:t>
            </a:r>
            <a:r>
              <a:rPr lang="en-US" b="1" dirty="0"/>
              <a:t>them forever and </a:t>
            </a:r>
            <a:r>
              <a:rPr lang="en-US" b="1" dirty="0" smtClean="0"/>
              <a:t>ever; he </a:t>
            </a:r>
            <a:r>
              <a:rPr lang="en-US" b="1" dirty="0"/>
              <a:t>gave </a:t>
            </a:r>
            <a:r>
              <a:rPr lang="en-US" b="1" dirty="0" smtClean="0"/>
              <a:t>a </a:t>
            </a:r>
            <a:r>
              <a:rPr lang="en-US" b="1" dirty="0"/>
              <a:t>decree, and it shall not </a:t>
            </a:r>
            <a:r>
              <a:rPr lang="en-US" b="1" dirty="0" smtClean="0"/>
              <a:t>pass </a:t>
            </a:r>
            <a:r>
              <a:rPr lang="en-US" b="1" dirty="0"/>
              <a:t>away</a:t>
            </a:r>
            <a:r>
              <a:rPr lang="en-US" b="1" dirty="0" smtClean="0"/>
              <a:t>. </a:t>
            </a:r>
            <a:r>
              <a:rPr lang="en-US" dirty="0" smtClean="0"/>
              <a:t>Psalm 148:1-6</a:t>
            </a:r>
          </a:p>
          <a:p>
            <a:r>
              <a:rPr lang="en-US" b="1" dirty="0">
                <a:solidFill>
                  <a:srgbClr val="0070C0"/>
                </a:solidFill>
              </a:rPr>
              <a:t>Angels are created, </a:t>
            </a:r>
            <a:r>
              <a:rPr lang="en-US" b="1" dirty="0">
                <a:solidFill>
                  <a:srgbClr val="FF0000"/>
                </a:solidFill>
              </a:rPr>
              <a:t>spiritual </a:t>
            </a:r>
            <a:r>
              <a:rPr lang="en-US" b="1" dirty="0" smtClean="0">
                <a:solidFill>
                  <a:srgbClr val="FF0000"/>
                </a:solidFill>
              </a:rPr>
              <a:t>beings</a:t>
            </a:r>
          </a:p>
          <a:p>
            <a:pPr marL="0" indent="0">
              <a:buNone/>
            </a:pPr>
            <a:r>
              <a:rPr lang="en-US" b="1" dirty="0"/>
              <a:t>And to which of the </a:t>
            </a:r>
            <a:r>
              <a:rPr lang="en-US" b="1" dirty="0">
                <a:solidFill>
                  <a:srgbClr val="FF0000"/>
                </a:solidFill>
              </a:rPr>
              <a:t>angels</a:t>
            </a:r>
            <a:r>
              <a:rPr lang="en-US" b="1" dirty="0"/>
              <a:t> has he ever said</a:t>
            </a:r>
            <a:r>
              <a:rPr lang="en-US" b="1" dirty="0" smtClean="0"/>
              <a:t>, “</a:t>
            </a:r>
            <a:r>
              <a:rPr lang="en-US" b="1" dirty="0"/>
              <a:t>Sit at my right </a:t>
            </a:r>
            <a:r>
              <a:rPr lang="en-US" b="1" dirty="0" smtClean="0"/>
              <a:t>hand until </a:t>
            </a:r>
            <a:r>
              <a:rPr lang="en-US" b="1" dirty="0"/>
              <a:t>I make your enemies a footstool for your feet</a:t>
            </a:r>
            <a:r>
              <a:rPr lang="en-US" b="1" dirty="0" smtClean="0"/>
              <a:t>”? Are </a:t>
            </a:r>
            <a:r>
              <a:rPr lang="en-US" b="1" dirty="0"/>
              <a:t>they not all ministering </a:t>
            </a:r>
            <a:r>
              <a:rPr lang="en-US" b="1" dirty="0">
                <a:solidFill>
                  <a:srgbClr val="FF0000"/>
                </a:solidFill>
              </a:rPr>
              <a:t>spirits</a:t>
            </a:r>
            <a:r>
              <a:rPr lang="en-US" b="1" dirty="0"/>
              <a:t> </a:t>
            </a:r>
            <a:r>
              <a:rPr lang="en-US" b="1" dirty="0" smtClean="0"/>
              <a:t>sent </a:t>
            </a:r>
            <a:r>
              <a:rPr lang="en-US" b="1" dirty="0"/>
              <a:t>out to serve for the sake of those who are to </a:t>
            </a:r>
            <a:r>
              <a:rPr lang="en-US" b="1" dirty="0" smtClean="0"/>
              <a:t>inherit </a:t>
            </a:r>
            <a:r>
              <a:rPr lang="en-US" b="1" dirty="0"/>
              <a:t>salvation</a:t>
            </a:r>
            <a:r>
              <a:rPr lang="en-US" b="1" dirty="0" smtClean="0"/>
              <a:t>? </a:t>
            </a:r>
            <a:r>
              <a:rPr lang="en-US" dirty="0" smtClean="0"/>
              <a:t>Hebrews 1:13-14</a:t>
            </a:r>
            <a:endParaRPr lang="en-US" dirty="0"/>
          </a:p>
          <a:p>
            <a:pPr marL="0" indent="0">
              <a:buNone/>
            </a:pPr>
            <a:endParaRPr lang="en-US" dirty="0" smtClean="0">
              <a:solidFill>
                <a:srgbClr val="FF0000"/>
              </a:solidFill>
            </a:endParaRPr>
          </a:p>
          <a:p>
            <a:endParaRPr lang="en-US" dirty="0" smtClean="0"/>
          </a:p>
          <a:p>
            <a:pPr marL="0" indent="0">
              <a:buNone/>
            </a:pPr>
            <a:endParaRPr lang="en-US" dirty="0"/>
          </a:p>
          <a:p>
            <a:endParaRPr lang="en-US" b="1" dirty="0">
              <a:solidFill>
                <a:srgbClr val="0070C0"/>
              </a:solidFill>
            </a:endParaRPr>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34549791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The Creation of Angels</a:t>
            </a:r>
            <a:endParaRPr lang="en-US" b="1" dirty="0"/>
          </a:p>
        </p:txBody>
      </p:sp>
      <p:sp>
        <p:nvSpPr>
          <p:cNvPr id="3" name="Content Placeholder 2"/>
          <p:cNvSpPr>
            <a:spLocks noGrp="1"/>
          </p:cNvSpPr>
          <p:nvPr>
            <p:ph idx="1"/>
          </p:nvPr>
        </p:nvSpPr>
        <p:spPr>
          <a:xfrm>
            <a:off x="838200" y="1064872"/>
            <a:ext cx="10515600" cy="5675740"/>
          </a:xfrm>
          <a:solidFill>
            <a:srgbClr val="FFFFCC"/>
          </a:solidFill>
        </p:spPr>
        <p:txBody>
          <a:bodyPr>
            <a:normAutofit/>
          </a:bodyPr>
          <a:lstStyle/>
          <a:p>
            <a:r>
              <a:rPr lang="en-US" b="1" dirty="0" smtClean="0">
                <a:solidFill>
                  <a:srgbClr val="0070C0"/>
                </a:solidFill>
              </a:rPr>
              <a:t>Angels are created, spiritual beings with </a:t>
            </a:r>
            <a:r>
              <a:rPr lang="en-US" b="1" dirty="0" smtClean="0">
                <a:solidFill>
                  <a:srgbClr val="FF0000"/>
                </a:solidFill>
              </a:rPr>
              <a:t>moral judgment </a:t>
            </a:r>
            <a:r>
              <a:rPr lang="en-US" b="1" dirty="0" smtClean="0">
                <a:solidFill>
                  <a:srgbClr val="0070C0"/>
                </a:solidFill>
              </a:rPr>
              <a:t>and high intelligence, but without physical bodies.</a:t>
            </a:r>
          </a:p>
          <a:p>
            <a:pPr marL="0" indent="0">
              <a:buNone/>
            </a:pPr>
            <a:r>
              <a:rPr lang="en-US" b="1" dirty="0"/>
              <a:t>For if God did not spare </a:t>
            </a:r>
            <a:r>
              <a:rPr lang="en-US" b="1" dirty="0" smtClean="0"/>
              <a:t>angels </a:t>
            </a:r>
            <a:r>
              <a:rPr lang="en-US" b="1" dirty="0"/>
              <a:t>when they sinned, but </a:t>
            </a:r>
            <a:r>
              <a:rPr lang="en-US" b="1" dirty="0" smtClean="0"/>
              <a:t>cast </a:t>
            </a:r>
            <a:r>
              <a:rPr lang="en-US" b="1" dirty="0"/>
              <a:t>them into </a:t>
            </a:r>
            <a:r>
              <a:rPr lang="en-US" b="1" dirty="0" smtClean="0"/>
              <a:t>hell </a:t>
            </a:r>
            <a:r>
              <a:rPr lang="en-US" b="1" dirty="0"/>
              <a:t>and committed them to </a:t>
            </a:r>
            <a:r>
              <a:rPr lang="en-US" b="1" dirty="0" smtClean="0"/>
              <a:t>chains </a:t>
            </a:r>
            <a:r>
              <a:rPr lang="en-US" b="1" dirty="0"/>
              <a:t>of gloomy darkness </a:t>
            </a:r>
            <a:r>
              <a:rPr lang="en-US" b="1" dirty="0" smtClean="0"/>
              <a:t>to </a:t>
            </a:r>
            <a:r>
              <a:rPr lang="en-US" b="1" dirty="0"/>
              <a:t>be kept until the judgment</a:t>
            </a:r>
            <a:r>
              <a:rPr lang="en-US" b="1" dirty="0" smtClean="0"/>
              <a:t>; </a:t>
            </a:r>
            <a:r>
              <a:rPr lang="en-US" dirty="0" smtClean="0"/>
              <a:t>2 Peter 2:4</a:t>
            </a:r>
          </a:p>
          <a:p>
            <a:pPr marL="0" indent="0">
              <a:buNone/>
            </a:pPr>
            <a:r>
              <a:rPr lang="en-US" b="1" dirty="0"/>
              <a:t>And </a:t>
            </a:r>
            <a:r>
              <a:rPr lang="en-US" b="1" dirty="0" smtClean="0"/>
              <a:t>the </a:t>
            </a:r>
            <a:r>
              <a:rPr lang="en-US" b="1" dirty="0"/>
              <a:t>angels who did not stay within their own position of authority, but left their proper dwelling, he has kept in eternal chains under gloomy darkness until the judgment of the great </a:t>
            </a:r>
            <a:r>
              <a:rPr lang="en-US" b="1" dirty="0" smtClean="0"/>
              <a:t>day </a:t>
            </a:r>
            <a:r>
              <a:rPr lang="en-US" dirty="0" smtClean="0"/>
              <a:t>Jude 6</a:t>
            </a:r>
            <a:endParaRPr lang="en-US" dirty="0"/>
          </a:p>
          <a:p>
            <a:pPr marL="0" indent="0">
              <a:buNone/>
            </a:pPr>
            <a:endParaRPr lang="en-US" dirty="0"/>
          </a:p>
          <a:p>
            <a:endParaRPr lang="en-US" b="1" dirty="0">
              <a:solidFill>
                <a:srgbClr val="0070C0"/>
              </a:solidFill>
            </a:endParaRPr>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42602934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The Creation of Angels</a:t>
            </a:r>
            <a:endParaRPr lang="en-US" b="1" dirty="0"/>
          </a:p>
        </p:txBody>
      </p:sp>
      <p:sp>
        <p:nvSpPr>
          <p:cNvPr id="3" name="Content Placeholder 2"/>
          <p:cNvSpPr>
            <a:spLocks noGrp="1"/>
          </p:cNvSpPr>
          <p:nvPr>
            <p:ph idx="1"/>
          </p:nvPr>
        </p:nvSpPr>
        <p:spPr>
          <a:xfrm>
            <a:off x="838200" y="1064872"/>
            <a:ext cx="10515600" cy="5675740"/>
          </a:xfrm>
          <a:solidFill>
            <a:srgbClr val="FFFFCC"/>
          </a:solidFill>
        </p:spPr>
        <p:txBody>
          <a:bodyPr>
            <a:normAutofit/>
          </a:bodyPr>
          <a:lstStyle/>
          <a:p>
            <a:pPr marL="0" indent="0">
              <a:buNone/>
            </a:pPr>
            <a:r>
              <a:rPr lang="en-US" b="1" dirty="0" smtClean="0">
                <a:solidFill>
                  <a:srgbClr val="0070C0"/>
                </a:solidFill>
              </a:rPr>
              <a:t>Angels are created, spiritual beings with moral judgment and </a:t>
            </a:r>
            <a:r>
              <a:rPr lang="en-US" b="1" dirty="0" smtClean="0">
                <a:solidFill>
                  <a:srgbClr val="FF0000"/>
                </a:solidFill>
              </a:rPr>
              <a:t>high intelligence.</a:t>
            </a:r>
          </a:p>
          <a:p>
            <a:r>
              <a:rPr lang="en-US" sz="2800" b="1" dirty="0" smtClean="0">
                <a:solidFill>
                  <a:srgbClr val="0070C0"/>
                </a:solidFill>
              </a:rPr>
              <a:t>Speak </a:t>
            </a:r>
            <a:r>
              <a:rPr lang="en-US" sz="2800" b="1" dirty="0">
                <a:solidFill>
                  <a:srgbClr val="0070C0"/>
                </a:solidFill>
              </a:rPr>
              <a:t>to </a:t>
            </a:r>
            <a:r>
              <a:rPr lang="en-US" sz="2800" b="1" dirty="0" smtClean="0">
                <a:solidFill>
                  <a:srgbClr val="0070C0"/>
                </a:solidFill>
              </a:rPr>
              <a:t>people: </a:t>
            </a:r>
            <a:r>
              <a:rPr lang="en-US" sz="2800" b="1" dirty="0"/>
              <a:t>But the angel said to the women, “Do not be afraid, for I know that you seek Jesus who was crucified</a:t>
            </a:r>
            <a:r>
              <a:rPr lang="en-US" sz="2800" b="1" dirty="0" smtClean="0"/>
              <a:t>. </a:t>
            </a:r>
            <a:r>
              <a:rPr lang="en-US" sz="2800" dirty="0" smtClean="0"/>
              <a:t>Matthew 28:5</a:t>
            </a:r>
          </a:p>
          <a:p>
            <a:pPr lvl="1"/>
            <a:r>
              <a:rPr lang="en-US" sz="2800" b="1" dirty="0"/>
              <a:t>And behold, </a:t>
            </a:r>
            <a:r>
              <a:rPr lang="en-US" sz="2800" b="1" dirty="0" smtClean="0"/>
              <a:t>an </a:t>
            </a:r>
            <a:r>
              <a:rPr lang="en-US" sz="2800" b="1" dirty="0"/>
              <a:t>angel of the Lord </a:t>
            </a:r>
            <a:r>
              <a:rPr lang="en-US" sz="2800" b="1" dirty="0" smtClean="0"/>
              <a:t>stood </a:t>
            </a:r>
            <a:r>
              <a:rPr lang="en-US" sz="2800" b="1" dirty="0"/>
              <a:t>next to him, and a light shone in the cell. </a:t>
            </a:r>
            <a:r>
              <a:rPr lang="en-US" sz="2800" b="1" dirty="0" smtClean="0"/>
              <a:t>He </a:t>
            </a:r>
            <a:r>
              <a:rPr lang="en-US" sz="2800" b="1" dirty="0"/>
              <a:t>struck Peter on the side and woke him, saying, “Get up quickly.” And </a:t>
            </a:r>
            <a:r>
              <a:rPr lang="en-US" sz="2800" b="1" dirty="0" smtClean="0"/>
              <a:t>the </a:t>
            </a:r>
            <a:r>
              <a:rPr lang="en-US" sz="2800" b="1" dirty="0"/>
              <a:t>chains fell off his hands</a:t>
            </a:r>
            <a:r>
              <a:rPr lang="en-US" sz="2800" b="1" dirty="0" smtClean="0"/>
              <a:t>.</a:t>
            </a:r>
            <a:r>
              <a:rPr lang="en-US" sz="2800" b="1" dirty="0"/>
              <a:t> And the angel said to him, “Dress yourself and </a:t>
            </a:r>
            <a:r>
              <a:rPr lang="en-US" sz="2800" b="1" dirty="0" smtClean="0"/>
              <a:t>put </a:t>
            </a:r>
            <a:r>
              <a:rPr lang="en-US" sz="2800" b="1" dirty="0"/>
              <a:t>on your sandals.” And he did so. And he said to him, “Wrap your cloak around you and follow me</a:t>
            </a:r>
            <a:r>
              <a:rPr lang="en-US" sz="2800" b="1" dirty="0" smtClean="0"/>
              <a:t>.” </a:t>
            </a:r>
            <a:r>
              <a:rPr lang="en-US" sz="2800" dirty="0" smtClean="0"/>
              <a:t>Acts 12:7-8</a:t>
            </a:r>
          </a:p>
          <a:p>
            <a:pPr marL="0" indent="0">
              <a:buNone/>
            </a:pPr>
            <a:endParaRPr lang="en-US" dirty="0"/>
          </a:p>
          <a:p>
            <a:endParaRPr lang="en-US" b="1" dirty="0">
              <a:solidFill>
                <a:srgbClr val="0070C0"/>
              </a:solidFill>
            </a:endParaRPr>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46199511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1891</Words>
  <Application>Microsoft Office PowerPoint</Application>
  <PresentationFormat>Widescreen</PresentationFormat>
  <Paragraphs>166</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Discipleship:  An  Introduction to  Systematic Theology and  Apologetics</vt:lpstr>
      <vt:lpstr>Creation: Christian vs Secular World Views</vt:lpstr>
      <vt:lpstr>The Creation of Angels</vt:lpstr>
      <vt:lpstr>The Creation of Angels</vt:lpstr>
      <vt:lpstr>The Creation of Angels</vt:lpstr>
      <vt:lpstr>The Creation of Angels</vt:lpstr>
      <vt:lpstr>The Creation of Angels</vt:lpstr>
      <vt:lpstr>The Creation of Angels</vt:lpstr>
      <vt:lpstr>The Creation of Angels</vt:lpstr>
      <vt:lpstr>The Creation of Angels</vt:lpstr>
      <vt:lpstr>The Creation of Angels</vt:lpstr>
      <vt:lpstr>The Creation of Angels</vt:lpstr>
      <vt:lpstr>The Creation of Angels</vt:lpstr>
      <vt:lpstr>The Creation of Angels</vt:lpstr>
      <vt:lpstr>The Creation of Angels</vt:lpstr>
      <vt:lpstr>The Creation of Angels</vt:lpstr>
      <vt:lpstr>The Creation of Angels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carl schmuland</dc:creator>
  <cp:lastModifiedBy>carl schmuland</cp:lastModifiedBy>
  <cp:revision>2</cp:revision>
  <dcterms:created xsi:type="dcterms:W3CDTF">2016-05-16T01:29:23Z</dcterms:created>
  <dcterms:modified xsi:type="dcterms:W3CDTF">2016-05-16T01:31:36Z</dcterms:modified>
</cp:coreProperties>
</file>