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71" d="100"/>
          <a:sy n="71" d="100"/>
        </p:scale>
        <p:origin x="329"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7AE443-AEA9-4B0C-830A-FDCC41C69E28}"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1993086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AE443-AEA9-4B0C-830A-FDCC41C69E28}"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1273005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AE443-AEA9-4B0C-830A-FDCC41C69E28}"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2013032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AE443-AEA9-4B0C-830A-FDCC41C69E28}"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292943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7AE443-AEA9-4B0C-830A-FDCC41C69E28}"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3075166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7AE443-AEA9-4B0C-830A-FDCC41C69E28}"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166966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7AE443-AEA9-4B0C-830A-FDCC41C69E28}" type="datetimeFigureOut">
              <a:rPr lang="en-US" smtClean="0"/>
              <a:t>5/23/2016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2435889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7AE443-AEA9-4B0C-830A-FDCC41C69E28}" type="datetimeFigureOut">
              <a:rPr lang="en-US" smtClean="0"/>
              <a:t>5/23/2016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224083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AE443-AEA9-4B0C-830A-FDCC41C69E28}" type="datetimeFigureOut">
              <a:rPr lang="en-US" smtClean="0"/>
              <a:t>5/23/2016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111925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AE443-AEA9-4B0C-830A-FDCC41C69E28}"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3296508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7AE443-AEA9-4B0C-830A-FDCC41C69E28}"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2F340D-7D2F-436D-82DC-748EFECF3815}" type="slidenum">
              <a:rPr lang="en-US" smtClean="0"/>
              <a:t>‹#›</a:t>
            </a:fld>
            <a:endParaRPr lang="en-US"/>
          </a:p>
        </p:txBody>
      </p:sp>
    </p:spTree>
    <p:extLst>
      <p:ext uri="{BB962C8B-B14F-4D97-AF65-F5344CB8AC3E}">
        <p14:creationId xmlns:p14="http://schemas.microsoft.com/office/powerpoint/2010/main" val="3148671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AE443-AEA9-4B0C-830A-FDCC41C69E28}" type="datetimeFigureOut">
              <a:rPr lang="en-US" smtClean="0"/>
              <a:t>5/23/2016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2F340D-7D2F-436D-82DC-748EFECF3815}" type="slidenum">
              <a:rPr lang="en-US" smtClean="0"/>
              <a:t>‹#›</a:t>
            </a:fld>
            <a:endParaRPr lang="en-US"/>
          </a:p>
        </p:txBody>
      </p:sp>
    </p:spTree>
    <p:extLst>
      <p:ext uri="{BB962C8B-B14F-4D97-AF65-F5344CB8AC3E}">
        <p14:creationId xmlns:p14="http://schemas.microsoft.com/office/powerpoint/2010/main" val="1014211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750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8. When were angels created? </a:t>
            </a:r>
            <a:r>
              <a:rPr lang="en-US" b="1" dirty="0" smtClean="0"/>
              <a:t>All the angels were created by               the 7</a:t>
            </a:r>
            <a:r>
              <a:rPr lang="en-US" b="1" baseline="30000" dirty="0" smtClean="0"/>
              <a:t>th</a:t>
            </a:r>
            <a:r>
              <a:rPr lang="en-US" b="1" dirty="0" smtClean="0"/>
              <a:t> day of creation. </a:t>
            </a:r>
          </a:p>
          <a:p>
            <a:pPr lvl="2"/>
            <a:r>
              <a:rPr lang="en-US" sz="2800" b="1" dirty="0" smtClean="0"/>
              <a:t>God may have created the angels early on the first day.</a:t>
            </a:r>
          </a:p>
          <a:p>
            <a:pPr marL="0" indent="0">
              <a:buNone/>
            </a:pPr>
            <a:r>
              <a:rPr lang="en-US" b="1" dirty="0" smtClean="0">
                <a:solidFill>
                  <a:srgbClr val="0070C0"/>
                </a:solidFill>
              </a:rPr>
              <a:t>Beyond this we have only hints in Scripture and must be content that God has not definitively answered this question. All that we know for sure is that Satan and a number of angels sinned before Eve was tempted in Genesis 3:1 apparently after the sixth day of creation. </a:t>
            </a:r>
            <a:r>
              <a:rPr lang="en-US" dirty="0" smtClean="0">
                <a:solidFill>
                  <a:srgbClr val="0070C0"/>
                </a:solidFill>
              </a:rPr>
              <a:t> </a:t>
            </a:r>
          </a:p>
          <a:p>
            <a:pPr marL="0" indent="0">
              <a:buNone/>
            </a:pPr>
            <a:r>
              <a:rPr lang="en-US" b="1" dirty="0" smtClean="0"/>
              <a:t>And </a:t>
            </a:r>
            <a:r>
              <a:rPr lang="en-US" b="1" dirty="0"/>
              <a:t>God saw everything that he had made, and behold, it was very good. And there was evening and there was morning, the sixth day</a:t>
            </a:r>
            <a:r>
              <a:rPr lang="en-US" b="1" dirty="0" smtClean="0"/>
              <a:t>. </a:t>
            </a:r>
            <a:r>
              <a:rPr lang="en-US" dirty="0" smtClean="0"/>
              <a:t>Genesis 1:31</a:t>
            </a:r>
            <a:endParaRPr lang="en-US" sz="2800" dirty="0"/>
          </a:p>
          <a:p>
            <a:pPr marL="0" indent="0">
              <a:buNone/>
            </a:pPr>
            <a:endParaRPr lang="en-US" b="1" dirty="0"/>
          </a:p>
        </p:txBody>
      </p:sp>
    </p:spTree>
    <p:extLst>
      <p:ext uri="{BB962C8B-B14F-4D97-AF65-F5344CB8AC3E}">
        <p14:creationId xmlns:p14="http://schemas.microsoft.com/office/powerpoint/2010/main" val="419922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9. How do angels affect our daily lives? </a:t>
            </a:r>
          </a:p>
          <a:p>
            <a:r>
              <a:rPr lang="en-US" b="1" dirty="0" smtClean="0">
                <a:solidFill>
                  <a:srgbClr val="0070C0"/>
                </a:solidFill>
              </a:rPr>
              <a:t>When we worship we are joined with </a:t>
            </a:r>
            <a:r>
              <a:rPr lang="en-US" b="1" dirty="0">
                <a:solidFill>
                  <a:srgbClr val="0070C0"/>
                </a:solidFill>
              </a:rPr>
              <a:t>the </a:t>
            </a:r>
            <a:r>
              <a:rPr lang="en-US" b="1" dirty="0" smtClean="0">
                <a:solidFill>
                  <a:srgbClr val="0070C0"/>
                </a:solidFill>
              </a:rPr>
              <a:t>angels </a:t>
            </a:r>
            <a:r>
              <a:rPr lang="en-US" b="1" dirty="0">
                <a:solidFill>
                  <a:srgbClr val="0070C0"/>
                </a:solidFill>
              </a:rPr>
              <a:t>in heaven </a:t>
            </a:r>
            <a:r>
              <a:rPr lang="en-US" b="1" dirty="0" smtClean="0">
                <a:solidFill>
                  <a:srgbClr val="0070C0"/>
                </a:solidFill>
              </a:rPr>
              <a:t>and all </a:t>
            </a:r>
            <a:r>
              <a:rPr lang="en-US" b="1" dirty="0" smtClean="0">
                <a:solidFill>
                  <a:srgbClr val="0070C0"/>
                </a:solidFill>
              </a:rPr>
              <a:t>the believers who have died and are now in God’s presence.</a:t>
            </a:r>
            <a:endParaRPr lang="en-US" b="1" dirty="0" smtClean="0">
              <a:solidFill>
                <a:srgbClr val="0070C0"/>
              </a:solidFill>
            </a:endParaRPr>
          </a:p>
          <a:p>
            <a:pPr marL="0" indent="0">
              <a:buNone/>
            </a:pPr>
            <a:r>
              <a:rPr lang="en-US" b="1" dirty="0" smtClean="0"/>
              <a:t>But </a:t>
            </a:r>
            <a:r>
              <a:rPr lang="en-US" b="1" dirty="0"/>
              <a:t>you have come to </a:t>
            </a:r>
            <a:r>
              <a:rPr lang="en-US" b="1" dirty="0" smtClean="0"/>
              <a:t>Mount </a:t>
            </a:r>
            <a:r>
              <a:rPr lang="en-US" b="1" dirty="0"/>
              <a:t>Zion and to the city of the living God, </a:t>
            </a:r>
            <a:r>
              <a:rPr lang="en-US" b="1" dirty="0" smtClean="0"/>
              <a:t>the </a:t>
            </a:r>
            <a:r>
              <a:rPr lang="en-US" b="1" dirty="0"/>
              <a:t>heavenly Jerusalem, and to </a:t>
            </a:r>
            <a:r>
              <a:rPr lang="en-US" b="1" dirty="0" smtClean="0"/>
              <a:t>innumerable </a:t>
            </a:r>
            <a:r>
              <a:rPr lang="en-US" b="1" dirty="0">
                <a:solidFill>
                  <a:srgbClr val="FF0000"/>
                </a:solidFill>
              </a:rPr>
              <a:t>angels in festal gathering</a:t>
            </a:r>
            <a:r>
              <a:rPr lang="en-US" b="1" dirty="0" smtClean="0"/>
              <a:t>,</a:t>
            </a:r>
            <a:r>
              <a:rPr lang="en-US" b="1" dirty="0"/>
              <a:t> and to </a:t>
            </a:r>
            <a:r>
              <a:rPr lang="en-US" b="1" dirty="0" smtClean="0"/>
              <a:t>the assembly </a:t>
            </a:r>
            <a:r>
              <a:rPr lang="en-US" b="1" dirty="0"/>
              <a:t>of the firstborn who are </a:t>
            </a:r>
            <a:r>
              <a:rPr lang="en-US" b="1" dirty="0" smtClean="0"/>
              <a:t>enrolled </a:t>
            </a:r>
            <a:r>
              <a:rPr lang="en-US" b="1" dirty="0"/>
              <a:t>in heaven, and to </a:t>
            </a:r>
            <a:r>
              <a:rPr lang="en-US" b="1" dirty="0" smtClean="0"/>
              <a:t>God</a:t>
            </a:r>
            <a:r>
              <a:rPr lang="en-US" b="1" dirty="0"/>
              <a:t>, the judge of all, and to </a:t>
            </a:r>
            <a:r>
              <a:rPr lang="en-US" b="1" dirty="0">
                <a:solidFill>
                  <a:srgbClr val="FF0000"/>
                </a:solidFill>
              </a:rPr>
              <a:t>the spirits of the righteous made perfect</a:t>
            </a:r>
            <a:r>
              <a:rPr lang="en-US" b="1" dirty="0" smtClean="0"/>
              <a:t>, </a:t>
            </a:r>
            <a:r>
              <a:rPr lang="en-US" dirty="0" smtClean="0"/>
              <a:t>Hebrews 12:22-23</a:t>
            </a:r>
          </a:p>
          <a:p>
            <a:r>
              <a:rPr lang="en-US" b="1" dirty="0" smtClean="0">
                <a:solidFill>
                  <a:srgbClr val="0070C0"/>
                </a:solidFill>
              </a:rPr>
              <a:t>Angels observe our service.</a:t>
            </a:r>
          </a:p>
          <a:p>
            <a:pPr marL="0" indent="0">
              <a:buNone/>
            </a:pPr>
            <a:r>
              <a:rPr lang="en-US" b="1" dirty="0" smtClean="0"/>
              <a:t>Do not </a:t>
            </a:r>
            <a:r>
              <a:rPr lang="en-US" b="1" dirty="0"/>
              <a:t>neglect to show hospitality to strangers, for thereby </a:t>
            </a:r>
            <a:r>
              <a:rPr lang="en-US" b="1" dirty="0" smtClean="0"/>
              <a:t>some </a:t>
            </a:r>
            <a:r>
              <a:rPr lang="en-US" b="1" dirty="0"/>
              <a:t>have entertained angels unawares</a:t>
            </a:r>
            <a:r>
              <a:rPr lang="en-US" b="1" dirty="0" smtClean="0"/>
              <a:t>. </a:t>
            </a:r>
            <a:r>
              <a:rPr lang="en-US" dirty="0" smtClean="0"/>
              <a:t>Hebrews 13:2</a:t>
            </a:r>
            <a:endParaRPr lang="en-US" b="1" dirty="0">
              <a:solidFill>
                <a:srgbClr val="0070C0"/>
              </a:solidFill>
            </a:endParaRPr>
          </a:p>
        </p:txBody>
      </p:sp>
    </p:spTree>
    <p:extLst>
      <p:ext uri="{BB962C8B-B14F-4D97-AF65-F5344CB8AC3E}">
        <p14:creationId xmlns:p14="http://schemas.microsoft.com/office/powerpoint/2010/main" val="2751256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lnSpcReduction="10000"/>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9. Do angels appear to people today? </a:t>
            </a:r>
          </a:p>
          <a:p>
            <a:pPr marL="0" indent="0">
              <a:buNone/>
            </a:pPr>
            <a:r>
              <a:rPr lang="en-US" b="1" dirty="0" smtClean="0">
                <a:solidFill>
                  <a:srgbClr val="0070C0"/>
                </a:solidFill>
              </a:rPr>
              <a:t>Angels were active in early church history. </a:t>
            </a:r>
          </a:p>
          <a:p>
            <a:r>
              <a:rPr lang="en-US" b="1" dirty="0" smtClean="0"/>
              <a:t>Philip went south on the road from Jerusalem to Gaza. </a:t>
            </a:r>
            <a:r>
              <a:rPr lang="en-US" dirty="0" smtClean="0"/>
              <a:t>Acts 8:26</a:t>
            </a:r>
          </a:p>
          <a:p>
            <a:r>
              <a:rPr lang="en-US" b="1" dirty="0" smtClean="0"/>
              <a:t>Cornelius sent a messenger to get Peter from Joppa. </a:t>
            </a:r>
            <a:r>
              <a:rPr lang="en-US" dirty="0" smtClean="0"/>
              <a:t>Acts 10:3-6</a:t>
            </a:r>
          </a:p>
          <a:p>
            <a:r>
              <a:rPr lang="en-US" b="1" dirty="0" smtClean="0"/>
              <a:t>Peter walked out of prison. </a:t>
            </a:r>
            <a:r>
              <a:rPr lang="en-US" dirty="0" smtClean="0"/>
              <a:t>Acts 12:6-11</a:t>
            </a:r>
          </a:p>
          <a:p>
            <a:r>
              <a:rPr lang="en-US" b="1" dirty="0" smtClean="0"/>
              <a:t>Paul was promised no one on the ship would be lost. </a:t>
            </a:r>
            <a:r>
              <a:rPr lang="en-US" dirty="0" smtClean="0"/>
              <a:t>Acts 27:23-24</a:t>
            </a:r>
          </a:p>
          <a:p>
            <a:pPr marL="0" indent="0">
              <a:buNone/>
            </a:pPr>
            <a:r>
              <a:rPr lang="en-US" b="1" dirty="0" smtClean="0">
                <a:solidFill>
                  <a:srgbClr val="0070C0"/>
                </a:solidFill>
              </a:rPr>
              <a:t>We should not expect to receive </a:t>
            </a:r>
            <a:r>
              <a:rPr lang="en-US" b="1" dirty="0" smtClean="0">
                <a:solidFill>
                  <a:srgbClr val="FF0000"/>
                </a:solidFill>
              </a:rPr>
              <a:t>new doctrinal information </a:t>
            </a:r>
            <a:r>
              <a:rPr lang="en-US" b="1" dirty="0" smtClean="0">
                <a:solidFill>
                  <a:srgbClr val="0070C0"/>
                </a:solidFill>
              </a:rPr>
              <a:t>from angels today but we should not rule out God communicating with us through an angel.</a:t>
            </a:r>
          </a:p>
          <a:p>
            <a:pPr marL="0" indent="0">
              <a:buNone/>
            </a:pPr>
            <a:r>
              <a:rPr lang="en-US" b="1" dirty="0" smtClean="0">
                <a:solidFill>
                  <a:srgbClr val="0070C0"/>
                </a:solidFill>
              </a:rPr>
              <a:t>We should be </a:t>
            </a:r>
            <a:r>
              <a:rPr lang="en-US" b="1" dirty="0" smtClean="0">
                <a:solidFill>
                  <a:srgbClr val="FF0000"/>
                </a:solidFill>
              </a:rPr>
              <a:t>extremely wary </a:t>
            </a:r>
            <a:r>
              <a:rPr lang="en-US" b="1" dirty="0" smtClean="0">
                <a:solidFill>
                  <a:srgbClr val="0070C0"/>
                </a:solidFill>
              </a:rPr>
              <a:t>of an angelic appearance especially if guidance is offered since Scripture is our guide and demons can appear as angels.</a:t>
            </a:r>
          </a:p>
          <a:p>
            <a:endParaRPr lang="en-US" dirty="0" smtClean="0"/>
          </a:p>
        </p:txBody>
      </p:sp>
    </p:spTree>
    <p:extLst>
      <p:ext uri="{BB962C8B-B14F-4D97-AF65-F5344CB8AC3E}">
        <p14:creationId xmlns:p14="http://schemas.microsoft.com/office/powerpoint/2010/main" val="2969569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9. How do angels affect our daily lives? </a:t>
            </a:r>
          </a:p>
          <a:p>
            <a:r>
              <a:rPr lang="en-US" b="1" dirty="0" smtClean="0">
                <a:solidFill>
                  <a:srgbClr val="0070C0"/>
                </a:solidFill>
              </a:rPr>
              <a:t>When we escape from danger we should suspect that God has sent an angel to help us.</a:t>
            </a:r>
          </a:p>
          <a:p>
            <a:pPr marL="0" indent="0">
              <a:buNone/>
            </a:pPr>
            <a:r>
              <a:rPr lang="en-US" b="1" dirty="0"/>
              <a:t>For he will command his </a:t>
            </a:r>
            <a:r>
              <a:rPr lang="en-US" b="1" dirty="0" smtClean="0"/>
              <a:t>angels </a:t>
            </a:r>
            <a:r>
              <a:rPr lang="en-US" b="1" dirty="0"/>
              <a:t>concerning </a:t>
            </a:r>
            <a:r>
              <a:rPr lang="en-US" b="1" dirty="0" smtClean="0"/>
              <a:t>you to guard </a:t>
            </a:r>
            <a:r>
              <a:rPr lang="en-US" b="1" dirty="0"/>
              <a:t>you in all your </a:t>
            </a:r>
            <a:r>
              <a:rPr lang="en-US" b="1" dirty="0" smtClean="0"/>
              <a:t>ways. On </a:t>
            </a:r>
            <a:r>
              <a:rPr lang="en-US" b="1" dirty="0"/>
              <a:t>their hands they will bear you </a:t>
            </a:r>
            <a:r>
              <a:rPr lang="en-US" b="1" dirty="0" smtClean="0"/>
              <a:t>up lest </a:t>
            </a:r>
            <a:r>
              <a:rPr lang="en-US" b="1" dirty="0"/>
              <a:t>you </a:t>
            </a:r>
            <a:r>
              <a:rPr lang="en-US" b="1" dirty="0" smtClean="0"/>
              <a:t>strike </a:t>
            </a:r>
            <a:r>
              <a:rPr lang="en-US" b="1" dirty="0"/>
              <a:t>your foot against a stone</a:t>
            </a:r>
            <a:r>
              <a:rPr lang="en-US" b="1" dirty="0" smtClean="0"/>
              <a:t>. </a:t>
            </a:r>
            <a:r>
              <a:rPr lang="en-US" dirty="0" smtClean="0"/>
              <a:t>Psalm 91:11-12</a:t>
            </a:r>
            <a:endParaRPr lang="en-US" dirty="0"/>
          </a:p>
          <a:p>
            <a:endParaRPr lang="en-US" b="1" dirty="0" smtClean="0">
              <a:solidFill>
                <a:srgbClr val="0070C0"/>
              </a:solidFill>
            </a:endParaRPr>
          </a:p>
        </p:txBody>
      </p:sp>
    </p:spTree>
    <p:extLst>
      <p:ext uri="{BB962C8B-B14F-4D97-AF65-F5344CB8AC3E}">
        <p14:creationId xmlns:p14="http://schemas.microsoft.com/office/powerpoint/2010/main" val="776606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fontScale="92500"/>
          </a:bodyPr>
          <a:lstStyle/>
          <a:p>
            <a:pPr marL="0" indent="0">
              <a:buNone/>
            </a:pPr>
            <a:r>
              <a:rPr lang="en-US" b="1" dirty="0" smtClean="0">
                <a:solidFill>
                  <a:srgbClr val="0070C0"/>
                </a:solidFill>
              </a:rPr>
              <a:t>Cautions regarding our relationships with angels.</a:t>
            </a:r>
          </a:p>
          <a:p>
            <a:pPr marL="514350" indent="-514350">
              <a:buFont typeface="+mj-lt"/>
              <a:buAutoNum type="arabicPeriod"/>
            </a:pPr>
            <a:r>
              <a:rPr lang="en-US" sz="2800" b="1" dirty="0" smtClean="0">
                <a:solidFill>
                  <a:srgbClr val="0070C0"/>
                </a:solidFill>
              </a:rPr>
              <a:t>Beware of false doctrine or guidance from angels.</a:t>
            </a:r>
          </a:p>
          <a:p>
            <a:pPr marL="0" indent="0">
              <a:buNone/>
            </a:pPr>
            <a:r>
              <a:rPr lang="en-US" b="1" dirty="0"/>
              <a:t>And he said to him, “I also am a prophet as you are, and an angel spoke to me by the word of the Lord, saying, ‘Bring him back with you into your house that he may eat bread and drink water.’” But he lied to him</a:t>
            </a:r>
            <a:r>
              <a:rPr lang="en-US" b="1" dirty="0" smtClean="0"/>
              <a:t>. </a:t>
            </a:r>
            <a:r>
              <a:rPr lang="en-US" dirty="0" smtClean="0"/>
              <a:t>1 Kings 13:18</a:t>
            </a:r>
            <a:endParaRPr lang="en-US" b="1" dirty="0" smtClean="0"/>
          </a:p>
          <a:p>
            <a:pPr marL="0" indent="0">
              <a:buNone/>
            </a:pPr>
            <a:r>
              <a:rPr lang="en-US" b="1" dirty="0" smtClean="0"/>
              <a:t>And </a:t>
            </a:r>
            <a:r>
              <a:rPr lang="en-US" b="1" dirty="0"/>
              <a:t>no wonder, for even Satan disguises himself as </a:t>
            </a:r>
            <a:r>
              <a:rPr lang="en-US" b="1" dirty="0" smtClean="0"/>
              <a:t>an </a:t>
            </a:r>
            <a:r>
              <a:rPr lang="en-US" b="1" dirty="0"/>
              <a:t>angel of light</a:t>
            </a:r>
            <a:r>
              <a:rPr lang="en-US" dirty="0" smtClean="0"/>
              <a:t>. 2 Corinthians 11:14</a:t>
            </a:r>
            <a:endParaRPr lang="en-US" b="1" dirty="0" smtClean="0"/>
          </a:p>
          <a:p>
            <a:pPr marL="0" indent="0">
              <a:buNone/>
            </a:pPr>
            <a:r>
              <a:rPr lang="en-US" b="1" dirty="0" smtClean="0"/>
              <a:t>But </a:t>
            </a:r>
            <a:r>
              <a:rPr lang="en-US" b="1" dirty="0"/>
              <a:t>even if we or </a:t>
            </a:r>
            <a:r>
              <a:rPr lang="en-US" b="1" dirty="0" smtClean="0"/>
              <a:t>an </a:t>
            </a:r>
            <a:r>
              <a:rPr lang="en-US" b="1" dirty="0"/>
              <a:t>angel from heaven should preach to you a gospel contrary to the one we preached to you, </a:t>
            </a:r>
            <a:r>
              <a:rPr lang="en-US" b="1" dirty="0" smtClean="0"/>
              <a:t>let </a:t>
            </a:r>
            <a:r>
              <a:rPr lang="en-US" b="1" dirty="0"/>
              <a:t>him be accursed</a:t>
            </a:r>
            <a:r>
              <a:rPr lang="en-US" b="1" dirty="0" smtClean="0"/>
              <a:t>. </a:t>
            </a:r>
            <a:r>
              <a:rPr lang="en-US" dirty="0" smtClean="0"/>
              <a:t>Galatians 1:8</a:t>
            </a:r>
          </a:p>
          <a:p>
            <a:pPr marL="0" indent="0">
              <a:buNone/>
            </a:pPr>
            <a:endParaRPr lang="en-US" sz="2800" b="1" dirty="0"/>
          </a:p>
          <a:p>
            <a:pPr marL="0" indent="0">
              <a:buNone/>
            </a:pPr>
            <a:endParaRPr lang="en-US" sz="2800" b="1" dirty="0" smtClean="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1775870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571241" y="1035565"/>
            <a:ext cx="10515600" cy="5675740"/>
          </a:xfrm>
          <a:solidFill>
            <a:srgbClr val="FFFFCC"/>
          </a:solidFill>
        </p:spPr>
        <p:txBody>
          <a:bodyPr>
            <a:normAutofit/>
          </a:bodyPr>
          <a:lstStyle/>
          <a:p>
            <a:pPr marL="0" indent="0">
              <a:buNone/>
            </a:pPr>
            <a:r>
              <a:rPr lang="en-US" b="1" dirty="0" smtClean="0">
                <a:solidFill>
                  <a:srgbClr val="0070C0"/>
                </a:solidFill>
              </a:rPr>
              <a:t>Cautions regarding our relationships with angels.</a:t>
            </a:r>
          </a:p>
          <a:p>
            <a:pPr marL="0" indent="0">
              <a:buNone/>
            </a:pPr>
            <a:r>
              <a:rPr lang="en-US" sz="2800" b="1" dirty="0" smtClean="0">
                <a:solidFill>
                  <a:srgbClr val="0070C0"/>
                </a:solidFill>
              </a:rPr>
              <a:t>2.  Do not worship, pray to or seek angels.</a:t>
            </a:r>
          </a:p>
          <a:p>
            <a:pPr marL="0" indent="0">
              <a:buNone/>
            </a:pPr>
            <a:r>
              <a:rPr lang="en-US" b="1" dirty="0"/>
              <a:t>Let no one </a:t>
            </a:r>
            <a:r>
              <a:rPr lang="en-US" b="1" dirty="0" smtClean="0"/>
              <a:t>disqualify </a:t>
            </a:r>
            <a:r>
              <a:rPr lang="en-US" b="1" dirty="0"/>
              <a:t>you, </a:t>
            </a:r>
            <a:r>
              <a:rPr lang="en-US" b="1" dirty="0" smtClean="0"/>
              <a:t>insisting </a:t>
            </a:r>
            <a:r>
              <a:rPr lang="en-US" b="1" dirty="0"/>
              <a:t>on asceticism and worship of angels, </a:t>
            </a:r>
            <a:r>
              <a:rPr lang="en-US" b="1" dirty="0" smtClean="0"/>
              <a:t>going </a:t>
            </a:r>
            <a:r>
              <a:rPr lang="en-US" b="1" dirty="0"/>
              <a:t>on in detail about </a:t>
            </a:r>
            <a:r>
              <a:rPr lang="en-US" b="1" dirty="0" smtClean="0"/>
              <a:t>visions, puffed </a:t>
            </a:r>
            <a:r>
              <a:rPr lang="en-US" b="1" dirty="0"/>
              <a:t>up without reason by </a:t>
            </a:r>
            <a:r>
              <a:rPr lang="en-US" b="1" dirty="0" smtClean="0"/>
              <a:t>his </a:t>
            </a:r>
            <a:r>
              <a:rPr lang="en-US" b="1" dirty="0"/>
              <a:t>sensuous mind</a:t>
            </a:r>
            <a:r>
              <a:rPr lang="en-US" b="1" dirty="0" smtClean="0"/>
              <a:t>, </a:t>
            </a:r>
            <a:r>
              <a:rPr lang="en-US" dirty="0" smtClean="0"/>
              <a:t>Colossians 2:18</a:t>
            </a:r>
            <a:endParaRPr lang="en-US" sz="2800" b="1" dirty="0"/>
          </a:p>
          <a:p>
            <a:pPr marL="0" indent="0">
              <a:buNone/>
            </a:pPr>
            <a:r>
              <a:rPr lang="en-US" b="1" dirty="0"/>
              <a:t>Then </a:t>
            </a:r>
            <a:r>
              <a:rPr lang="en-US" b="1" dirty="0" smtClean="0"/>
              <a:t>I </a:t>
            </a:r>
            <a:r>
              <a:rPr lang="en-US" b="1" dirty="0"/>
              <a:t>fell down at his feet to worship him, </a:t>
            </a:r>
            <a:r>
              <a:rPr lang="en-US" b="1" dirty="0" smtClean="0"/>
              <a:t>but </a:t>
            </a:r>
            <a:r>
              <a:rPr lang="en-US" b="1" dirty="0"/>
              <a:t>he said to me, “You must not do that! I am a fellow </a:t>
            </a:r>
            <a:r>
              <a:rPr lang="en-US" b="1" dirty="0" smtClean="0"/>
              <a:t>servant </a:t>
            </a:r>
            <a:r>
              <a:rPr lang="en-US" b="1" dirty="0"/>
              <a:t>with you and your brothers who hold to </a:t>
            </a:r>
            <a:r>
              <a:rPr lang="en-US" b="1" dirty="0" smtClean="0"/>
              <a:t>the </a:t>
            </a:r>
            <a:r>
              <a:rPr lang="en-US" b="1" dirty="0"/>
              <a:t>testimony of Jesus. Worship God.” For the testimony of Jesus is the spirit of prophecy</a:t>
            </a:r>
            <a:r>
              <a:rPr lang="en-US" b="1" dirty="0" smtClean="0"/>
              <a:t>. </a:t>
            </a:r>
            <a:r>
              <a:rPr lang="en-US" dirty="0" smtClean="0"/>
              <a:t>Revelation 19:10</a:t>
            </a:r>
          </a:p>
          <a:p>
            <a:pPr marL="0" indent="0">
              <a:buNone/>
            </a:pPr>
            <a:r>
              <a:rPr lang="en-US" b="1" dirty="0"/>
              <a:t>For t</a:t>
            </a:r>
            <a:r>
              <a:rPr lang="en-US" b="1" dirty="0" smtClean="0"/>
              <a:t>here </a:t>
            </a:r>
            <a:r>
              <a:rPr lang="en-US" b="1" dirty="0"/>
              <a:t>is one God, and there is one mediator between God and men, the </a:t>
            </a:r>
            <a:r>
              <a:rPr lang="en-US" b="1" dirty="0" smtClean="0"/>
              <a:t>man </a:t>
            </a:r>
            <a:r>
              <a:rPr lang="en-US" b="1" dirty="0"/>
              <a:t>Christ Jesus</a:t>
            </a:r>
            <a:r>
              <a:rPr lang="en-US" b="1" dirty="0" smtClean="0"/>
              <a:t>, </a:t>
            </a:r>
            <a:r>
              <a:rPr lang="en-US" dirty="0" smtClean="0"/>
              <a:t>1 Timothy 2:5</a:t>
            </a:r>
            <a:endParaRPr lang="en-US" sz="2800" b="1" dirty="0" smtClean="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1681379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a:t>
            </a:r>
            <a:r>
              <a:rPr lang="en-US" smtClean="0">
                <a:solidFill>
                  <a:srgbClr val="0070C0"/>
                </a:solidFill>
              </a:rPr>
              <a:t>May 22, </a:t>
            </a:r>
            <a:r>
              <a:rPr lang="en-US" dirty="0" smtClean="0">
                <a:solidFill>
                  <a:srgbClr val="0070C0"/>
                </a:solidFill>
              </a:rPr>
              <a:t>2016</a:t>
            </a:r>
            <a:endParaRPr lang="en-US" dirty="0">
              <a:solidFill>
                <a:srgbClr val="0070C0"/>
              </a:solidFill>
            </a:endParaRPr>
          </a:p>
        </p:txBody>
      </p:sp>
    </p:spTree>
    <p:extLst>
      <p:ext uri="{BB962C8B-B14F-4D97-AF65-F5344CB8AC3E}">
        <p14:creationId xmlns:p14="http://schemas.microsoft.com/office/powerpoint/2010/main" val="4517763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1428750" lvl="2" indent="-514350">
              <a:buFont typeface="+mj-lt"/>
              <a:buAutoNum type="arabicPeriod"/>
            </a:pPr>
            <a:r>
              <a:rPr lang="en-US" sz="2800" b="1" dirty="0" smtClean="0">
                <a:solidFill>
                  <a:srgbClr val="0070C0"/>
                </a:solidFill>
              </a:rPr>
              <a:t>Do angels have rank? </a:t>
            </a:r>
            <a:r>
              <a:rPr lang="en-US" sz="2800" b="1" dirty="0"/>
              <a:t>the </a:t>
            </a:r>
            <a:r>
              <a:rPr lang="en-US" sz="2800" b="1" dirty="0">
                <a:solidFill>
                  <a:srgbClr val="FF0000"/>
                </a:solidFill>
              </a:rPr>
              <a:t>arch</a:t>
            </a:r>
            <a:r>
              <a:rPr lang="en-US" sz="2800" b="1" dirty="0"/>
              <a:t>angel </a:t>
            </a:r>
            <a:r>
              <a:rPr lang="en-US" sz="2800" b="1" dirty="0" smtClean="0"/>
              <a:t>Michael, </a:t>
            </a:r>
            <a:r>
              <a:rPr lang="en-US" sz="2800" dirty="0" smtClean="0"/>
              <a:t>Jude 9</a:t>
            </a:r>
          </a:p>
          <a:p>
            <a:pPr marL="1428750" lvl="2" indent="-514350">
              <a:buFont typeface="+mj-lt"/>
              <a:buAutoNum type="arabicPeriod"/>
            </a:pPr>
            <a:r>
              <a:rPr lang="en-US" sz="2800" b="1" dirty="0" smtClean="0">
                <a:solidFill>
                  <a:srgbClr val="0070C0"/>
                </a:solidFill>
              </a:rPr>
              <a:t>Do angels have names? </a:t>
            </a:r>
            <a:r>
              <a:rPr lang="en-US" sz="2800" b="1" dirty="0" smtClean="0"/>
              <a:t>Michael and Gabriel (Daniel 8:16) are the only named angels in Scripture.</a:t>
            </a:r>
          </a:p>
          <a:p>
            <a:pPr marL="1428750" lvl="2" indent="-514350">
              <a:buFont typeface="+mj-lt"/>
              <a:buAutoNum type="arabicPeriod"/>
            </a:pPr>
            <a:r>
              <a:rPr lang="en-US" sz="2800" b="1" dirty="0" smtClean="0">
                <a:solidFill>
                  <a:srgbClr val="0070C0"/>
                </a:solidFill>
              </a:rPr>
              <a:t>Are angels omnipresent? </a:t>
            </a:r>
            <a:r>
              <a:rPr lang="en-US" sz="2800" b="1" dirty="0" smtClean="0"/>
              <a:t>Angels can travel from place to place but as created beings they can only be in one place at one time.      In </a:t>
            </a:r>
            <a:r>
              <a:rPr lang="en-US" sz="2800" b="1" dirty="0"/>
              <a:t>the sixth month the angel </a:t>
            </a:r>
            <a:r>
              <a:rPr lang="en-US" sz="2800" b="1" dirty="0" smtClean="0"/>
              <a:t>Gabriel </a:t>
            </a:r>
            <a:r>
              <a:rPr lang="en-US" sz="2800" b="1" dirty="0"/>
              <a:t>was sent from God to a city of Galilee named </a:t>
            </a:r>
            <a:r>
              <a:rPr lang="en-US" sz="2800" b="1" dirty="0" smtClean="0"/>
              <a:t>Nazareth, </a:t>
            </a:r>
            <a:r>
              <a:rPr lang="en-US" sz="2800" dirty="0" smtClean="0"/>
              <a:t>Luke 1:26</a:t>
            </a:r>
          </a:p>
          <a:p>
            <a:pPr marL="1428750" lvl="2" indent="-514350">
              <a:buFont typeface="+mj-lt"/>
              <a:buAutoNum type="arabicPeriod"/>
            </a:pPr>
            <a:r>
              <a:rPr lang="en-US" sz="2800" b="1" dirty="0" smtClean="0">
                <a:solidFill>
                  <a:srgbClr val="0070C0"/>
                </a:solidFill>
              </a:rPr>
              <a:t>How many angels are there? </a:t>
            </a:r>
            <a:r>
              <a:rPr lang="en-US" sz="2800" b="1" dirty="0" smtClean="0"/>
              <a:t>Scripture does not say exactly but it is a very large number.</a:t>
            </a:r>
            <a:endParaRPr lang="en-US" sz="2800" b="1" dirty="0"/>
          </a:p>
          <a:p>
            <a:pPr marL="1371600" lvl="3" indent="0">
              <a:buNone/>
            </a:pPr>
            <a:r>
              <a:rPr lang="en-US" sz="2800" b="1" dirty="0"/>
              <a:t>But you have come to </a:t>
            </a:r>
            <a:r>
              <a:rPr lang="en-US" sz="2800" b="1" dirty="0" smtClean="0"/>
              <a:t>Mount </a:t>
            </a:r>
            <a:r>
              <a:rPr lang="en-US" sz="2800" b="1" dirty="0"/>
              <a:t>Zion and to the city of the living God, </a:t>
            </a:r>
            <a:r>
              <a:rPr lang="en-US" sz="2800" b="1" dirty="0" smtClean="0"/>
              <a:t>the </a:t>
            </a:r>
            <a:r>
              <a:rPr lang="en-US" sz="2800" b="1" dirty="0"/>
              <a:t>heavenly Jerusalem, and to </a:t>
            </a:r>
            <a:r>
              <a:rPr lang="en-US" sz="2800" b="1" dirty="0" smtClean="0">
                <a:solidFill>
                  <a:srgbClr val="FF0000"/>
                </a:solidFill>
              </a:rPr>
              <a:t>innumerable </a:t>
            </a:r>
            <a:r>
              <a:rPr lang="en-US" sz="2800" b="1" dirty="0"/>
              <a:t>angels in festal gathering</a:t>
            </a:r>
            <a:r>
              <a:rPr lang="en-US" sz="2800" b="1" dirty="0" smtClean="0"/>
              <a:t>, </a:t>
            </a:r>
            <a:r>
              <a:rPr lang="en-US" sz="2800" dirty="0" smtClean="0"/>
              <a:t>Hebrews 12:22</a:t>
            </a:r>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56333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fontScale="92500" lnSpcReduction="10000"/>
          </a:bodyPr>
          <a:lstStyle/>
          <a:p>
            <a:pPr marL="0" indent="0">
              <a:buNone/>
            </a:pPr>
            <a:r>
              <a:rPr lang="en-US" b="1" dirty="0" smtClean="0">
                <a:solidFill>
                  <a:srgbClr val="0070C0"/>
                </a:solidFill>
              </a:rPr>
              <a:t>Common questions regarding angels.</a:t>
            </a:r>
            <a:endParaRPr lang="en-US" sz="2800" b="1" dirty="0" smtClean="0"/>
          </a:p>
          <a:p>
            <a:pPr marL="1428750" lvl="2" indent="-514350">
              <a:buAutoNum type="arabicPeriod" startAt="5"/>
            </a:pPr>
            <a:r>
              <a:rPr lang="en-US" sz="2800" b="1" dirty="0" smtClean="0">
                <a:solidFill>
                  <a:srgbClr val="0070C0"/>
                </a:solidFill>
              </a:rPr>
              <a:t>Do you have a personal Guardian Angel?  </a:t>
            </a:r>
            <a:r>
              <a:rPr lang="en-US" sz="2800" b="1" dirty="0" smtClean="0"/>
              <a:t>God clearly sends angels for our protection: </a:t>
            </a:r>
            <a:r>
              <a:rPr lang="en-US" sz="2800" b="1" dirty="0"/>
              <a:t>For he will command his </a:t>
            </a:r>
            <a:r>
              <a:rPr lang="en-US" sz="2800" b="1" dirty="0" smtClean="0"/>
              <a:t>angels </a:t>
            </a:r>
            <a:r>
              <a:rPr lang="en-US" sz="2800" b="1" dirty="0"/>
              <a:t>concerning </a:t>
            </a:r>
            <a:r>
              <a:rPr lang="en-US" sz="2800" b="1" dirty="0" smtClean="0"/>
              <a:t>you to guard </a:t>
            </a:r>
            <a:r>
              <a:rPr lang="en-US" sz="2800" b="1" dirty="0"/>
              <a:t>you in all your </a:t>
            </a:r>
            <a:r>
              <a:rPr lang="en-US" sz="2800" b="1" dirty="0" smtClean="0"/>
              <a:t>ways. On </a:t>
            </a:r>
            <a:r>
              <a:rPr lang="en-US" sz="2800" b="1" dirty="0"/>
              <a:t>their hands they will bear you </a:t>
            </a:r>
            <a:r>
              <a:rPr lang="en-US" sz="2800" b="1" dirty="0" smtClean="0"/>
              <a:t>up lest </a:t>
            </a:r>
            <a:r>
              <a:rPr lang="en-US" sz="2800" b="1" dirty="0"/>
              <a:t>you </a:t>
            </a:r>
            <a:r>
              <a:rPr lang="en-US" sz="2800" b="1" dirty="0" smtClean="0"/>
              <a:t>strike </a:t>
            </a:r>
            <a:r>
              <a:rPr lang="en-US" sz="2800" b="1" dirty="0"/>
              <a:t>your foot against a stone</a:t>
            </a:r>
            <a:r>
              <a:rPr lang="en-US" sz="2800" b="1" dirty="0" smtClean="0"/>
              <a:t>. </a:t>
            </a:r>
            <a:r>
              <a:rPr lang="en-US" sz="2800" dirty="0" smtClean="0"/>
              <a:t>Psalm 91:11-12</a:t>
            </a:r>
          </a:p>
          <a:p>
            <a:pPr lvl="3"/>
            <a:r>
              <a:rPr lang="en-US" sz="2800" b="1" dirty="0" smtClean="0">
                <a:solidFill>
                  <a:srgbClr val="0070C0"/>
                </a:solidFill>
              </a:rPr>
              <a:t>There is no clear proof text in Scripture for an individual guardian angel. It is more likely that angels are assigned to individuals for a particular mission or that angels play “zone” defense rather than a permanent “man to man” defense. </a:t>
            </a:r>
            <a:r>
              <a:rPr lang="en-US" sz="2800" b="1" dirty="0" smtClean="0"/>
              <a:t>See </a:t>
            </a:r>
            <a:r>
              <a:rPr lang="en-US" sz="2800" b="1" dirty="0"/>
              <a:t>that you do not despise </a:t>
            </a:r>
            <a:r>
              <a:rPr lang="en-US" sz="2800" b="1" dirty="0" smtClean="0"/>
              <a:t>one </a:t>
            </a:r>
            <a:r>
              <a:rPr lang="en-US" sz="2800" b="1" dirty="0"/>
              <a:t>of these little ones. For I tell you that in heaven </a:t>
            </a:r>
            <a:r>
              <a:rPr lang="en-US" sz="2800" b="1" dirty="0" smtClean="0"/>
              <a:t>their </a:t>
            </a:r>
            <a:r>
              <a:rPr lang="en-US" sz="2800" b="1" dirty="0"/>
              <a:t>angels always </a:t>
            </a:r>
            <a:r>
              <a:rPr lang="en-US" sz="2800" b="1" dirty="0" smtClean="0"/>
              <a:t>see </a:t>
            </a:r>
            <a:r>
              <a:rPr lang="en-US" sz="2800" b="1" dirty="0"/>
              <a:t>the face of my Father who is in heaven</a:t>
            </a:r>
            <a:r>
              <a:rPr lang="en-US" sz="2800" b="1" dirty="0" smtClean="0"/>
              <a:t>. Matthew 18:10</a:t>
            </a:r>
          </a:p>
          <a:p>
            <a:pPr lvl="3"/>
            <a:r>
              <a:rPr lang="en-US" sz="2800" b="1" dirty="0"/>
              <a:t>They said to her, “You are out of your mind.” But she kept insisting that it was so, and they kept saying, “It is </a:t>
            </a:r>
            <a:r>
              <a:rPr lang="en-US" sz="2800" b="1" dirty="0" smtClean="0"/>
              <a:t>his </a:t>
            </a:r>
            <a:r>
              <a:rPr lang="en-US" sz="2800" b="1" dirty="0"/>
              <a:t>angel</a:t>
            </a:r>
            <a:r>
              <a:rPr lang="en-US" sz="2800" b="1" dirty="0" smtClean="0"/>
              <a:t>!” </a:t>
            </a:r>
            <a:r>
              <a:rPr lang="en-US" sz="2800" dirty="0" smtClean="0"/>
              <a:t>Acts 12:15</a:t>
            </a:r>
            <a:endParaRPr lang="en-US" sz="2600" dirty="0"/>
          </a:p>
          <a:p>
            <a:pPr marL="1428750" lvl="2" indent="-514350">
              <a:buFont typeface="+mj-lt"/>
              <a:buAutoNum type="arabicPeriod"/>
            </a:pPr>
            <a:endParaRPr lang="en-US" sz="2800" b="1" dirty="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829017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1428750" lvl="2" indent="-514350">
              <a:buAutoNum type="arabicPeriod" startAt="6"/>
            </a:pPr>
            <a:r>
              <a:rPr lang="en-US" sz="2800" b="1" dirty="0" smtClean="0">
                <a:solidFill>
                  <a:srgbClr val="0070C0"/>
                </a:solidFill>
              </a:rPr>
              <a:t>How powerful are angels?</a:t>
            </a:r>
          </a:p>
          <a:p>
            <a:pPr lvl="3"/>
            <a:r>
              <a:rPr lang="en-US" sz="2800" b="1" dirty="0" smtClean="0">
                <a:solidFill>
                  <a:srgbClr val="0070C0"/>
                </a:solidFill>
              </a:rPr>
              <a:t>Angels are more powerful than humans. </a:t>
            </a:r>
            <a:r>
              <a:rPr lang="en-US" sz="2800" b="1" dirty="0"/>
              <a:t>Bold and willful, they do not tremble </a:t>
            </a:r>
            <a:r>
              <a:rPr lang="en-US" sz="2800" b="1" dirty="0" smtClean="0"/>
              <a:t>as </a:t>
            </a:r>
            <a:r>
              <a:rPr lang="en-US" sz="2800" b="1" dirty="0"/>
              <a:t>they blaspheme the glorious ones, </a:t>
            </a:r>
            <a:r>
              <a:rPr lang="en-US" sz="2800" b="1" dirty="0" smtClean="0"/>
              <a:t>whereas </a:t>
            </a:r>
            <a:r>
              <a:rPr lang="en-US" sz="2800" b="1" dirty="0"/>
              <a:t>angels, though greater in might and power, do not pronounce a blasphemous judgment against them before the Lord</a:t>
            </a:r>
            <a:r>
              <a:rPr lang="en-US" sz="2800" b="1" dirty="0" smtClean="0"/>
              <a:t>. </a:t>
            </a:r>
            <a:r>
              <a:rPr lang="en-US" sz="2800" dirty="0" smtClean="0"/>
              <a:t>2 Peter 2:10-11</a:t>
            </a:r>
            <a:endParaRPr lang="en-US" sz="2800" dirty="0"/>
          </a:p>
          <a:p>
            <a:pPr lvl="3"/>
            <a:r>
              <a:rPr lang="en-US" sz="2800" b="1" dirty="0" smtClean="0">
                <a:solidFill>
                  <a:srgbClr val="0070C0"/>
                </a:solidFill>
              </a:rPr>
              <a:t>Angels are very powerful but their power is not infinite. </a:t>
            </a:r>
            <a:r>
              <a:rPr lang="en-US" sz="2800" b="1" dirty="0"/>
              <a:t>Now war arose in heaven, </a:t>
            </a:r>
            <a:r>
              <a:rPr lang="en-US" sz="2800" b="1" dirty="0" smtClean="0"/>
              <a:t>Michael </a:t>
            </a:r>
            <a:r>
              <a:rPr lang="en-US" sz="2800" b="1" dirty="0"/>
              <a:t>and </a:t>
            </a:r>
            <a:r>
              <a:rPr lang="en-US" sz="2800" b="1" dirty="0" smtClean="0"/>
              <a:t>his </a:t>
            </a:r>
            <a:r>
              <a:rPr lang="en-US" sz="2800" b="1" dirty="0"/>
              <a:t>angels fighting against the dragon. And the dragon and his angels fought back, </a:t>
            </a:r>
            <a:r>
              <a:rPr lang="en-US" sz="2800" b="1" dirty="0" smtClean="0"/>
              <a:t>but </a:t>
            </a:r>
            <a:r>
              <a:rPr lang="en-US" sz="2800" b="1" dirty="0"/>
              <a:t>he was defeated, and there was no longer any place for them in heaven</a:t>
            </a:r>
            <a:r>
              <a:rPr lang="en-US" sz="2800" b="1" dirty="0" smtClean="0"/>
              <a:t>. </a:t>
            </a:r>
            <a:r>
              <a:rPr lang="en-US" sz="2800" dirty="0" smtClean="0"/>
              <a:t>Revelation 12:7-8</a:t>
            </a:r>
            <a:endParaRPr lang="en-US" sz="2800" b="1" dirty="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055322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7. Who is the angel of the Lord? </a:t>
            </a:r>
            <a:r>
              <a:rPr lang="en-US" b="1" dirty="0" smtClean="0"/>
              <a:t>In the passages below the appearance is of God himself i.e. God the Son taking on a human body for a short time.</a:t>
            </a:r>
            <a:r>
              <a:rPr lang="en-US" b="1" dirty="0" smtClean="0">
                <a:solidFill>
                  <a:srgbClr val="0070C0"/>
                </a:solidFill>
              </a:rPr>
              <a:t> </a:t>
            </a:r>
          </a:p>
          <a:p>
            <a:pPr marL="0" indent="0">
              <a:buNone/>
            </a:pPr>
            <a:r>
              <a:rPr lang="en-US" b="1" dirty="0" smtClean="0"/>
              <a:t>The </a:t>
            </a:r>
            <a:r>
              <a:rPr lang="en-US" b="1" dirty="0"/>
              <a:t>angel of the </a:t>
            </a:r>
            <a:r>
              <a:rPr lang="en-US" b="1" dirty="0" smtClean="0"/>
              <a:t>L</a:t>
            </a:r>
            <a:r>
              <a:rPr lang="en-US" sz="2400" b="1" dirty="0" smtClean="0"/>
              <a:t>ORD</a:t>
            </a:r>
            <a:r>
              <a:rPr lang="en-US" b="1" dirty="0" smtClean="0"/>
              <a:t> </a:t>
            </a:r>
            <a:r>
              <a:rPr lang="en-US" b="1" dirty="0"/>
              <a:t>also said to her, </a:t>
            </a:r>
            <a:r>
              <a:rPr lang="en-US" b="1" dirty="0" smtClean="0"/>
              <a:t>“</a:t>
            </a:r>
            <a:r>
              <a:rPr lang="en-US" b="1" dirty="0"/>
              <a:t>I will surely multiply your offspring so that they cannot be numbered for multitude</a:t>
            </a:r>
            <a:r>
              <a:rPr lang="en-US" b="1" dirty="0" smtClean="0"/>
              <a:t>.”</a:t>
            </a:r>
            <a:r>
              <a:rPr lang="en-US" dirty="0" smtClean="0"/>
              <a:t> Genesis 16:10</a:t>
            </a:r>
          </a:p>
          <a:p>
            <a:pPr marL="0" indent="0">
              <a:buNone/>
            </a:pPr>
            <a:r>
              <a:rPr lang="en-US" b="1" dirty="0"/>
              <a:t>But the angel of the L</a:t>
            </a:r>
            <a:r>
              <a:rPr lang="en-US" sz="2400" b="1" dirty="0"/>
              <a:t>ORD</a:t>
            </a:r>
            <a:r>
              <a:rPr lang="en-US" dirty="0" smtClean="0"/>
              <a:t> </a:t>
            </a:r>
            <a:r>
              <a:rPr lang="en-US" b="1" dirty="0"/>
              <a:t>called to him from heaven and said, “Abraham, Abraham!” And he said, “Here I am</a:t>
            </a:r>
            <a:r>
              <a:rPr lang="en-US" b="1" dirty="0" smtClean="0"/>
              <a:t>.” </a:t>
            </a:r>
            <a:r>
              <a:rPr lang="en-US" dirty="0" smtClean="0"/>
              <a:t>Genesis 22:11</a:t>
            </a:r>
          </a:p>
          <a:p>
            <a:pPr marL="0" indent="0">
              <a:buNone/>
            </a:pPr>
            <a:r>
              <a:rPr lang="en-US" b="1" dirty="0"/>
              <a:t>And </a:t>
            </a:r>
            <a:r>
              <a:rPr lang="en-US" b="1" dirty="0" smtClean="0"/>
              <a:t>the </a:t>
            </a:r>
            <a:r>
              <a:rPr lang="en-US" b="1" dirty="0"/>
              <a:t>angel of the  L</a:t>
            </a:r>
            <a:r>
              <a:rPr lang="en-US" sz="2400" b="1" dirty="0"/>
              <a:t>ORD</a:t>
            </a:r>
            <a:r>
              <a:rPr lang="en-US" dirty="0"/>
              <a:t> </a:t>
            </a:r>
            <a:r>
              <a:rPr lang="en-US" dirty="0" smtClean="0"/>
              <a:t> </a:t>
            </a:r>
            <a:r>
              <a:rPr lang="en-US" b="1" dirty="0"/>
              <a:t>appeared to him in a flame of fire out of the midst of a bush</a:t>
            </a:r>
            <a:r>
              <a:rPr lang="en-US" b="1" dirty="0" smtClean="0"/>
              <a:t>. </a:t>
            </a:r>
            <a:r>
              <a:rPr lang="en-US" dirty="0" smtClean="0"/>
              <a:t>Exodus 3:2</a:t>
            </a:r>
            <a:endParaRPr lang="en-US" b="1" dirty="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939816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lnSpcReduction="10000"/>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7. Who is the angel of the Lord? </a:t>
            </a:r>
            <a:r>
              <a:rPr lang="en-US" b="1" dirty="0" smtClean="0"/>
              <a:t>On the other hand, the  context of the passages below seem to indicate an angel sent by God.</a:t>
            </a:r>
          </a:p>
          <a:p>
            <a:r>
              <a:rPr lang="en-US" b="1" dirty="0"/>
              <a:t>The angel of the </a:t>
            </a:r>
            <a:r>
              <a:rPr lang="en-US" b="1" dirty="0" smtClean="0"/>
              <a:t>L</a:t>
            </a:r>
            <a:r>
              <a:rPr lang="en-US" sz="2400" b="1" dirty="0" smtClean="0"/>
              <a:t>ORD</a:t>
            </a:r>
            <a:r>
              <a:rPr lang="en-US" b="1" dirty="0" smtClean="0"/>
              <a:t> encamps around </a:t>
            </a:r>
            <a:r>
              <a:rPr lang="en-US" b="1" dirty="0"/>
              <a:t>those who fear him, and delivers them</a:t>
            </a:r>
            <a:r>
              <a:rPr lang="en-US" b="1" dirty="0" smtClean="0"/>
              <a:t>. </a:t>
            </a:r>
            <a:r>
              <a:rPr lang="en-US" dirty="0" smtClean="0"/>
              <a:t>Psalm 34:7</a:t>
            </a:r>
          </a:p>
          <a:p>
            <a:r>
              <a:rPr lang="en-US" b="1" dirty="0"/>
              <a:t>Then </a:t>
            </a:r>
            <a:r>
              <a:rPr lang="en-US" b="1" dirty="0" smtClean="0"/>
              <a:t>the </a:t>
            </a:r>
            <a:r>
              <a:rPr lang="en-US" b="1" dirty="0"/>
              <a:t>angel of the </a:t>
            </a:r>
            <a:r>
              <a:rPr lang="en-US" b="1" dirty="0" smtClean="0"/>
              <a:t>L</a:t>
            </a:r>
            <a:r>
              <a:rPr lang="en-US" sz="2400" b="1" dirty="0" smtClean="0"/>
              <a:t>ORD</a:t>
            </a:r>
            <a:r>
              <a:rPr lang="en-US" b="1" dirty="0" smtClean="0"/>
              <a:t> </a:t>
            </a:r>
            <a:r>
              <a:rPr lang="en-US" b="1" dirty="0"/>
              <a:t>said, </a:t>
            </a:r>
            <a:r>
              <a:rPr lang="en-US" b="1" dirty="0" smtClean="0"/>
              <a:t>‘</a:t>
            </a:r>
            <a:r>
              <a:rPr lang="en-US" b="1" dirty="0"/>
              <a:t>O Lord of hosts, </a:t>
            </a:r>
            <a:r>
              <a:rPr lang="en-US" b="1" dirty="0" smtClean="0"/>
              <a:t>how </a:t>
            </a:r>
            <a:r>
              <a:rPr lang="en-US" b="1" dirty="0"/>
              <a:t>long will you </a:t>
            </a:r>
            <a:r>
              <a:rPr lang="en-US" b="1" dirty="0" smtClean="0"/>
              <a:t>have </a:t>
            </a:r>
            <a:r>
              <a:rPr lang="en-US" b="1" dirty="0"/>
              <a:t>no mercy on Jerusalem and the cities of Judah, against which you have been angry these </a:t>
            </a:r>
            <a:r>
              <a:rPr lang="en-US" b="1" dirty="0" smtClean="0"/>
              <a:t>seventy </a:t>
            </a:r>
            <a:r>
              <a:rPr lang="en-US" b="1" dirty="0"/>
              <a:t>years</a:t>
            </a:r>
            <a:r>
              <a:rPr lang="en-US" b="1" dirty="0" smtClean="0"/>
              <a:t>?’</a:t>
            </a:r>
            <a:r>
              <a:rPr lang="en-US" b="1" dirty="0"/>
              <a:t> And the Lord answered </a:t>
            </a:r>
            <a:r>
              <a:rPr lang="en-US" b="1" dirty="0" smtClean="0"/>
              <a:t>gracious </a:t>
            </a:r>
            <a:r>
              <a:rPr lang="en-US" b="1" dirty="0"/>
              <a:t>and comforting words to </a:t>
            </a:r>
            <a:r>
              <a:rPr lang="en-US" b="1" dirty="0" smtClean="0"/>
              <a:t>the </a:t>
            </a:r>
            <a:r>
              <a:rPr lang="en-US" b="1" dirty="0"/>
              <a:t>angel who talked with me</a:t>
            </a:r>
            <a:r>
              <a:rPr lang="en-US" b="1" dirty="0" smtClean="0"/>
              <a:t>. </a:t>
            </a:r>
            <a:r>
              <a:rPr lang="en-US" dirty="0" smtClean="0"/>
              <a:t>Zechariah 1:12-13</a:t>
            </a:r>
          </a:p>
          <a:p>
            <a:pPr marL="0" indent="0">
              <a:buNone/>
            </a:pPr>
            <a:endParaRPr lang="en-US" dirty="0" smtClean="0"/>
          </a:p>
          <a:p>
            <a:pPr marL="0" indent="0">
              <a:buNone/>
            </a:pPr>
            <a:r>
              <a:rPr lang="en-US" b="1" dirty="0" smtClean="0">
                <a:solidFill>
                  <a:srgbClr val="0070C0"/>
                </a:solidFill>
              </a:rPr>
              <a:t>In some passages it is clearly not an appearance of </a:t>
            </a:r>
            <a:r>
              <a:rPr lang="en-US" b="1" dirty="0">
                <a:solidFill>
                  <a:srgbClr val="0070C0"/>
                </a:solidFill>
              </a:rPr>
              <a:t>God such as: </a:t>
            </a:r>
            <a:r>
              <a:rPr lang="en-US" b="1" dirty="0"/>
              <a:t>And there appeared to him </a:t>
            </a:r>
            <a:r>
              <a:rPr lang="en-US" b="1" dirty="0">
                <a:solidFill>
                  <a:srgbClr val="FF0000"/>
                </a:solidFill>
              </a:rPr>
              <a:t>an</a:t>
            </a:r>
            <a:r>
              <a:rPr lang="en-US" b="1" dirty="0"/>
              <a:t> angel of the </a:t>
            </a:r>
            <a:r>
              <a:rPr lang="en-US" b="1" dirty="0">
                <a:solidFill>
                  <a:srgbClr val="FF0000"/>
                </a:solidFill>
              </a:rPr>
              <a:t>Lord</a:t>
            </a:r>
            <a:r>
              <a:rPr lang="en-US" b="1" dirty="0"/>
              <a:t> standing on the right side of </a:t>
            </a:r>
            <a:r>
              <a:rPr lang="en-US" b="1" dirty="0" smtClean="0"/>
              <a:t>the </a:t>
            </a:r>
            <a:r>
              <a:rPr lang="en-US" b="1" dirty="0"/>
              <a:t>altar of incense</a:t>
            </a:r>
            <a:r>
              <a:rPr lang="en-US" b="1" dirty="0" smtClean="0"/>
              <a:t>. </a:t>
            </a:r>
            <a:r>
              <a:rPr lang="en-US" dirty="0" smtClean="0"/>
              <a:t>Luke 1:11</a:t>
            </a:r>
            <a:endParaRPr lang="en-US" b="1" dirty="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528378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8. When were angels created? </a:t>
            </a:r>
            <a:r>
              <a:rPr lang="en-US" b="1" dirty="0" smtClean="0"/>
              <a:t>All the angels were created by               the 7</a:t>
            </a:r>
            <a:r>
              <a:rPr lang="en-US" b="1" baseline="30000" dirty="0" smtClean="0"/>
              <a:t>th</a:t>
            </a:r>
            <a:r>
              <a:rPr lang="en-US" b="1" dirty="0" smtClean="0"/>
              <a:t> day of creation. </a:t>
            </a:r>
          </a:p>
          <a:p>
            <a:pPr marL="0" indent="0">
              <a:buNone/>
            </a:pPr>
            <a:r>
              <a:rPr lang="en-US" b="1" dirty="0" smtClean="0"/>
              <a:t>Thus </a:t>
            </a:r>
            <a:r>
              <a:rPr lang="en-US" b="1" dirty="0"/>
              <a:t>the heavens and the earth were finished, and </a:t>
            </a:r>
            <a:r>
              <a:rPr lang="en-US" b="1" dirty="0" smtClean="0"/>
              <a:t>all </a:t>
            </a:r>
            <a:r>
              <a:rPr lang="en-US" b="1" dirty="0"/>
              <a:t>the </a:t>
            </a:r>
            <a:r>
              <a:rPr lang="en-US" b="1" dirty="0">
                <a:solidFill>
                  <a:srgbClr val="FF0000"/>
                </a:solidFill>
              </a:rPr>
              <a:t>host</a:t>
            </a:r>
            <a:r>
              <a:rPr lang="en-US" b="1" dirty="0"/>
              <a:t> of them</a:t>
            </a:r>
            <a:r>
              <a:rPr lang="en-US" b="1" dirty="0" smtClean="0"/>
              <a:t>.</a:t>
            </a:r>
            <a:r>
              <a:rPr lang="en-US" b="1" dirty="0"/>
              <a:t> And </a:t>
            </a:r>
            <a:r>
              <a:rPr lang="en-US" b="1" dirty="0" smtClean="0"/>
              <a:t>on </a:t>
            </a:r>
            <a:r>
              <a:rPr lang="en-US" b="1" dirty="0"/>
              <a:t>the seventh day God finished his work that he had done, and he rested on the seventh day from all his work that he had done</a:t>
            </a:r>
            <a:r>
              <a:rPr lang="en-US" b="1" dirty="0" smtClean="0"/>
              <a:t>.</a:t>
            </a:r>
            <a:r>
              <a:rPr lang="en-US" dirty="0" smtClean="0"/>
              <a:t> Genesis 2:1-2</a:t>
            </a:r>
          </a:p>
          <a:p>
            <a:pPr lvl="2"/>
            <a:r>
              <a:rPr lang="en-US" sz="2800" b="1" dirty="0" smtClean="0">
                <a:solidFill>
                  <a:srgbClr val="0070C0"/>
                </a:solidFill>
              </a:rPr>
              <a:t>God may have created the angels early on the first day.</a:t>
            </a:r>
          </a:p>
          <a:p>
            <a:pPr marL="914400" lvl="2" indent="0">
              <a:buNone/>
            </a:pPr>
            <a:r>
              <a:rPr lang="en-US" sz="2800" b="1" dirty="0"/>
              <a:t>The earth was </a:t>
            </a:r>
            <a:r>
              <a:rPr lang="en-US" sz="2800" b="1" dirty="0" smtClean="0"/>
              <a:t>without </a:t>
            </a:r>
            <a:r>
              <a:rPr lang="en-US" sz="2800" b="1" dirty="0"/>
              <a:t>form and void, and darkness was over the face of the deep. And the Spirit of God was hovering over the face of the waters</a:t>
            </a:r>
            <a:r>
              <a:rPr lang="en-US" sz="2800" b="1" dirty="0" smtClean="0"/>
              <a:t>. </a:t>
            </a:r>
            <a:r>
              <a:rPr lang="en-US" sz="2800" dirty="0" smtClean="0"/>
              <a:t>Genesis 1:2 </a:t>
            </a:r>
            <a:r>
              <a:rPr lang="en-US" sz="2800" b="1" dirty="0" smtClean="0">
                <a:solidFill>
                  <a:srgbClr val="0070C0"/>
                </a:solidFill>
              </a:rPr>
              <a:t>This may indicate the earth was inhabitable but the heavens were not since heavens is mentioned in Genesis 1:1</a:t>
            </a:r>
          </a:p>
          <a:p>
            <a:pPr marL="0" indent="0">
              <a:buNone/>
            </a:pPr>
            <a:endParaRPr lang="en-US" b="1" dirty="0"/>
          </a:p>
        </p:txBody>
      </p:sp>
    </p:spTree>
    <p:extLst>
      <p:ext uri="{BB962C8B-B14F-4D97-AF65-F5344CB8AC3E}">
        <p14:creationId xmlns:p14="http://schemas.microsoft.com/office/powerpoint/2010/main" val="16689150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779585" y="1035565"/>
            <a:ext cx="10515600" cy="5675740"/>
          </a:xfrm>
          <a:solidFill>
            <a:srgbClr val="FFFFCC"/>
          </a:solidFill>
        </p:spPr>
        <p:txBody>
          <a:bodyPr>
            <a:normAutofit/>
          </a:bodyPr>
          <a:lstStyle/>
          <a:p>
            <a:pPr marL="0" indent="0">
              <a:buNone/>
            </a:pPr>
            <a:r>
              <a:rPr lang="en-US" b="1" dirty="0" smtClean="0">
                <a:solidFill>
                  <a:srgbClr val="0070C0"/>
                </a:solidFill>
              </a:rPr>
              <a:t>Common questions regarding angels.</a:t>
            </a:r>
            <a:endParaRPr lang="en-US" sz="2800" b="1" dirty="0" smtClean="0"/>
          </a:p>
          <a:p>
            <a:pPr marL="0" indent="0">
              <a:buNone/>
            </a:pPr>
            <a:r>
              <a:rPr lang="en-US" b="1" dirty="0" smtClean="0">
                <a:solidFill>
                  <a:srgbClr val="0070C0"/>
                </a:solidFill>
              </a:rPr>
              <a:t>             8. When were angels created? </a:t>
            </a:r>
            <a:r>
              <a:rPr lang="en-US" b="1" dirty="0" smtClean="0"/>
              <a:t>All the angels were created by               the 7</a:t>
            </a:r>
            <a:r>
              <a:rPr lang="en-US" b="1" baseline="30000" dirty="0" smtClean="0"/>
              <a:t>th</a:t>
            </a:r>
            <a:r>
              <a:rPr lang="en-US" b="1" dirty="0" smtClean="0"/>
              <a:t> day of creation. </a:t>
            </a:r>
          </a:p>
          <a:p>
            <a:pPr lvl="2"/>
            <a:r>
              <a:rPr lang="en-US" sz="2800" b="1" dirty="0" smtClean="0">
                <a:solidFill>
                  <a:srgbClr val="0070C0"/>
                </a:solidFill>
              </a:rPr>
              <a:t>God may have created the angels early on the first day.</a:t>
            </a:r>
          </a:p>
          <a:p>
            <a:pPr marL="0" indent="0">
              <a:buNone/>
            </a:pPr>
            <a:r>
              <a:rPr lang="en-US" b="1" dirty="0"/>
              <a:t>“Where were you when I </a:t>
            </a:r>
            <a:r>
              <a:rPr lang="en-US" b="1" dirty="0" smtClean="0"/>
              <a:t>laid </a:t>
            </a:r>
            <a:r>
              <a:rPr lang="en-US" b="1" dirty="0"/>
              <a:t>the foundation of the </a:t>
            </a:r>
            <a:r>
              <a:rPr lang="en-US" b="1" dirty="0" smtClean="0"/>
              <a:t>earth? Tell </a:t>
            </a:r>
            <a:r>
              <a:rPr lang="en-US" b="1" dirty="0"/>
              <a:t>me, if you have </a:t>
            </a:r>
            <a:r>
              <a:rPr lang="en-US" b="1" dirty="0" smtClean="0"/>
              <a:t>understanding. Who </a:t>
            </a:r>
            <a:r>
              <a:rPr lang="en-US" b="1" dirty="0"/>
              <a:t>determined its measurements—surely you </a:t>
            </a:r>
            <a:r>
              <a:rPr lang="en-US" b="1" dirty="0" smtClean="0"/>
              <a:t>know! Or </a:t>
            </a:r>
            <a:r>
              <a:rPr lang="en-US" b="1" dirty="0"/>
              <a:t>who stretched the line upon </a:t>
            </a:r>
            <a:r>
              <a:rPr lang="en-US" b="1" dirty="0" smtClean="0"/>
              <a:t>it? On </a:t>
            </a:r>
            <a:r>
              <a:rPr lang="en-US" b="1" dirty="0"/>
              <a:t>what were its bases </a:t>
            </a:r>
            <a:r>
              <a:rPr lang="en-US" b="1" dirty="0" smtClean="0"/>
              <a:t>sunk, or </a:t>
            </a:r>
            <a:r>
              <a:rPr lang="en-US" b="1" dirty="0"/>
              <a:t>who laid its </a:t>
            </a:r>
            <a:r>
              <a:rPr lang="en-US" b="1" dirty="0" smtClean="0"/>
              <a:t>cornerstone, when </a:t>
            </a:r>
            <a:r>
              <a:rPr lang="en-US" b="1" dirty="0"/>
              <a:t>the morning stars </a:t>
            </a:r>
            <a:r>
              <a:rPr lang="en-US" b="1" dirty="0" smtClean="0"/>
              <a:t>sang together and </a:t>
            </a:r>
            <a:r>
              <a:rPr lang="en-US" b="1" dirty="0"/>
              <a:t>all</a:t>
            </a:r>
            <a:r>
              <a:rPr lang="en-US" b="1" dirty="0">
                <a:solidFill>
                  <a:srgbClr val="FF0000"/>
                </a:solidFill>
              </a:rPr>
              <a:t> </a:t>
            </a:r>
            <a:r>
              <a:rPr lang="en-US" b="1" dirty="0" smtClean="0">
                <a:solidFill>
                  <a:srgbClr val="FF0000"/>
                </a:solidFill>
              </a:rPr>
              <a:t>the </a:t>
            </a:r>
            <a:r>
              <a:rPr lang="en-US" b="1" dirty="0">
                <a:solidFill>
                  <a:srgbClr val="FF0000"/>
                </a:solidFill>
              </a:rPr>
              <a:t>sons of God </a:t>
            </a:r>
            <a:r>
              <a:rPr lang="en-US" b="1" dirty="0" smtClean="0"/>
              <a:t>shouted </a:t>
            </a:r>
            <a:r>
              <a:rPr lang="en-US" b="1" dirty="0"/>
              <a:t>for joy</a:t>
            </a:r>
            <a:r>
              <a:rPr lang="en-US" b="1" dirty="0" smtClean="0"/>
              <a:t>? </a:t>
            </a:r>
            <a:r>
              <a:rPr lang="en-US" dirty="0" smtClean="0"/>
              <a:t>Job 38:4-7</a:t>
            </a:r>
          </a:p>
          <a:p>
            <a:pPr lvl="2"/>
            <a:r>
              <a:rPr lang="en-US" sz="2800" b="1" dirty="0" smtClean="0">
                <a:solidFill>
                  <a:srgbClr val="0070C0"/>
                </a:solidFill>
              </a:rPr>
              <a:t>In Job 1:6 and 2:1 </a:t>
            </a:r>
            <a:r>
              <a:rPr lang="en-US" sz="2800" b="1" dirty="0">
                <a:solidFill>
                  <a:srgbClr val="FF0000"/>
                </a:solidFill>
              </a:rPr>
              <a:t>the sons of God </a:t>
            </a:r>
            <a:r>
              <a:rPr lang="en-US" sz="2800" b="1" dirty="0" smtClean="0">
                <a:solidFill>
                  <a:srgbClr val="0070C0"/>
                </a:solidFill>
              </a:rPr>
              <a:t>is another name for angels. </a:t>
            </a:r>
            <a:r>
              <a:rPr lang="en-US" sz="2800" b="1" dirty="0" smtClean="0"/>
              <a:t>Now </a:t>
            </a:r>
            <a:r>
              <a:rPr lang="en-US" sz="2800" b="1" dirty="0"/>
              <a:t>there was a day when </a:t>
            </a:r>
            <a:r>
              <a:rPr lang="en-US" sz="2800" b="1" dirty="0" smtClean="0">
                <a:solidFill>
                  <a:srgbClr val="FF0000"/>
                </a:solidFill>
              </a:rPr>
              <a:t>the </a:t>
            </a:r>
            <a:r>
              <a:rPr lang="en-US" sz="2800" b="1" dirty="0">
                <a:solidFill>
                  <a:srgbClr val="FF0000"/>
                </a:solidFill>
              </a:rPr>
              <a:t>sons of God </a:t>
            </a:r>
            <a:r>
              <a:rPr lang="en-US" sz="2800" b="1" dirty="0"/>
              <a:t>came to present themselves before the Lord, and </a:t>
            </a:r>
            <a:r>
              <a:rPr lang="en-US" sz="2800" b="1" dirty="0" smtClean="0"/>
              <a:t>Satan </a:t>
            </a:r>
            <a:r>
              <a:rPr lang="en-US" sz="2800" b="1" dirty="0"/>
              <a:t>also came among them</a:t>
            </a:r>
            <a:r>
              <a:rPr lang="en-US" sz="2800" dirty="0" smtClean="0"/>
              <a:t>. Job 1:6</a:t>
            </a:r>
            <a:endParaRPr lang="en-US" sz="2800" dirty="0"/>
          </a:p>
          <a:p>
            <a:pPr marL="0" indent="0">
              <a:buNone/>
            </a:pPr>
            <a:endParaRPr lang="en-US" b="1" dirty="0"/>
          </a:p>
        </p:txBody>
      </p:sp>
    </p:spTree>
    <p:extLst>
      <p:ext uri="{BB962C8B-B14F-4D97-AF65-F5344CB8AC3E}">
        <p14:creationId xmlns:p14="http://schemas.microsoft.com/office/powerpoint/2010/main" val="4243864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1523</Words>
  <Application>Microsoft Office PowerPoint</Application>
  <PresentationFormat>Widescreen</PresentationFormat>
  <Paragraphs>94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Discipleship:  An  Introduction to  Systematic Theology and  Apologetics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2016-05-23T17:49:32Z</dcterms:created>
  <dcterms:modified xsi:type="dcterms:W3CDTF">2016-05-23T17:51:58Z</dcterms:modified>
</cp:coreProperties>
</file>