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7"/>
  </p:notesMasterIdLst>
  <p:sldIdLst>
    <p:sldId id="257" r:id="rId2"/>
    <p:sldId id="259" r:id="rId3"/>
    <p:sldId id="260" r:id="rId4"/>
    <p:sldId id="261" r:id="rId5"/>
    <p:sldId id="262" r:id="rId6"/>
    <p:sldId id="263" r:id="rId7"/>
    <p:sldId id="264" r:id="rId8"/>
    <p:sldId id="265" r:id="rId9"/>
    <p:sldId id="266" r:id="rId10"/>
    <p:sldId id="267" r:id="rId11"/>
    <p:sldId id="268" r:id="rId12"/>
    <p:sldId id="269" r:id="rId13"/>
    <p:sldId id="270" r:id="rId14"/>
    <p:sldId id="271" r:id="rId15"/>
    <p:sldId id="272" r:id="rId1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5" autoAdjust="0"/>
    <p:restoredTop sz="94660"/>
  </p:normalViewPr>
  <p:slideViewPr>
    <p:cSldViewPr snapToGrid="0">
      <p:cViewPr varScale="1">
        <p:scale>
          <a:sx n="71" d="100"/>
          <a:sy n="71" d="100"/>
        </p:scale>
        <p:origin x="329" y="3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2627250-B369-462B-ABA6-3E14ED66140B}" type="datetimeFigureOut">
              <a:rPr lang="en-US" smtClean="0"/>
              <a:t>5/29/2016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68E29BA-D35A-4F91-8B08-3FBA223EF694}" type="slidenum">
              <a:rPr lang="en-US" smtClean="0"/>
              <a:t>‹#›</a:t>
            </a:fld>
            <a:endParaRPr lang="en-US"/>
          </a:p>
        </p:txBody>
      </p:sp>
    </p:spTree>
    <p:extLst>
      <p:ext uri="{BB962C8B-B14F-4D97-AF65-F5344CB8AC3E}">
        <p14:creationId xmlns:p14="http://schemas.microsoft.com/office/powerpoint/2010/main" val="257797243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1920176-C614-4CC5-94D5-0B0537971564}" type="slidenum">
              <a:rPr lang="en-US" smtClean="0"/>
              <a:t>6</a:t>
            </a:fld>
            <a:endParaRPr lang="en-US"/>
          </a:p>
        </p:txBody>
      </p:sp>
    </p:spTree>
    <p:extLst>
      <p:ext uri="{BB962C8B-B14F-4D97-AF65-F5344CB8AC3E}">
        <p14:creationId xmlns:p14="http://schemas.microsoft.com/office/powerpoint/2010/main" val="68929013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1920176-C614-4CC5-94D5-0B0537971564}" type="slidenum">
              <a:rPr lang="en-US" smtClean="0"/>
              <a:t>15</a:t>
            </a:fld>
            <a:endParaRPr lang="en-US"/>
          </a:p>
        </p:txBody>
      </p:sp>
    </p:spTree>
    <p:extLst>
      <p:ext uri="{BB962C8B-B14F-4D97-AF65-F5344CB8AC3E}">
        <p14:creationId xmlns:p14="http://schemas.microsoft.com/office/powerpoint/2010/main" val="415239612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1920176-C614-4CC5-94D5-0B0537971564}" type="slidenum">
              <a:rPr lang="en-US" smtClean="0"/>
              <a:t>7</a:t>
            </a:fld>
            <a:endParaRPr lang="en-US"/>
          </a:p>
        </p:txBody>
      </p:sp>
    </p:spTree>
    <p:extLst>
      <p:ext uri="{BB962C8B-B14F-4D97-AF65-F5344CB8AC3E}">
        <p14:creationId xmlns:p14="http://schemas.microsoft.com/office/powerpoint/2010/main" val="71888151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1920176-C614-4CC5-94D5-0B0537971564}" type="slidenum">
              <a:rPr lang="en-US" smtClean="0"/>
              <a:t>8</a:t>
            </a:fld>
            <a:endParaRPr lang="en-US"/>
          </a:p>
        </p:txBody>
      </p:sp>
    </p:spTree>
    <p:extLst>
      <p:ext uri="{BB962C8B-B14F-4D97-AF65-F5344CB8AC3E}">
        <p14:creationId xmlns:p14="http://schemas.microsoft.com/office/powerpoint/2010/main" val="290560469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1920176-C614-4CC5-94D5-0B0537971564}" type="slidenum">
              <a:rPr lang="en-US" smtClean="0"/>
              <a:t>9</a:t>
            </a:fld>
            <a:endParaRPr lang="en-US"/>
          </a:p>
        </p:txBody>
      </p:sp>
    </p:spTree>
    <p:extLst>
      <p:ext uri="{BB962C8B-B14F-4D97-AF65-F5344CB8AC3E}">
        <p14:creationId xmlns:p14="http://schemas.microsoft.com/office/powerpoint/2010/main" val="368556786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1920176-C614-4CC5-94D5-0B0537971564}" type="slidenum">
              <a:rPr lang="en-US" smtClean="0"/>
              <a:t>10</a:t>
            </a:fld>
            <a:endParaRPr lang="en-US"/>
          </a:p>
        </p:txBody>
      </p:sp>
    </p:spTree>
    <p:extLst>
      <p:ext uri="{BB962C8B-B14F-4D97-AF65-F5344CB8AC3E}">
        <p14:creationId xmlns:p14="http://schemas.microsoft.com/office/powerpoint/2010/main" val="280368985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1920176-C614-4CC5-94D5-0B0537971564}" type="slidenum">
              <a:rPr lang="en-US" smtClean="0"/>
              <a:t>11</a:t>
            </a:fld>
            <a:endParaRPr lang="en-US"/>
          </a:p>
        </p:txBody>
      </p:sp>
    </p:spTree>
    <p:extLst>
      <p:ext uri="{BB962C8B-B14F-4D97-AF65-F5344CB8AC3E}">
        <p14:creationId xmlns:p14="http://schemas.microsoft.com/office/powerpoint/2010/main" val="120568210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1920176-C614-4CC5-94D5-0B0537971564}" type="slidenum">
              <a:rPr lang="en-US" smtClean="0"/>
              <a:t>12</a:t>
            </a:fld>
            <a:endParaRPr lang="en-US"/>
          </a:p>
        </p:txBody>
      </p:sp>
    </p:spTree>
    <p:extLst>
      <p:ext uri="{BB962C8B-B14F-4D97-AF65-F5344CB8AC3E}">
        <p14:creationId xmlns:p14="http://schemas.microsoft.com/office/powerpoint/2010/main" val="258862158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1920176-C614-4CC5-94D5-0B0537971564}" type="slidenum">
              <a:rPr lang="en-US" smtClean="0"/>
              <a:t>13</a:t>
            </a:fld>
            <a:endParaRPr lang="en-US"/>
          </a:p>
        </p:txBody>
      </p:sp>
    </p:spTree>
    <p:extLst>
      <p:ext uri="{BB962C8B-B14F-4D97-AF65-F5344CB8AC3E}">
        <p14:creationId xmlns:p14="http://schemas.microsoft.com/office/powerpoint/2010/main" val="301437769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1920176-C614-4CC5-94D5-0B0537971564}" type="slidenum">
              <a:rPr lang="en-US" smtClean="0"/>
              <a:t>14</a:t>
            </a:fld>
            <a:endParaRPr lang="en-US"/>
          </a:p>
        </p:txBody>
      </p:sp>
    </p:spTree>
    <p:extLst>
      <p:ext uri="{BB962C8B-B14F-4D97-AF65-F5344CB8AC3E}">
        <p14:creationId xmlns:p14="http://schemas.microsoft.com/office/powerpoint/2010/main" val="22150550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1497802-01BE-43FB-9A0D-9423BB2BBE7C}" type="datetimeFigureOut">
              <a:rPr lang="en-US" smtClean="0"/>
              <a:t>5/29/2016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5F2A5A6-6FC4-48DB-94F1-B9561FBBF060}" type="slidenum">
              <a:rPr lang="en-US" smtClean="0"/>
              <a:t>‹#›</a:t>
            </a:fld>
            <a:endParaRPr lang="en-US"/>
          </a:p>
        </p:txBody>
      </p:sp>
    </p:spTree>
    <p:extLst>
      <p:ext uri="{BB962C8B-B14F-4D97-AF65-F5344CB8AC3E}">
        <p14:creationId xmlns:p14="http://schemas.microsoft.com/office/powerpoint/2010/main" val="6859350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1497802-01BE-43FB-9A0D-9423BB2BBE7C}" type="datetimeFigureOut">
              <a:rPr lang="en-US" smtClean="0"/>
              <a:t>5/29/2016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5F2A5A6-6FC4-48DB-94F1-B9561FBBF060}" type="slidenum">
              <a:rPr lang="en-US" smtClean="0"/>
              <a:t>‹#›</a:t>
            </a:fld>
            <a:endParaRPr lang="en-US"/>
          </a:p>
        </p:txBody>
      </p:sp>
    </p:spTree>
    <p:extLst>
      <p:ext uri="{BB962C8B-B14F-4D97-AF65-F5344CB8AC3E}">
        <p14:creationId xmlns:p14="http://schemas.microsoft.com/office/powerpoint/2010/main" val="391684046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1497802-01BE-43FB-9A0D-9423BB2BBE7C}" type="datetimeFigureOut">
              <a:rPr lang="en-US" smtClean="0"/>
              <a:t>5/29/2016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5F2A5A6-6FC4-48DB-94F1-B9561FBBF060}" type="slidenum">
              <a:rPr lang="en-US" smtClean="0"/>
              <a:t>‹#›</a:t>
            </a:fld>
            <a:endParaRPr lang="en-US"/>
          </a:p>
        </p:txBody>
      </p:sp>
    </p:spTree>
    <p:extLst>
      <p:ext uri="{BB962C8B-B14F-4D97-AF65-F5344CB8AC3E}">
        <p14:creationId xmlns:p14="http://schemas.microsoft.com/office/powerpoint/2010/main" val="36863715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1497802-01BE-43FB-9A0D-9423BB2BBE7C}" type="datetimeFigureOut">
              <a:rPr lang="en-US" smtClean="0"/>
              <a:t>5/29/2016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5F2A5A6-6FC4-48DB-94F1-B9561FBBF060}" type="slidenum">
              <a:rPr lang="en-US" smtClean="0"/>
              <a:t>‹#›</a:t>
            </a:fld>
            <a:endParaRPr lang="en-US"/>
          </a:p>
        </p:txBody>
      </p:sp>
    </p:spTree>
    <p:extLst>
      <p:ext uri="{BB962C8B-B14F-4D97-AF65-F5344CB8AC3E}">
        <p14:creationId xmlns:p14="http://schemas.microsoft.com/office/powerpoint/2010/main" val="5623362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1497802-01BE-43FB-9A0D-9423BB2BBE7C}" type="datetimeFigureOut">
              <a:rPr lang="en-US" smtClean="0"/>
              <a:t>5/29/2016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5F2A5A6-6FC4-48DB-94F1-B9561FBBF060}" type="slidenum">
              <a:rPr lang="en-US" smtClean="0"/>
              <a:t>‹#›</a:t>
            </a:fld>
            <a:endParaRPr lang="en-US"/>
          </a:p>
        </p:txBody>
      </p:sp>
    </p:spTree>
    <p:extLst>
      <p:ext uri="{BB962C8B-B14F-4D97-AF65-F5344CB8AC3E}">
        <p14:creationId xmlns:p14="http://schemas.microsoft.com/office/powerpoint/2010/main" val="14900744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1497802-01BE-43FB-9A0D-9423BB2BBE7C}" type="datetimeFigureOut">
              <a:rPr lang="en-US" smtClean="0"/>
              <a:t>5/29/2016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5F2A5A6-6FC4-48DB-94F1-B9561FBBF060}" type="slidenum">
              <a:rPr lang="en-US" smtClean="0"/>
              <a:t>‹#›</a:t>
            </a:fld>
            <a:endParaRPr lang="en-US"/>
          </a:p>
        </p:txBody>
      </p:sp>
    </p:spTree>
    <p:extLst>
      <p:ext uri="{BB962C8B-B14F-4D97-AF65-F5344CB8AC3E}">
        <p14:creationId xmlns:p14="http://schemas.microsoft.com/office/powerpoint/2010/main" val="97815523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1497802-01BE-43FB-9A0D-9423BB2BBE7C}" type="datetimeFigureOut">
              <a:rPr lang="en-US" smtClean="0"/>
              <a:t>5/29/2016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5F2A5A6-6FC4-48DB-94F1-B9561FBBF060}" type="slidenum">
              <a:rPr lang="en-US" smtClean="0"/>
              <a:t>‹#›</a:t>
            </a:fld>
            <a:endParaRPr lang="en-US"/>
          </a:p>
        </p:txBody>
      </p:sp>
    </p:spTree>
    <p:extLst>
      <p:ext uri="{BB962C8B-B14F-4D97-AF65-F5344CB8AC3E}">
        <p14:creationId xmlns:p14="http://schemas.microsoft.com/office/powerpoint/2010/main" val="233106164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1497802-01BE-43FB-9A0D-9423BB2BBE7C}" type="datetimeFigureOut">
              <a:rPr lang="en-US" smtClean="0"/>
              <a:t>5/29/2016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5F2A5A6-6FC4-48DB-94F1-B9561FBBF060}" type="slidenum">
              <a:rPr lang="en-US" smtClean="0"/>
              <a:t>‹#›</a:t>
            </a:fld>
            <a:endParaRPr lang="en-US"/>
          </a:p>
        </p:txBody>
      </p:sp>
    </p:spTree>
    <p:extLst>
      <p:ext uri="{BB962C8B-B14F-4D97-AF65-F5344CB8AC3E}">
        <p14:creationId xmlns:p14="http://schemas.microsoft.com/office/powerpoint/2010/main" val="46280779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1497802-01BE-43FB-9A0D-9423BB2BBE7C}" type="datetimeFigureOut">
              <a:rPr lang="en-US" smtClean="0"/>
              <a:t>5/29/2016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5F2A5A6-6FC4-48DB-94F1-B9561FBBF060}" type="slidenum">
              <a:rPr lang="en-US" smtClean="0"/>
              <a:t>‹#›</a:t>
            </a:fld>
            <a:endParaRPr lang="en-US"/>
          </a:p>
        </p:txBody>
      </p:sp>
    </p:spTree>
    <p:extLst>
      <p:ext uri="{BB962C8B-B14F-4D97-AF65-F5344CB8AC3E}">
        <p14:creationId xmlns:p14="http://schemas.microsoft.com/office/powerpoint/2010/main" val="1174815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1497802-01BE-43FB-9A0D-9423BB2BBE7C}" type="datetimeFigureOut">
              <a:rPr lang="en-US" smtClean="0"/>
              <a:t>5/29/2016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5F2A5A6-6FC4-48DB-94F1-B9561FBBF060}" type="slidenum">
              <a:rPr lang="en-US" smtClean="0"/>
              <a:t>‹#›</a:t>
            </a:fld>
            <a:endParaRPr lang="en-US"/>
          </a:p>
        </p:txBody>
      </p:sp>
    </p:spTree>
    <p:extLst>
      <p:ext uri="{BB962C8B-B14F-4D97-AF65-F5344CB8AC3E}">
        <p14:creationId xmlns:p14="http://schemas.microsoft.com/office/powerpoint/2010/main" val="7786937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1497802-01BE-43FB-9A0D-9423BB2BBE7C}" type="datetimeFigureOut">
              <a:rPr lang="en-US" smtClean="0"/>
              <a:t>5/29/2016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5F2A5A6-6FC4-48DB-94F1-B9561FBBF060}" type="slidenum">
              <a:rPr lang="en-US" smtClean="0"/>
              <a:t>‹#›</a:t>
            </a:fld>
            <a:endParaRPr lang="en-US"/>
          </a:p>
        </p:txBody>
      </p:sp>
    </p:spTree>
    <p:extLst>
      <p:ext uri="{BB962C8B-B14F-4D97-AF65-F5344CB8AC3E}">
        <p14:creationId xmlns:p14="http://schemas.microsoft.com/office/powerpoint/2010/main" val="304194403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1497802-01BE-43FB-9A0D-9423BB2BBE7C}" type="datetimeFigureOut">
              <a:rPr lang="en-US" smtClean="0"/>
              <a:t>5/29/2016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5F2A5A6-6FC4-48DB-94F1-B9561FBBF060}" type="slidenum">
              <a:rPr lang="en-US" smtClean="0"/>
              <a:t>‹#›</a:t>
            </a:fld>
            <a:endParaRPr lang="en-US"/>
          </a:p>
        </p:txBody>
      </p:sp>
    </p:spTree>
    <p:extLst>
      <p:ext uri="{BB962C8B-B14F-4D97-AF65-F5344CB8AC3E}">
        <p14:creationId xmlns:p14="http://schemas.microsoft.com/office/powerpoint/2010/main" val="116648260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1524000" y="416689"/>
            <a:ext cx="9144000" cy="4213184"/>
          </a:xfrm>
          <a:solidFill>
            <a:srgbClr val="FFFFCC"/>
          </a:solidFill>
        </p:spPr>
        <p:txBody>
          <a:bodyPr>
            <a:noAutofit/>
          </a:bodyPr>
          <a:lstStyle/>
          <a:p>
            <a:r>
              <a:rPr lang="en-US" b="1" dirty="0" smtClean="0">
                <a:solidFill>
                  <a:srgbClr val="0070C0"/>
                </a:solidFill>
              </a:rPr>
              <a:t>Discipleship: </a:t>
            </a:r>
            <a:br>
              <a:rPr lang="en-US" b="1" dirty="0" smtClean="0">
                <a:solidFill>
                  <a:srgbClr val="0070C0"/>
                </a:solidFill>
              </a:rPr>
            </a:br>
            <a:r>
              <a:rPr lang="en-US" b="1" dirty="0" smtClean="0">
                <a:solidFill>
                  <a:srgbClr val="0070C0"/>
                </a:solidFill>
              </a:rPr>
              <a:t>An </a:t>
            </a:r>
            <a:br>
              <a:rPr lang="en-US" b="1" dirty="0" smtClean="0">
                <a:solidFill>
                  <a:srgbClr val="0070C0"/>
                </a:solidFill>
              </a:rPr>
            </a:br>
            <a:r>
              <a:rPr lang="en-US" b="1" dirty="0" smtClean="0">
                <a:solidFill>
                  <a:srgbClr val="0070C0"/>
                </a:solidFill>
              </a:rPr>
              <a:t>Introduction to </a:t>
            </a:r>
            <a:br>
              <a:rPr lang="en-US" b="1" dirty="0" smtClean="0">
                <a:solidFill>
                  <a:srgbClr val="0070C0"/>
                </a:solidFill>
              </a:rPr>
            </a:br>
            <a:r>
              <a:rPr lang="en-US" b="1" dirty="0" smtClean="0">
                <a:solidFill>
                  <a:srgbClr val="0070C0"/>
                </a:solidFill>
              </a:rPr>
              <a:t>Systematic Theology and </a:t>
            </a:r>
            <a:br>
              <a:rPr lang="en-US" b="1" dirty="0" smtClean="0">
                <a:solidFill>
                  <a:srgbClr val="0070C0"/>
                </a:solidFill>
              </a:rPr>
            </a:br>
            <a:r>
              <a:rPr lang="en-US" b="1" dirty="0" smtClean="0">
                <a:solidFill>
                  <a:srgbClr val="0070C0"/>
                </a:solidFill>
              </a:rPr>
              <a:t>Apologetics</a:t>
            </a:r>
            <a:endParaRPr lang="en-US" b="1" dirty="0">
              <a:solidFill>
                <a:srgbClr val="0070C0"/>
              </a:solidFill>
            </a:endParaRPr>
          </a:p>
        </p:txBody>
      </p:sp>
      <p:sp>
        <p:nvSpPr>
          <p:cNvPr id="5" name="Subtitle 4"/>
          <p:cNvSpPr>
            <a:spLocks noGrp="1"/>
          </p:cNvSpPr>
          <p:nvPr>
            <p:ph type="subTitle" idx="1"/>
          </p:nvPr>
        </p:nvSpPr>
        <p:spPr>
          <a:xfrm>
            <a:off x="1587660" y="4956276"/>
            <a:ext cx="9144000" cy="1655762"/>
          </a:xfrm>
          <a:solidFill>
            <a:srgbClr val="FFFFCC"/>
          </a:solidFill>
        </p:spPr>
        <p:txBody>
          <a:bodyPr>
            <a:normAutofit/>
          </a:bodyPr>
          <a:lstStyle/>
          <a:p>
            <a:r>
              <a:rPr lang="en-US" sz="3600" dirty="0" smtClean="0"/>
              <a:t>The Doctrines of Creation:</a:t>
            </a:r>
            <a:endParaRPr lang="en-US" sz="2800" dirty="0" smtClean="0"/>
          </a:p>
          <a:p>
            <a:r>
              <a:rPr lang="en-US" dirty="0" smtClean="0">
                <a:solidFill>
                  <a:srgbClr val="0070C0"/>
                </a:solidFill>
              </a:rPr>
              <a:t>The Heights Church May 29, 2016</a:t>
            </a:r>
            <a:endParaRPr lang="en-US" dirty="0">
              <a:solidFill>
                <a:srgbClr val="0070C0"/>
              </a:solidFill>
            </a:endParaRPr>
          </a:p>
        </p:txBody>
      </p:sp>
    </p:spTree>
    <p:extLst>
      <p:ext uri="{BB962C8B-B14F-4D97-AF65-F5344CB8AC3E}">
        <p14:creationId xmlns:p14="http://schemas.microsoft.com/office/powerpoint/2010/main" val="3330780053"/>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05634"/>
            <a:ext cx="10515600" cy="827302"/>
          </a:xfrm>
          <a:solidFill>
            <a:srgbClr val="FFFFCC"/>
          </a:solidFill>
        </p:spPr>
        <p:txBody>
          <a:bodyPr/>
          <a:lstStyle/>
          <a:p>
            <a:r>
              <a:rPr lang="en-US" b="1" dirty="0" smtClean="0"/>
              <a:t>Satan and Demons</a:t>
            </a:r>
            <a:endParaRPr lang="en-US" b="1" dirty="0"/>
          </a:p>
        </p:txBody>
      </p:sp>
      <p:sp>
        <p:nvSpPr>
          <p:cNvPr id="3" name="Content Placeholder 2"/>
          <p:cNvSpPr>
            <a:spLocks noGrp="1"/>
          </p:cNvSpPr>
          <p:nvPr>
            <p:ph idx="1"/>
          </p:nvPr>
        </p:nvSpPr>
        <p:spPr>
          <a:xfrm>
            <a:off x="838200" y="1039761"/>
            <a:ext cx="10515600" cy="5818239"/>
          </a:xfrm>
          <a:solidFill>
            <a:srgbClr val="FFFFCC"/>
          </a:solidFill>
        </p:spPr>
        <p:txBody>
          <a:bodyPr>
            <a:noAutofit/>
          </a:bodyPr>
          <a:lstStyle/>
          <a:p>
            <a:pPr marL="0" indent="0">
              <a:buNone/>
            </a:pPr>
            <a:r>
              <a:rPr lang="en-US" b="1" dirty="0" smtClean="0">
                <a:solidFill>
                  <a:srgbClr val="0070C0"/>
                </a:solidFill>
              </a:rPr>
              <a:t>In the OT demons are rarely mentioned but worship of false gods, idols and child sacrifices are really indications of worshiping Satan and/or demons.</a:t>
            </a:r>
            <a:endParaRPr lang="en-US" b="1" dirty="0"/>
          </a:p>
          <a:p>
            <a:pPr marL="0" indent="0">
              <a:buNone/>
            </a:pPr>
            <a:r>
              <a:rPr lang="en-US" b="1" dirty="0"/>
              <a:t>They stirred him to jealousy with strange gods; with abominations they provoked him to anger. They sacrificed to demons that were no gods, to gods they had never known, to new gods that had come recently, whom your fathers had never </a:t>
            </a:r>
            <a:r>
              <a:rPr lang="en-US" b="1" dirty="0" smtClean="0"/>
              <a:t>dreaded </a:t>
            </a:r>
            <a:r>
              <a:rPr lang="en-US" dirty="0" smtClean="0"/>
              <a:t>Deuteronomy 32:16-17</a:t>
            </a:r>
            <a:endParaRPr lang="en-US" b="1" dirty="0"/>
          </a:p>
          <a:p>
            <a:pPr marL="0" indent="0">
              <a:buNone/>
            </a:pPr>
            <a:r>
              <a:rPr lang="en-US" b="1" dirty="0"/>
              <a:t>but they mixed with the nations and learned to do as they did. They served their idols, which became a snare to them. They sacrificed their sons and their daughters to the demons; they poured out innocent blood, the blood of their sons and daughters, whom they sacrificed to the idols of Canaan, and the land was polluted with blood</a:t>
            </a:r>
            <a:r>
              <a:rPr lang="en-US" b="1" dirty="0" smtClean="0"/>
              <a:t>. </a:t>
            </a:r>
            <a:r>
              <a:rPr lang="en-US" dirty="0" smtClean="0"/>
              <a:t>Psalm 106 35-38</a:t>
            </a:r>
            <a:endParaRPr lang="en-US" b="1" dirty="0" smtClean="0"/>
          </a:p>
          <a:p>
            <a:pPr marL="0" indent="0">
              <a:buNone/>
            </a:pPr>
            <a:endParaRPr lang="en-US" sz="2800" b="1" dirty="0"/>
          </a:p>
          <a:p>
            <a:pPr marL="0" indent="0">
              <a:buNone/>
            </a:pPr>
            <a:endParaRPr lang="en-US" b="1" dirty="0" smtClean="0"/>
          </a:p>
          <a:p>
            <a:pPr marL="0" indent="0">
              <a:buNone/>
            </a:pPr>
            <a:endParaRPr lang="en-US" sz="2800" b="1" dirty="0"/>
          </a:p>
          <a:p>
            <a:pPr marL="0" indent="0">
              <a:buNone/>
            </a:pPr>
            <a:endParaRPr lang="en-US" b="1" dirty="0" smtClean="0"/>
          </a:p>
          <a:p>
            <a:pPr marL="0" indent="0">
              <a:buNone/>
            </a:pPr>
            <a:endParaRPr lang="en-US" sz="2800" b="1" dirty="0"/>
          </a:p>
          <a:p>
            <a:pPr marL="0" indent="0">
              <a:buNone/>
            </a:pPr>
            <a:r>
              <a:rPr lang="en-US" b="1" dirty="0" smtClean="0">
                <a:solidFill>
                  <a:srgbClr val="0070C0"/>
                </a:solidFill>
              </a:rPr>
              <a:t>             </a:t>
            </a:r>
            <a:endParaRPr lang="en-US" b="1" dirty="0"/>
          </a:p>
        </p:txBody>
      </p:sp>
    </p:spTree>
    <p:extLst>
      <p:ext uri="{BB962C8B-B14F-4D97-AF65-F5344CB8AC3E}">
        <p14:creationId xmlns:p14="http://schemas.microsoft.com/office/powerpoint/2010/main" val="136214841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05634"/>
            <a:ext cx="10515600" cy="717326"/>
          </a:xfrm>
          <a:solidFill>
            <a:srgbClr val="FFFFCC"/>
          </a:solidFill>
        </p:spPr>
        <p:txBody>
          <a:bodyPr/>
          <a:lstStyle/>
          <a:p>
            <a:r>
              <a:rPr lang="en-US" b="1" dirty="0" smtClean="0"/>
              <a:t>Satan and Demons</a:t>
            </a:r>
            <a:endParaRPr lang="en-US" b="1" dirty="0"/>
          </a:p>
        </p:txBody>
      </p:sp>
      <p:sp>
        <p:nvSpPr>
          <p:cNvPr id="3" name="Content Placeholder 2"/>
          <p:cNvSpPr>
            <a:spLocks noGrp="1"/>
          </p:cNvSpPr>
          <p:nvPr>
            <p:ph idx="1"/>
          </p:nvPr>
        </p:nvSpPr>
        <p:spPr>
          <a:xfrm>
            <a:off x="838200" y="899161"/>
            <a:ext cx="10515600" cy="5958840"/>
          </a:xfrm>
          <a:solidFill>
            <a:srgbClr val="FFFFCC"/>
          </a:solidFill>
        </p:spPr>
        <p:txBody>
          <a:bodyPr>
            <a:noAutofit/>
          </a:bodyPr>
          <a:lstStyle/>
          <a:p>
            <a:pPr marL="0" indent="0">
              <a:buNone/>
            </a:pPr>
            <a:r>
              <a:rPr lang="en-US" b="1" dirty="0" smtClean="0">
                <a:solidFill>
                  <a:srgbClr val="0070C0"/>
                </a:solidFill>
              </a:rPr>
              <a:t>In the OT there is no clear example of casting out a demon. </a:t>
            </a:r>
            <a:endParaRPr lang="en-US" b="1" dirty="0"/>
          </a:p>
          <a:p>
            <a:pPr marL="0" indent="0">
              <a:buNone/>
            </a:pPr>
            <a:r>
              <a:rPr lang="en-US" b="1" dirty="0"/>
              <a:t>Now the Spirit of the LORD departed from Saul, and a harmful spirit from the LORD tormented him</a:t>
            </a:r>
            <a:r>
              <a:rPr lang="en-US" b="1" dirty="0" smtClean="0"/>
              <a:t>. </a:t>
            </a:r>
            <a:r>
              <a:rPr lang="en-US" dirty="0" smtClean="0"/>
              <a:t>1 Samuel 16:14 </a:t>
            </a:r>
            <a:r>
              <a:rPr lang="en-US" b="1" dirty="0" smtClean="0"/>
              <a:t>And </a:t>
            </a:r>
            <a:r>
              <a:rPr lang="en-US" b="1" dirty="0"/>
              <a:t>whenever the harmful spirit from God was upon Saul, David took the lyre and played it with his hand. So Saul was refreshed and was well, and the harmful spirit departed from him</a:t>
            </a:r>
            <a:r>
              <a:rPr lang="en-US" b="1" dirty="0" smtClean="0"/>
              <a:t>. </a:t>
            </a:r>
            <a:r>
              <a:rPr lang="en-US" dirty="0" smtClean="0"/>
              <a:t>1 Samuel 16:23</a:t>
            </a:r>
          </a:p>
          <a:p>
            <a:pPr marL="0" indent="0">
              <a:buNone/>
            </a:pPr>
            <a:r>
              <a:rPr lang="en-US" sz="2800" b="1" dirty="0" smtClean="0">
                <a:solidFill>
                  <a:srgbClr val="0070C0"/>
                </a:solidFill>
              </a:rPr>
              <a:t>It is no wonder that people were so amazed at Jesus.</a:t>
            </a:r>
          </a:p>
          <a:p>
            <a:pPr marL="0" indent="0">
              <a:buNone/>
            </a:pPr>
            <a:r>
              <a:rPr lang="en-US" b="1" dirty="0"/>
              <a:t>And they were all amazed, so that they questioned among themselves, saying, “What is this? A new teaching with authority! He commands even the unclean spirits, and they obey him.” </a:t>
            </a:r>
            <a:r>
              <a:rPr lang="en-US" dirty="0" smtClean="0"/>
              <a:t>Mark </a:t>
            </a:r>
            <a:r>
              <a:rPr lang="en-US" dirty="0"/>
              <a:t>1:27 </a:t>
            </a:r>
            <a:endParaRPr lang="en-US" dirty="0" smtClean="0"/>
          </a:p>
          <a:p>
            <a:pPr marL="0" indent="0">
              <a:buNone/>
            </a:pPr>
            <a:r>
              <a:rPr lang="en-US" b="1" dirty="0"/>
              <a:t>But if it is by the Spirit of God that I cast out demons, then the kingdom of God has come upon you. Or how can someone enter a strong man's house and plunder his goods, unless he first binds the strong man? Then indeed he may plunder his house. </a:t>
            </a:r>
            <a:r>
              <a:rPr lang="en-US" sz="2400" dirty="0" smtClean="0"/>
              <a:t>Matthew 12:28-29</a:t>
            </a:r>
            <a:endParaRPr lang="en-US" sz="2400" b="1" dirty="0">
              <a:solidFill>
                <a:srgbClr val="0070C0"/>
              </a:solidFill>
            </a:endParaRPr>
          </a:p>
          <a:p>
            <a:pPr marL="0" indent="0">
              <a:buNone/>
            </a:pPr>
            <a:endParaRPr lang="en-US" b="1" dirty="0" smtClean="0"/>
          </a:p>
          <a:p>
            <a:pPr marL="0" indent="0">
              <a:buNone/>
            </a:pPr>
            <a:endParaRPr lang="en-US" sz="2800" b="1" dirty="0"/>
          </a:p>
          <a:p>
            <a:pPr marL="0" indent="0">
              <a:buNone/>
            </a:pPr>
            <a:endParaRPr lang="en-US" b="1" dirty="0" smtClean="0"/>
          </a:p>
          <a:p>
            <a:pPr marL="0" indent="0">
              <a:buNone/>
            </a:pPr>
            <a:endParaRPr lang="en-US" sz="2800" b="1" dirty="0"/>
          </a:p>
          <a:p>
            <a:pPr marL="0" indent="0">
              <a:buNone/>
            </a:pPr>
            <a:r>
              <a:rPr lang="en-US" b="1" dirty="0" smtClean="0">
                <a:solidFill>
                  <a:srgbClr val="0070C0"/>
                </a:solidFill>
              </a:rPr>
              <a:t>             </a:t>
            </a:r>
            <a:endParaRPr lang="en-US" b="1" dirty="0"/>
          </a:p>
        </p:txBody>
      </p:sp>
    </p:spTree>
    <p:extLst>
      <p:ext uri="{BB962C8B-B14F-4D97-AF65-F5344CB8AC3E}">
        <p14:creationId xmlns:p14="http://schemas.microsoft.com/office/powerpoint/2010/main" val="331873144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05634"/>
            <a:ext cx="10515600" cy="717326"/>
          </a:xfrm>
          <a:solidFill>
            <a:srgbClr val="FFFFCC"/>
          </a:solidFill>
        </p:spPr>
        <p:txBody>
          <a:bodyPr/>
          <a:lstStyle/>
          <a:p>
            <a:r>
              <a:rPr lang="en-US" b="1" dirty="0" smtClean="0"/>
              <a:t>Satan and Demons</a:t>
            </a:r>
            <a:endParaRPr lang="en-US" b="1" dirty="0"/>
          </a:p>
        </p:txBody>
      </p:sp>
      <p:sp>
        <p:nvSpPr>
          <p:cNvPr id="3" name="Content Placeholder 2"/>
          <p:cNvSpPr>
            <a:spLocks noGrp="1"/>
          </p:cNvSpPr>
          <p:nvPr>
            <p:ph idx="1"/>
          </p:nvPr>
        </p:nvSpPr>
        <p:spPr>
          <a:xfrm>
            <a:off x="838200" y="899161"/>
            <a:ext cx="10515600" cy="5958840"/>
          </a:xfrm>
          <a:solidFill>
            <a:srgbClr val="FFFFCC"/>
          </a:solidFill>
        </p:spPr>
        <p:txBody>
          <a:bodyPr>
            <a:noAutofit/>
          </a:bodyPr>
          <a:lstStyle/>
          <a:p>
            <a:pPr marL="0" indent="0">
              <a:buNone/>
            </a:pPr>
            <a:r>
              <a:rPr lang="en-US" b="1" dirty="0" smtClean="0">
                <a:solidFill>
                  <a:srgbClr val="0070C0"/>
                </a:solidFill>
              </a:rPr>
              <a:t>Jesus probably bound the strong man (Satan) when he triumphed over Satan in the temptation in the wilderness.</a:t>
            </a:r>
            <a:endParaRPr lang="en-US" b="1" dirty="0"/>
          </a:p>
          <a:p>
            <a:pPr marL="0" indent="0">
              <a:buNone/>
            </a:pPr>
            <a:r>
              <a:rPr lang="en-US" sz="2800" b="1" dirty="0" smtClean="0">
                <a:solidFill>
                  <a:srgbClr val="0070C0"/>
                </a:solidFill>
              </a:rPr>
              <a:t>Jesus plundered the strong man’s house (the world of unbelievers) by bringing them to faith through the power of the Holy Spirit. </a:t>
            </a:r>
          </a:p>
          <a:p>
            <a:pPr marL="0" indent="0">
              <a:buNone/>
            </a:pPr>
            <a:r>
              <a:rPr lang="en-US" b="1" dirty="0" smtClean="0">
                <a:solidFill>
                  <a:srgbClr val="0070C0"/>
                </a:solidFill>
              </a:rPr>
              <a:t>During the New Covenant Age Jesus was not the only one to have authority </a:t>
            </a:r>
            <a:r>
              <a:rPr lang="en-US" b="1" dirty="0" smtClean="0">
                <a:solidFill>
                  <a:srgbClr val="0070C0"/>
                </a:solidFill>
              </a:rPr>
              <a:t>over </a:t>
            </a:r>
            <a:r>
              <a:rPr lang="en-US" b="1" dirty="0" smtClean="0">
                <a:solidFill>
                  <a:srgbClr val="0070C0"/>
                </a:solidFill>
              </a:rPr>
              <a:t>Satan and demons.</a:t>
            </a:r>
          </a:p>
          <a:p>
            <a:pPr marL="0" indent="0">
              <a:buNone/>
            </a:pPr>
            <a:r>
              <a:rPr lang="en-US" b="1" dirty="0" smtClean="0"/>
              <a:t>These </a:t>
            </a:r>
            <a:r>
              <a:rPr lang="en-US" b="1" dirty="0">
                <a:solidFill>
                  <a:srgbClr val="FF0000"/>
                </a:solidFill>
              </a:rPr>
              <a:t>twelve</a:t>
            </a:r>
            <a:r>
              <a:rPr lang="en-US" b="1" dirty="0"/>
              <a:t> Jesus sent out, instructing them, “Go nowhere among the Gentiles and enter no town of the Samaritans, but go rather to the lost sheep of the house of Israel. And proclaim as you go, saying, ‘The kingdom of heaven is at hand.’ Heal the sick, raise the dead, cleanse lepers, </a:t>
            </a:r>
            <a:r>
              <a:rPr lang="en-US" b="1" dirty="0">
                <a:solidFill>
                  <a:srgbClr val="FF0000"/>
                </a:solidFill>
              </a:rPr>
              <a:t>cast out demons</a:t>
            </a:r>
            <a:r>
              <a:rPr lang="en-US" b="1" dirty="0"/>
              <a:t>. You received without paying; give without pay. </a:t>
            </a:r>
            <a:r>
              <a:rPr lang="en-US" dirty="0"/>
              <a:t>(Matthew </a:t>
            </a:r>
            <a:r>
              <a:rPr lang="en-US" dirty="0" smtClean="0"/>
              <a:t>10:5-8)</a:t>
            </a:r>
            <a:endParaRPr lang="en-US" b="1" dirty="0" smtClean="0">
              <a:solidFill>
                <a:srgbClr val="0070C0"/>
              </a:solidFill>
            </a:endParaRPr>
          </a:p>
          <a:p>
            <a:endParaRPr lang="en-US" sz="2800" b="1" dirty="0" smtClean="0">
              <a:solidFill>
                <a:srgbClr val="0070C0"/>
              </a:solidFill>
            </a:endParaRPr>
          </a:p>
          <a:p>
            <a:pPr marL="0" indent="0">
              <a:buNone/>
            </a:pPr>
            <a:endParaRPr lang="en-US" b="1" dirty="0">
              <a:solidFill>
                <a:srgbClr val="0070C0"/>
              </a:solidFill>
            </a:endParaRPr>
          </a:p>
          <a:p>
            <a:pPr marL="0" indent="0">
              <a:buNone/>
            </a:pPr>
            <a:endParaRPr lang="en-US" b="1" dirty="0" smtClean="0"/>
          </a:p>
          <a:p>
            <a:pPr marL="0" indent="0">
              <a:buNone/>
            </a:pPr>
            <a:endParaRPr lang="en-US" sz="2800" b="1" dirty="0"/>
          </a:p>
          <a:p>
            <a:pPr marL="0" indent="0">
              <a:buNone/>
            </a:pPr>
            <a:endParaRPr lang="en-US" b="1" dirty="0" smtClean="0"/>
          </a:p>
          <a:p>
            <a:pPr marL="0" indent="0">
              <a:buNone/>
            </a:pPr>
            <a:endParaRPr lang="en-US" sz="2800" b="1" dirty="0"/>
          </a:p>
          <a:p>
            <a:pPr marL="0" indent="0">
              <a:buNone/>
            </a:pPr>
            <a:r>
              <a:rPr lang="en-US" b="1" dirty="0" smtClean="0">
                <a:solidFill>
                  <a:srgbClr val="0070C0"/>
                </a:solidFill>
              </a:rPr>
              <a:t>             </a:t>
            </a:r>
            <a:endParaRPr lang="en-US" b="1" dirty="0"/>
          </a:p>
        </p:txBody>
      </p:sp>
    </p:spTree>
    <p:extLst>
      <p:ext uri="{BB962C8B-B14F-4D97-AF65-F5344CB8AC3E}">
        <p14:creationId xmlns:p14="http://schemas.microsoft.com/office/powerpoint/2010/main" val="123667044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05634"/>
            <a:ext cx="10515600" cy="717326"/>
          </a:xfrm>
          <a:solidFill>
            <a:srgbClr val="FFFFCC"/>
          </a:solidFill>
        </p:spPr>
        <p:txBody>
          <a:bodyPr/>
          <a:lstStyle/>
          <a:p>
            <a:r>
              <a:rPr lang="en-US" b="1" dirty="0" smtClean="0"/>
              <a:t>Satan and Demons</a:t>
            </a:r>
            <a:endParaRPr lang="en-US" b="1" dirty="0"/>
          </a:p>
        </p:txBody>
      </p:sp>
      <p:sp>
        <p:nvSpPr>
          <p:cNvPr id="3" name="Content Placeholder 2"/>
          <p:cNvSpPr>
            <a:spLocks noGrp="1"/>
          </p:cNvSpPr>
          <p:nvPr>
            <p:ph idx="1"/>
          </p:nvPr>
        </p:nvSpPr>
        <p:spPr>
          <a:xfrm>
            <a:off x="838200" y="899161"/>
            <a:ext cx="10515600" cy="5958840"/>
          </a:xfrm>
          <a:solidFill>
            <a:srgbClr val="FFFFCC"/>
          </a:solidFill>
        </p:spPr>
        <p:txBody>
          <a:bodyPr>
            <a:noAutofit/>
          </a:bodyPr>
          <a:lstStyle/>
          <a:p>
            <a:pPr marL="0" indent="0">
              <a:buNone/>
            </a:pPr>
            <a:r>
              <a:rPr lang="en-US" b="1" dirty="0" smtClean="0"/>
              <a:t>The </a:t>
            </a:r>
            <a:r>
              <a:rPr lang="en-US" b="1" dirty="0"/>
              <a:t>Return of the </a:t>
            </a:r>
            <a:r>
              <a:rPr lang="en-US" b="1" dirty="0">
                <a:solidFill>
                  <a:srgbClr val="FF0000"/>
                </a:solidFill>
              </a:rPr>
              <a:t>Seventy-Two</a:t>
            </a:r>
            <a:r>
              <a:rPr lang="en-US" b="1" dirty="0"/>
              <a:t> The seventy-two returned with joy, saying, “Lord, even </a:t>
            </a:r>
            <a:r>
              <a:rPr lang="en-US" b="1" dirty="0">
                <a:solidFill>
                  <a:srgbClr val="FF0000"/>
                </a:solidFill>
              </a:rPr>
              <a:t>the demons are subject to us in your name</a:t>
            </a:r>
            <a:r>
              <a:rPr lang="en-US" b="1" dirty="0"/>
              <a:t>!” And he said to them, “I saw Satan fall like lightning from heaven. </a:t>
            </a:r>
            <a:r>
              <a:rPr lang="en-US" dirty="0"/>
              <a:t>(Luke </a:t>
            </a:r>
            <a:r>
              <a:rPr lang="en-US" dirty="0" smtClean="0"/>
              <a:t>10:17-18)</a:t>
            </a:r>
          </a:p>
          <a:p>
            <a:pPr marL="0" indent="0">
              <a:buNone/>
            </a:pPr>
            <a:r>
              <a:rPr lang="en-US" b="1" dirty="0" smtClean="0">
                <a:solidFill>
                  <a:srgbClr val="0070C0"/>
                </a:solidFill>
              </a:rPr>
              <a:t>Later </a:t>
            </a:r>
            <a:r>
              <a:rPr lang="en-US" b="1" dirty="0" smtClean="0">
                <a:solidFill>
                  <a:srgbClr val="0066CC"/>
                </a:solidFill>
              </a:rPr>
              <a:t>the</a:t>
            </a:r>
            <a:r>
              <a:rPr lang="en-US" b="1" dirty="0" smtClean="0">
                <a:solidFill>
                  <a:srgbClr val="0070C0"/>
                </a:solidFill>
              </a:rPr>
              <a:t> authority </a:t>
            </a:r>
            <a:r>
              <a:rPr lang="en-US" b="1" dirty="0">
                <a:solidFill>
                  <a:srgbClr val="0070C0"/>
                </a:solidFill>
              </a:rPr>
              <a:t>over unclean </a:t>
            </a:r>
            <a:r>
              <a:rPr lang="en-US" b="1" dirty="0" smtClean="0">
                <a:solidFill>
                  <a:srgbClr val="0070C0"/>
                </a:solidFill>
              </a:rPr>
              <a:t>spirits (demons) extended to others.</a:t>
            </a:r>
          </a:p>
          <a:p>
            <a:pPr marL="0" indent="0">
              <a:buNone/>
            </a:pPr>
            <a:r>
              <a:rPr lang="en-US" b="1" dirty="0"/>
              <a:t>And the crowds with one accord paid attention to what was being said by Philip when they heard him and saw the signs that he did. For unclean spirits, crying out with a loud voice, came out of many who had them, and many who were paralyzed or lame were healed. </a:t>
            </a:r>
            <a:r>
              <a:rPr lang="en-US" dirty="0"/>
              <a:t>(Acts </a:t>
            </a:r>
            <a:r>
              <a:rPr lang="en-US" dirty="0" smtClean="0"/>
              <a:t>8:6-7)</a:t>
            </a:r>
          </a:p>
          <a:p>
            <a:pPr marL="0" indent="0">
              <a:buNone/>
            </a:pPr>
            <a:r>
              <a:rPr lang="en-US" b="1" dirty="0"/>
              <a:t>And this she kept doing for many days. Paul, having become greatly annoyed, turned and said to the spirit, “I command you in the name of Jesus Christ to come out of her.” And it came out that very hour. </a:t>
            </a:r>
            <a:r>
              <a:rPr lang="en-US" dirty="0"/>
              <a:t>(Acts </a:t>
            </a:r>
            <a:r>
              <a:rPr lang="en-US" dirty="0" smtClean="0"/>
              <a:t>16:18)</a:t>
            </a:r>
            <a:endParaRPr lang="en-US" b="1" dirty="0" smtClean="0"/>
          </a:p>
          <a:p>
            <a:pPr marL="0" indent="0">
              <a:buNone/>
            </a:pPr>
            <a:endParaRPr lang="en-US" sz="2800" b="1" dirty="0"/>
          </a:p>
          <a:p>
            <a:pPr marL="0" indent="0">
              <a:buNone/>
            </a:pPr>
            <a:endParaRPr lang="en-US" b="1" dirty="0" smtClean="0"/>
          </a:p>
          <a:p>
            <a:pPr marL="0" indent="0">
              <a:buNone/>
            </a:pPr>
            <a:endParaRPr lang="en-US" sz="2800" b="1" dirty="0"/>
          </a:p>
          <a:p>
            <a:pPr marL="0" indent="0">
              <a:buNone/>
            </a:pPr>
            <a:r>
              <a:rPr lang="en-US" b="1" dirty="0" smtClean="0">
                <a:solidFill>
                  <a:srgbClr val="0070C0"/>
                </a:solidFill>
              </a:rPr>
              <a:t>             </a:t>
            </a:r>
            <a:endParaRPr lang="en-US" b="1" dirty="0"/>
          </a:p>
        </p:txBody>
      </p:sp>
    </p:spTree>
    <p:extLst>
      <p:ext uri="{BB962C8B-B14F-4D97-AF65-F5344CB8AC3E}">
        <p14:creationId xmlns:p14="http://schemas.microsoft.com/office/powerpoint/2010/main" val="340483182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05634"/>
            <a:ext cx="10515600" cy="717326"/>
          </a:xfrm>
          <a:solidFill>
            <a:srgbClr val="FFFFCC"/>
          </a:solidFill>
        </p:spPr>
        <p:txBody>
          <a:bodyPr/>
          <a:lstStyle/>
          <a:p>
            <a:r>
              <a:rPr lang="en-US" b="1" dirty="0" smtClean="0"/>
              <a:t>Satan and Demons</a:t>
            </a:r>
            <a:endParaRPr lang="en-US" b="1" dirty="0"/>
          </a:p>
        </p:txBody>
      </p:sp>
      <p:sp>
        <p:nvSpPr>
          <p:cNvPr id="3" name="Content Placeholder 2"/>
          <p:cNvSpPr>
            <a:spLocks noGrp="1"/>
          </p:cNvSpPr>
          <p:nvPr>
            <p:ph idx="1"/>
          </p:nvPr>
        </p:nvSpPr>
        <p:spPr>
          <a:xfrm>
            <a:off x="838200" y="899161"/>
            <a:ext cx="10515600" cy="5958840"/>
          </a:xfrm>
          <a:solidFill>
            <a:srgbClr val="FFFFCC"/>
          </a:solidFill>
        </p:spPr>
        <p:txBody>
          <a:bodyPr>
            <a:noAutofit/>
          </a:bodyPr>
          <a:lstStyle/>
          <a:p>
            <a:pPr marL="0" indent="0">
              <a:buNone/>
            </a:pPr>
            <a:r>
              <a:rPr lang="en-US" b="1" dirty="0"/>
              <a:t>Submit yourselves therefore to God. Resist the devil, and he will flee from you. </a:t>
            </a:r>
            <a:r>
              <a:rPr lang="en-US" dirty="0"/>
              <a:t>(James </a:t>
            </a:r>
            <a:r>
              <a:rPr lang="en-US" dirty="0" smtClean="0"/>
              <a:t>4:7) </a:t>
            </a:r>
          </a:p>
          <a:p>
            <a:pPr marL="0" indent="0">
              <a:buNone/>
            </a:pPr>
            <a:r>
              <a:rPr lang="en-US" b="1" dirty="0" smtClean="0"/>
              <a:t>Be </a:t>
            </a:r>
            <a:r>
              <a:rPr lang="en-US" b="1" dirty="0"/>
              <a:t>sober-minded; be watchful. Your adversary the devil prowls around like a roaring lion, seeking someone to devour. Resist him, firm in your faith, knowing that the same kinds of suffering are being experienced by your brotherhood throughout the world. </a:t>
            </a:r>
            <a:r>
              <a:rPr lang="en-US" dirty="0"/>
              <a:t>(1 Peter </a:t>
            </a:r>
            <a:r>
              <a:rPr lang="en-US" dirty="0" smtClean="0"/>
              <a:t>5:8-9)</a:t>
            </a:r>
            <a:endParaRPr lang="en-US" b="1" dirty="0"/>
          </a:p>
          <a:p>
            <a:pPr marL="0" indent="0">
              <a:buNone/>
            </a:pPr>
            <a:endParaRPr lang="en-US" sz="2800" b="1" dirty="0"/>
          </a:p>
          <a:p>
            <a:pPr marL="0" indent="0">
              <a:buNone/>
            </a:pPr>
            <a:r>
              <a:rPr lang="en-US" b="1" dirty="0" smtClean="0">
                <a:solidFill>
                  <a:srgbClr val="0070C0"/>
                </a:solidFill>
              </a:rPr>
              <a:t>             </a:t>
            </a:r>
            <a:endParaRPr lang="en-US" b="1" dirty="0"/>
          </a:p>
        </p:txBody>
      </p:sp>
    </p:spTree>
    <p:extLst>
      <p:ext uri="{BB962C8B-B14F-4D97-AF65-F5344CB8AC3E}">
        <p14:creationId xmlns:p14="http://schemas.microsoft.com/office/powerpoint/2010/main" val="213979128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05634"/>
            <a:ext cx="10515600" cy="717326"/>
          </a:xfrm>
          <a:solidFill>
            <a:srgbClr val="FFFFCC"/>
          </a:solidFill>
        </p:spPr>
        <p:txBody>
          <a:bodyPr/>
          <a:lstStyle/>
          <a:p>
            <a:r>
              <a:rPr lang="en-US" b="1" dirty="0" smtClean="0"/>
              <a:t>Satan and Demons</a:t>
            </a:r>
            <a:endParaRPr lang="en-US" b="1" dirty="0"/>
          </a:p>
        </p:txBody>
      </p:sp>
      <p:sp>
        <p:nvSpPr>
          <p:cNvPr id="3" name="Content Placeholder 2"/>
          <p:cNvSpPr>
            <a:spLocks noGrp="1"/>
          </p:cNvSpPr>
          <p:nvPr>
            <p:ph idx="1"/>
          </p:nvPr>
        </p:nvSpPr>
        <p:spPr>
          <a:xfrm>
            <a:off x="838200" y="899161"/>
            <a:ext cx="10515600" cy="5958840"/>
          </a:xfrm>
          <a:solidFill>
            <a:srgbClr val="FFFFCC"/>
          </a:solidFill>
        </p:spPr>
        <p:txBody>
          <a:bodyPr>
            <a:noAutofit/>
          </a:bodyPr>
          <a:lstStyle/>
          <a:p>
            <a:pPr marL="0" indent="0">
              <a:buNone/>
            </a:pPr>
            <a:r>
              <a:rPr lang="en-US" b="1" dirty="0" smtClean="0">
                <a:solidFill>
                  <a:srgbClr val="0066CC"/>
                </a:solidFill>
              </a:rPr>
              <a:t>During the Millennium Satan and demons will be further restricted.</a:t>
            </a:r>
          </a:p>
          <a:p>
            <a:pPr marL="0" indent="0">
              <a:buNone/>
            </a:pPr>
            <a:r>
              <a:rPr lang="en-US" b="1" dirty="0" smtClean="0"/>
              <a:t>Then </a:t>
            </a:r>
            <a:r>
              <a:rPr lang="en-US" b="1" dirty="0"/>
              <a:t>I saw an angel coming down from heaven, holding in his hand the key to the bottomless pit and a great chain. And he seized the dragon, that ancient serpent, who is the devil and Satan, and bound him for a thousand years, and threw him into the pit, and shut it and sealed it over him, so that he might not deceive the nations any longer, until the thousand years were ended. After that he must be released for a little while. </a:t>
            </a:r>
            <a:r>
              <a:rPr lang="en-US" dirty="0"/>
              <a:t>(Revelation </a:t>
            </a:r>
            <a:r>
              <a:rPr lang="en-US" dirty="0" smtClean="0"/>
              <a:t>20:1-3)</a:t>
            </a:r>
          </a:p>
          <a:p>
            <a:pPr marL="0" indent="0">
              <a:buNone/>
            </a:pPr>
            <a:endParaRPr lang="en-US" dirty="0">
              <a:solidFill>
                <a:srgbClr val="0066CC"/>
              </a:solidFill>
            </a:endParaRPr>
          </a:p>
          <a:p>
            <a:pPr marL="0" indent="0">
              <a:buNone/>
            </a:pPr>
            <a:r>
              <a:rPr lang="en-US" b="1" dirty="0" smtClean="0">
                <a:solidFill>
                  <a:srgbClr val="0066CC"/>
                </a:solidFill>
              </a:rPr>
              <a:t>At the end of the Millennium: </a:t>
            </a:r>
            <a:r>
              <a:rPr lang="en-US" b="1" dirty="0"/>
              <a:t>and the devil who had deceived them was thrown into the lake of fire and sulfur where the beast and the false prophet were, and they will be tormented day and night forever and ever.</a:t>
            </a:r>
            <a:r>
              <a:rPr lang="en-US" dirty="0"/>
              <a:t> (Revelation </a:t>
            </a:r>
            <a:r>
              <a:rPr lang="en-US" dirty="0" smtClean="0"/>
              <a:t>20:10)</a:t>
            </a:r>
            <a:endParaRPr lang="en-US" b="1" dirty="0" smtClean="0">
              <a:solidFill>
                <a:srgbClr val="0066CC"/>
              </a:solidFill>
            </a:endParaRPr>
          </a:p>
          <a:p>
            <a:pPr marL="0" indent="0">
              <a:buNone/>
            </a:pPr>
            <a:endParaRPr lang="en-US" sz="2800" b="1" dirty="0"/>
          </a:p>
          <a:p>
            <a:pPr marL="0" indent="0">
              <a:buNone/>
            </a:pPr>
            <a:r>
              <a:rPr lang="en-US" b="1" dirty="0" smtClean="0">
                <a:solidFill>
                  <a:srgbClr val="0070C0"/>
                </a:solidFill>
              </a:rPr>
              <a:t>             </a:t>
            </a:r>
            <a:endParaRPr lang="en-US" b="1" dirty="0"/>
          </a:p>
        </p:txBody>
      </p:sp>
    </p:spTree>
    <p:extLst>
      <p:ext uri="{BB962C8B-B14F-4D97-AF65-F5344CB8AC3E}">
        <p14:creationId xmlns:p14="http://schemas.microsoft.com/office/powerpoint/2010/main" val="25188051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05634"/>
            <a:ext cx="10515600" cy="827302"/>
          </a:xfrm>
          <a:solidFill>
            <a:srgbClr val="FFFFCC"/>
          </a:solidFill>
        </p:spPr>
        <p:txBody>
          <a:bodyPr/>
          <a:lstStyle/>
          <a:p>
            <a:r>
              <a:rPr lang="en-US" b="1" dirty="0" smtClean="0"/>
              <a:t>Satan and Demons</a:t>
            </a:r>
            <a:endParaRPr lang="en-US" b="1" dirty="0"/>
          </a:p>
        </p:txBody>
      </p:sp>
      <p:sp>
        <p:nvSpPr>
          <p:cNvPr id="3" name="Content Placeholder 2"/>
          <p:cNvSpPr>
            <a:spLocks noGrp="1"/>
          </p:cNvSpPr>
          <p:nvPr>
            <p:ph idx="1"/>
          </p:nvPr>
        </p:nvSpPr>
        <p:spPr>
          <a:xfrm>
            <a:off x="571241" y="1035565"/>
            <a:ext cx="10515600" cy="5675740"/>
          </a:xfrm>
          <a:solidFill>
            <a:srgbClr val="FFFFCC"/>
          </a:solidFill>
        </p:spPr>
        <p:txBody>
          <a:bodyPr>
            <a:normAutofit/>
          </a:bodyPr>
          <a:lstStyle/>
          <a:p>
            <a:pPr marL="0" indent="0">
              <a:buNone/>
            </a:pPr>
            <a:r>
              <a:rPr lang="en-US" b="1" dirty="0" smtClean="0">
                <a:solidFill>
                  <a:srgbClr val="0070C0"/>
                </a:solidFill>
              </a:rPr>
              <a:t>Sometime between Genesis 1:31 and Genesis 3:1 there must have been a rebellion in the angelic world with many angels turning against God and becoming evil.</a:t>
            </a:r>
          </a:p>
          <a:p>
            <a:pPr marL="0" indent="0">
              <a:buNone/>
            </a:pPr>
            <a:r>
              <a:rPr lang="en-US" b="1" dirty="0"/>
              <a:t>For if God did not spare angels when they sinned, but cast them into hell and committed them to chains of gloomy darkness to be kept until the judgment</a:t>
            </a:r>
            <a:r>
              <a:rPr lang="en-US" b="1" dirty="0" smtClean="0"/>
              <a:t>; (2 Peter 2:4)</a:t>
            </a:r>
          </a:p>
          <a:p>
            <a:pPr marL="0" indent="0">
              <a:buNone/>
            </a:pPr>
            <a:r>
              <a:rPr lang="en-US" b="1" dirty="0"/>
              <a:t>And the angels who did not stay within their own position of authority, but left their proper dwelling, he has kept in eternal chains under gloomy darkness until the judgment of the great day— (Jude </a:t>
            </a:r>
            <a:r>
              <a:rPr lang="en-US" b="1" dirty="0" smtClean="0"/>
              <a:t>1:6)</a:t>
            </a:r>
            <a:endParaRPr lang="en-US" sz="2800" b="1" dirty="0" smtClean="0"/>
          </a:p>
          <a:p>
            <a:pPr marL="0" indent="0">
              <a:buNone/>
            </a:pPr>
            <a:r>
              <a:rPr lang="en-US" b="1" dirty="0" smtClean="0">
                <a:solidFill>
                  <a:srgbClr val="0070C0"/>
                </a:solidFill>
              </a:rPr>
              <a:t>             </a:t>
            </a:r>
            <a:endParaRPr lang="en-US" b="1" dirty="0"/>
          </a:p>
        </p:txBody>
      </p:sp>
    </p:spTree>
    <p:extLst>
      <p:ext uri="{BB962C8B-B14F-4D97-AF65-F5344CB8AC3E}">
        <p14:creationId xmlns:p14="http://schemas.microsoft.com/office/powerpoint/2010/main" val="351342461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05634"/>
            <a:ext cx="10515600" cy="827302"/>
          </a:xfrm>
          <a:solidFill>
            <a:srgbClr val="FFFFCC"/>
          </a:solidFill>
        </p:spPr>
        <p:txBody>
          <a:bodyPr/>
          <a:lstStyle/>
          <a:p>
            <a:r>
              <a:rPr lang="en-US" b="1" dirty="0" smtClean="0"/>
              <a:t>Satan and Demons</a:t>
            </a:r>
            <a:endParaRPr lang="en-US" b="1" dirty="0"/>
          </a:p>
        </p:txBody>
      </p:sp>
      <p:sp>
        <p:nvSpPr>
          <p:cNvPr id="3" name="Content Placeholder 2"/>
          <p:cNvSpPr>
            <a:spLocks noGrp="1"/>
          </p:cNvSpPr>
          <p:nvPr>
            <p:ph idx="1"/>
          </p:nvPr>
        </p:nvSpPr>
        <p:spPr>
          <a:xfrm>
            <a:off x="571241" y="1035565"/>
            <a:ext cx="10515600" cy="5675740"/>
          </a:xfrm>
          <a:solidFill>
            <a:srgbClr val="FFFFCC"/>
          </a:solidFill>
        </p:spPr>
        <p:txBody>
          <a:bodyPr>
            <a:normAutofit/>
          </a:bodyPr>
          <a:lstStyle/>
          <a:p>
            <a:pPr marL="0" indent="0">
              <a:buNone/>
            </a:pPr>
            <a:r>
              <a:rPr lang="en-US" b="1" dirty="0" smtClean="0">
                <a:solidFill>
                  <a:srgbClr val="0070C0"/>
                </a:solidFill>
              </a:rPr>
              <a:t>Isaiah 14:12-15 may also reference the fall of Satan.</a:t>
            </a:r>
          </a:p>
          <a:p>
            <a:pPr marL="0" indent="0">
              <a:buNone/>
            </a:pPr>
            <a:r>
              <a:rPr lang="en-US" b="1" dirty="0"/>
              <a:t>“How you are fallen from heaven, O Day Star, son of Dawn! How you are cut down to the ground, you who laid the nations low! You said in your heart, ‘I will ascend to heaven; above the stars of God I will set my throne on high; I will sit on the mount of assembly in the far reaches of the north; I will ascend above the heights of the clouds; I will make myself like the Most High.’ But you are brought down to </a:t>
            </a:r>
            <a:r>
              <a:rPr lang="en-US" b="1" dirty="0" err="1"/>
              <a:t>Sheol</a:t>
            </a:r>
            <a:r>
              <a:rPr lang="en-US" b="1" dirty="0"/>
              <a:t>, to the far reaches of the pit. </a:t>
            </a:r>
            <a:endParaRPr lang="en-US" sz="2800" b="1" dirty="0" smtClean="0"/>
          </a:p>
          <a:p>
            <a:pPr marL="0" indent="0">
              <a:buNone/>
            </a:pPr>
            <a:r>
              <a:rPr lang="en-US" b="1" dirty="0" smtClean="0">
                <a:solidFill>
                  <a:srgbClr val="0070C0"/>
                </a:solidFill>
              </a:rPr>
              <a:t>             </a:t>
            </a:r>
            <a:endParaRPr lang="en-US" b="1" dirty="0"/>
          </a:p>
        </p:txBody>
      </p:sp>
    </p:spTree>
    <p:extLst>
      <p:ext uri="{BB962C8B-B14F-4D97-AF65-F5344CB8AC3E}">
        <p14:creationId xmlns:p14="http://schemas.microsoft.com/office/powerpoint/2010/main" val="361737316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05634"/>
            <a:ext cx="10515600" cy="827302"/>
          </a:xfrm>
          <a:solidFill>
            <a:srgbClr val="FFFFCC"/>
          </a:solidFill>
        </p:spPr>
        <p:txBody>
          <a:bodyPr/>
          <a:lstStyle/>
          <a:p>
            <a:r>
              <a:rPr lang="en-US" b="1" dirty="0" smtClean="0"/>
              <a:t>Satan and Demons</a:t>
            </a:r>
            <a:endParaRPr lang="en-US" b="1" dirty="0"/>
          </a:p>
        </p:txBody>
      </p:sp>
      <p:sp>
        <p:nvSpPr>
          <p:cNvPr id="3" name="Content Placeholder 2"/>
          <p:cNvSpPr>
            <a:spLocks noGrp="1"/>
          </p:cNvSpPr>
          <p:nvPr>
            <p:ph idx="1"/>
          </p:nvPr>
        </p:nvSpPr>
        <p:spPr>
          <a:xfrm>
            <a:off x="571241" y="1035565"/>
            <a:ext cx="10515600" cy="5675740"/>
          </a:xfrm>
          <a:solidFill>
            <a:srgbClr val="FFFFCC"/>
          </a:solidFill>
        </p:spPr>
        <p:txBody>
          <a:bodyPr>
            <a:normAutofit fontScale="25000" lnSpcReduction="20000"/>
          </a:bodyPr>
          <a:lstStyle/>
          <a:p>
            <a:pPr marL="0" indent="0">
              <a:buNone/>
            </a:pPr>
            <a:r>
              <a:rPr lang="en-US" sz="11200" b="1" dirty="0" smtClean="0">
                <a:solidFill>
                  <a:srgbClr val="0070C0"/>
                </a:solidFill>
              </a:rPr>
              <a:t>Satan is the personal name of the head of the demons</a:t>
            </a:r>
            <a:r>
              <a:rPr lang="en-US" sz="11200" b="1" dirty="0" smtClean="0"/>
              <a:t>. Satan comes from the Hebrew word for adversary.</a:t>
            </a:r>
          </a:p>
          <a:p>
            <a:pPr marL="0" indent="0">
              <a:buNone/>
            </a:pPr>
            <a:r>
              <a:rPr lang="en-US" sz="11200" b="1" dirty="0" smtClean="0"/>
              <a:t>Satan is mentioned 18 times in the OT (1 Chronicles 21:1; 14 times in Job (chapters 1 and 2); and 3 times in Zechariah 3.)</a:t>
            </a:r>
          </a:p>
          <a:p>
            <a:pPr marL="0" indent="0">
              <a:buNone/>
            </a:pPr>
            <a:r>
              <a:rPr lang="en-US" sz="11200" b="1" dirty="0" smtClean="0"/>
              <a:t>In the OT Satan is also called the serpent twice.</a:t>
            </a:r>
          </a:p>
          <a:p>
            <a:pPr marL="0" indent="0">
              <a:buNone/>
            </a:pPr>
            <a:r>
              <a:rPr lang="en-US" sz="11200" b="1" dirty="0" smtClean="0"/>
              <a:t>In the NT Satan is mentioned  36 times but he is also called the “devil”</a:t>
            </a:r>
            <a:r>
              <a:rPr lang="en-US" sz="11200" b="1" dirty="0"/>
              <a:t> (5 times</a:t>
            </a:r>
            <a:r>
              <a:rPr lang="en-US" sz="11200" b="1" dirty="0" smtClean="0"/>
              <a:t>); the “serpent” (3 times); “</a:t>
            </a:r>
            <a:r>
              <a:rPr lang="en-US" sz="11200" b="1" dirty="0" err="1" smtClean="0"/>
              <a:t>Beelzebul</a:t>
            </a:r>
            <a:r>
              <a:rPr lang="en-US" sz="11200" b="1" dirty="0" smtClean="0"/>
              <a:t>” (4 times); “the ruler of this world” (3 times); “the prince of the power of the air once; and “the evil one” (3 times)</a:t>
            </a:r>
          </a:p>
          <a:p>
            <a:pPr marL="0" indent="0">
              <a:buNone/>
            </a:pPr>
            <a:endParaRPr lang="en-US" sz="8600" b="1" dirty="0"/>
          </a:p>
          <a:p>
            <a:pPr marL="0" indent="0">
              <a:buNone/>
            </a:pPr>
            <a:r>
              <a:rPr lang="en-US" sz="11200" b="1" dirty="0" smtClean="0">
                <a:solidFill>
                  <a:srgbClr val="0066CC"/>
                </a:solidFill>
              </a:rPr>
              <a:t>Nowhere in Scripture is their any indication that Satan is omnipotent, omniscient or omnipresent.</a:t>
            </a:r>
            <a:endParaRPr lang="en-US" sz="11200" b="1" dirty="0">
              <a:solidFill>
                <a:srgbClr val="0066CC"/>
              </a:solidFill>
            </a:endParaRPr>
          </a:p>
          <a:p>
            <a:pPr marL="0" indent="0">
              <a:buNone/>
            </a:pPr>
            <a:endParaRPr lang="en-US" b="1" dirty="0" smtClean="0"/>
          </a:p>
          <a:p>
            <a:pPr marL="0" indent="0">
              <a:buNone/>
            </a:pPr>
            <a:endParaRPr lang="en-US" sz="2800" b="1" dirty="0"/>
          </a:p>
          <a:p>
            <a:pPr marL="0" indent="0">
              <a:buNone/>
            </a:pPr>
            <a:endParaRPr lang="en-US" b="1" dirty="0" smtClean="0"/>
          </a:p>
          <a:p>
            <a:pPr marL="0" indent="0">
              <a:buNone/>
            </a:pPr>
            <a:endParaRPr lang="en-US" sz="2800" b="1" dirty="0"/>
          </a:p>
          <a:p>
            <a:pPr marL="0" indent="0">
              <a:buNone/>
            </a:pPr>
            <a:endParaRPr lang="en-US" b="1" dirty="0" smtClean="0"/>
          </a:p>
          <a:p>
            <a:pPr marL="0" indent="0">
              <a:buNone/>
            </a:pPr>
            <a:endParaRPr lang="en-US" sz="2800" b="1" dirty="0"/>
          </a:p>
          <a:p>
            <a:pPr marL="0" indent="0">
              <a:buNone/>
            </a:pPr>
            <a:endParaRPr lang="en-US" b="1" dirty="0" smtClean="0"/>
          </a:p>
          <a:p>
            <a:pPr marL="0" indent="0">
              <a:buNone/>
            </a:pPr>
            <a:endParaRPr lang="en-US" sz="2800" b="1" dirty="0"/>
          </a:p>
          <a:p>
            <a:pPr marL="0" indent="0">
              <a:buNone/>
            </a:pPr>
            <a:endParaRPr lang="en-US" b="1" dirty="0" smtClean="0"/>
          </a:p>
          <a:p>
            <a:pPr marL="0" indent="0">
              <a:buNone/>
            </a:pPr>
            <a:endParaRPr lang="en-US" sz="2800" b="1" dirty="0"/>
          </a:p>
          <a:p>
            <a:pPr marL="0" indent="0">
              <a:buNone/>
            </a:pPr>
            <a:r>
              <a:rPr lang="en-US" b="1" dirty="0" smtClean="0">
                <a:solidFill>
                  <a:srgbClr val="0070C0"/>
                </a:solidFill>
              </a:rPr>
              <a:t>             </a:t>
            </a:r>
            <a:endParaRPr lang="en-US" b="1" dirty="0"/>
          </a:p>
        </p:txBody>
      </p:sp>
    </p:spTree>
    <p:extLst>
      <p:ext uri="{BB962C8B-B14F-4D97-AF65-F5344CB8AC3E}">
        <p14:creationId xmlns:p14="http://schemas.microsoft.com/office/powerpoint/2010/main" val="360228181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05634"/>
            <a:ext cx="10515600" cy="827302"/>
          </a:xfrm>
          <a:solidFill>
            <a:srgbClr val="FFFFCC"/>
          </a:solidFill>
        </p:spPr>
        <p:txBody>
          <a:bodyPr/>
          <a:lstStyle/>
          <a:p>
            <a:r>
              <a:rPr lang="en-US" b="1" dirty="0" smtClean="0"/>
              <a:t>Satan and Demons</a:t>
            </a:r>
            <a:endParaRPr lang="en-US" b="1" dirty="0"/>
          </a:p>
        </p:txBody>
      </p:sp>
      <p:sp>
        <p:nvSpPr>
          <p:cNvPr id="3" name="Content Placeholder 2"/>
          <p:cNvSpPr>
            <a:spLocks noGrp="1"/>
          </p:cNvSpPr>
          <p:nvPr>
            <p:ph idx="1"/>
          </p:nvPr>
        </p:nvSpPr>
        <p:spPr>
          <a:xfrm>
            <a:off x="838200" y="1182260"/>
            <a:ext cx="10515600" cy="5675740"/>
          </a:xfrm>
          <a:solidFill>
            <a:srgbClr val="FFFFCC"/>
          </a:solidFill>
        </p:spPr>
        <p:txBody>
          <a:bodyPr>
            <a:normAutofit fontScale="25000" lnSpcReduction="20000"/>
          </a:bodyPr>
          <a:lstStyle/>
          <a:p>
            <a:pPr marL="0" indent="0">
              <a:buNone/>
            </a:pPr>
            <a:r>
              <a:rPr lang="en-US" sz="11200" b="1" dirty="0" smtClean="0">
                <a:solidFill>
                  <a:srgbClr val="0070C0"/>
                </a:solidFill>
              </a:rPr>
              <a:t>Satan was the originator of sin.</a:t>
            </a:r>
          </a:p>
          <a:p>
            <a:pPr marL="0" indent="0">
              <a:buNone/>
            </a:pPr>
            <a:r>
              <a:rPr lang="en-US" sz="11200" b="1" dirty="0">
                <a:solidFill>
                  <a:srgbClr val="0070C0"/>
                </a:solidFill>
              </a:rPr>
              <a:t> </a:t>
            </a:r>
            <a:r>
              <a:rPr lang="en-US" sz="11200" b="1" dirty="0" smtClean="0">
                <a:solidFill>
                  <a:srgbClr val="0070C0"/>
                </a:solidFill>
              </a:rPr>
              <a:t>      </a:t>
            </a:r>
            <a:r>
              <a:rPr lang="en-US" sz="11200" b="1" dirty="0"/>
              <a:t>You are of your father the devil, and your will is to do your father's desires. He was a murderer from the beginning, and does not stand in the truth, because there is no truth in him. When he lies, he speaks out of his own character, for he is a liar and the father of lies. </a:t>
            </a:r>
            <a:r>
              <a:rPr lang="en-US" sz="11200" dirty="0"/>
              <a:t>(John 8:44 </a:t>
            </a:r>
            <a:r>
              <a:rPr lang="en-US" sz="11200" dirty="0" smtClean="0"/>
              <a:t>)</a:t>
            </a:r>
            <a:endParaRPr lang="en-US" sz="11200" b="1" dirty="0" smtClean="0">
              <a:solidFill>
                <a:srgbClr val="0070C0"/>
              </a:solidFill>
            </a:endParaRPr>
          </a:p>
          <a:p>
            <a:pPr marL="0" indent="0">
              <a:buNone/>
            </a:pPr>
            <a:r>
              <a:rPr lang="en-US" sz="11200" b="1" dirty="0">
                <a:solidFill>
                  <a:srgbClr val="0070C0"/>
                </a:solidFill>
              </a:rPr>
              <a:t> </a:t>
            </a:r>
            <a:r>
              <a:rPr lang="en-US" sz="11200" b="1" dirty="0" smtClean="0">
                <a:solidFill>
                  <a:srgbClr val="0070C0"/>
                </a:solidFill>
              </a:rPr>
              <a:t> </a:t>
            </a:r>
            <a:endParaRPr lang="en-US" sz="11200" b="1" dirty="0" smtClean="0"/>
          </a:p>
          <a:p>
            <a:pPr marL="0" indent="0">
              <a:buNone/>
            </a:pPr>
            <a:r>
              <a:rPr lang="en-US" sz="11200" b="1" dirty="0"/>
              <a:t>Whoever makes a practice of sinning is of the devil, for the devil has been sinning from the beginning. The reason the Son of God appeared was to destroy the works of the devil. (1 John </a:t>
            </a:r>
            <a:r>
              <a:rPr lang="en-US" sz="11200" b="1" dirty="0" smtClean="0"/>
              <a:t>3:8)</a:t>
            </a:r>
          </a:p>
          <a:p>
            <a:pPr marL="0" indent="0">
              <a:buNone/>
            </a:pPr>
            <a:endParaRPr lang="en-US" sz="11200" b="1" dirty="0"/>
          </a:p>
          <a:p>
            <a:pPr marL="0" indent="0">
              <a:buNone/>
            </a:pPr>
            <a:r>
              <a:rPr lang="en-US" sz="11200" b="1" dirty="0" smtClean="0"/>
              <a:t>Note: beginning means since Satan fell.</a:t>
            </a:r>
          </a:p>
          <a:p>
            <a:pPr marL="0" indent="0">
              <a:buNone/>
            </a:pPr>
            <a:endParaRPr lang="en-US" sz="2800" b="1" dirty="0"/>
          </a:p>
          <a:p>
            <a:pPr marL="0" indent="0">
              <a:buNone/>
            </a:pPr>
            <a:endParaRPr lang="en-US" b="1" dirty="0" smtClean="0"/>
          </a:p>
          <a:p>
            <a:pPr marL="0" indent="0">
              <a:buNone/>
            </a:pPr>
            <a:endParaRPr lang="en-US" sz="2800" b="1" dirty="0"/>
          </a:p>
          <a:p>
            <a:pPr marL="0" indent="0">
              <a:buNone/>
            </a:pPr>
            <a:endParaRPr lang="en-US" b="1" dirty="0" smtClean="0"/>
          </a:p>
          <a:p>
            <a:pPr marL="0" indent="0">
              <a:buNone/>
            </a:pPr>
            <a:endParaRPr lang="en-US" sz="2800" b="1" dirty="0"/>
          </a:p>
          <a:p>
            <a:pPr marL="0" indent="0">
              <a:buNone/>
            </a:pPr>
            <a:endParaRPr lang="en-US" b="1" dirty="0" smtClean="0"/>
          </a:p>
          <a:p>
            <a:pPr marL="0" indent="0">
              <a:buNone/>
            </a:pPr>
            <a:endParaRPr lang="en-US" sz="2800" b="1" dirty="0"/>
          </a:p>
          <a:p>
            <a:pPr marL="0" indent="0">
              <a:buNone/>
            </a:pPr>
            <a:endParaRPr lang="en-US" b="1" dirty="0" smtClean="0"/>
          </a:p>
          <a:p>
            <a:pPr marL="0" indent="0">
              <a:buNone/>
            </a:pPr>
            <a:endParaRPr lang="en-US" sz="2800" b="1" dirty="0"/>
          </a:p>
          <a:p>
            <a:pPr marL="0" indent="0">
              <a:buNone/>
            </a:pPr>
            <a:r>
              <a:rPr lang="en-US" b="1" dirty="0" smtClean="0">
                <a:solidFill>
                  <a:srgbClr val="0070C0"/>
                </a:solidFill>
              </a:rPr>
              <a:t>             </a:t>
            </a:r>
            <a:endParaRPr lang="en-US" b="1" dirty="0"/>
          </a:p>
        </p:txBody>
      </p:sp>
    </p:spTree>
    <p:extLst>
      <p:ext uri="{BB962C8B-B14F-4D97-AF65-F5344CB8AC3E}">
        <p14:creationId xmlns:p14="http://schemas.microsoft.com/office/powerpoint/2010/main" val="224745028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05634"/>
            <a:ext cx="10515600" cy="827302"/>
          </a:xfrm>
          <a:solidFill>
            <a:srgbClr val="FFFFCC"/>
          </a:solidFill>
        </p:spPr>
        <p:txBody>
          <a:bodyPr/>
          <a:lstStyle/>
          <a:p>
            <a:r>
              <a:rPr lang="en-US" b="1" dirty="0" smtClean="0"/>
              <a:t>Satan and Demons</a:t>
            </a:r>
            <a:endParaRPr lang="en-US" b="1" dirty="0"/>
          </a:p>
        </p:txBody>
      </p:sp>
      <p:sp>
        <p:nvSpPr>
          <p:cNvPr id="3" name="Content Placeholder 2"/>
          <p:cNvSpPr>
            <a:spLocks noGrp="1"/>
          </p:cNvSpPr>
          <p:nvPr>
            <p:ph idx="1"/>
          </p:nvPr>
        </p:nvSpPr>
        <p:spPr>
          <a:xfrm>
            <a:off x="838200" y="1182260"/>
            <a:ext cx="10515600" cy="5675740"/>
          </a:xfrm>
          <a:solidFill>
            <a:srgbClr val="FFFFCC"/>
          </a:solidFill>
        </p:spPr>
        <p:txBody>
          <a:bodyPr>
            <a:normAutofit fontScale="25000" lnSpcReduction="20000"/>
          </a:bodyPr>
          <a:lstStyle/>
          <a:p>
            <a:pPr marL="0" indent="0">
              <a:buNone/>
            </a:pPr>
            <a:r>
              <a:rPr lang="en-US" sz="11200" b="1" dirty="0" smtClean="0">
                <a:solidFill>
                  <a:srgbClr val="0070C0"/>
                </a:solidFill>
              </a:rPr>
              <a:t>Demons oppose and try to destroy every work of God.</a:t>
            </a:r>
          </a:p>
          <a:p>
            <a:r>
              <a:rPr lang="en-US" sz="11200" b="1" dirty="0" smtClean="0"/>
              <a:t>Satan tempted Eve (Genesis 3:1-6)</a:t>
            </a:r>
          </a:p>
          <a:p>
            <a:r>
              <a:rPr lang="en-US" sz="11200" b="1" dirty="0" smtClean="0"/>
              <a:t>Satan tempted Jesus (Matthew 4:1-11)</a:t>
            </a:r>
          </a:p>
          <a:p>
            <a:r>
              <a:rPr lang="en-US" sz="11200" b="1" dirty="0" smtClean="0"/>
              <a:t>Satan and demons try to accomplish their goals by: </a:t>
            </a:r>
          </a:p>
          <a:p>
            <a:pPr lvl="1"/>
            <a:r>
              <a:rPr lang="en-US" sz="10800" b="1" dirty="0" smtClean="0"/>
              <a:t>Lying (John8:44);</a:t>
            </a:r>
          </a:p>
          <a:p>
            <a:pPr lvl="1"/>
            <a:r>
              <a:rPr lang="en-US" sz="10800" b="1" dirty="0" smtClean="0"/>
              <a:t>Deception (Revelation 12:9); </a:t>
            </a:r>
          </a:p>
          <a:p>
            <a:pPr lvl="1"/>
            <a:r>
              <a:rPr lang="en-US" sz="10800" b="1" dirty="0" smtClean="0"/>
              <a:t>Murder (John 8:44); </a:t>
            </a:r>
          </a:p>
          <a:p>
            <a:pPr lvl="1"/>
            <a:r>
              <a:rPr lang="en-US" sz="10800" b="1" dirty="0" smtClean="0"/>
              <a:t>Blinding people to the gospel (2 Corinthians 4:4) </a:t>
            </a:r>
          </a:p>
          <a:p>
            <a:pPr lvl="1"/>
            <a:r>
              <a:rPr lang="en-US" sz="10800" b="1" dirty="0" smtClean="0"/>
              <a:t>Keeping them in bondage to things that hinder them coming to faith (Galatians 4:8)</a:t>
            </a:r>
          </a:p>
          <a:p>
            <a:endParaRPr lang="en-US" sz="3000" b="1" dirty="0" smtClean="0">
              <a:solidFill>
                <a:srgbClr val="0070C0"/>
              </a:solidFill>
            </a:endParaRPr>
          </a:p>
          <a:p>
            <a:pPr marL="0" indent="0">
              <a:buNone/>
            </a:pPr>
            <a:endParaRPr lang="en-US" sz="2800" b="1" dirty="0"/>
          </a:p>
          <a:p>
            <a:pPr marL="0" indent="0">
              <a:buNone/>
            </a:pPr>
            <a:endParaRPr lang="en-US" b="1" dirty="0" smtClean="0"/>
          </a:p>
          <a:p>
            <a:pPr marL="0" indent="0">
              <a:buNone/>
            </a:pPr>
            <a:endParaRPr lang="en-US" sz="2800" b="1" dirty="0"/>
          </a:p>
          <a:p>
            <a:pPr marL="0" indent="0">
              <a:buNone/>
            </a:pPr>
            <a:endParaRPr lang="en-US" b="1" dirty="0" smtClean="0"/>
          </a:p>
          <a:p>
            <a:pPr marL="0" indent="0">
              <a:buNone/>
            </a:pPr>
            <a:endParaRPr lang="en-US" sz="2800" b="1" dirty="0"/>
          </a:p>
          <a:p>
            <a:pPr marL="0" indent="0">
              <a:buNone/>
            </a:pPr>
            <a:endParaRPr lang="en-US" b="1" dirty="0" smtClean="0"/>
          </a:p>
          <a:p>
            <a:pPr marL="0" indent="0">
              <a:buNone/>
            </a:pPr>
            <a:endParaRPr lang="en-US" sz="2800" b="1" dirty="0"/>
          </a:p>
          <a:p>
            <a:pPr marL="0" indent="0">
              <a:buNone/>
            </a:pPr>
            <a:endParaRPr lang="en-US" b="1" dirty="0" smtClean="0"/>
          </a:p>
          <a:p>
            <a:pPr marL="0" indent="0">
              <a:buNone/>
            </a:pPr>
            <a:endParaRPr lang="en-US" sz="2800" b="1" dirty="0"/>
          </a:p>
          <a:p>
            <a:pPr marL="0" indent="0">
              <a:buNone/>
            </a:pPr>
            <a:r>
              <a:rPr lang="en-US" b="1" dirty="0" smtClean="0">
                <a:solidFill>
                  <a:srgbClr val="0070C0"/>
                </a:solidFill>
              </a:rPr>
              <a:t>             </a:t>
            </a:r>
            <a:endParaRPr lang="en-US" b="1" dirty="0"/>
          </a:p>
        </p:txBody>
      </p:sp>
    </p:spTree>
    <p:extLst>
      <p:ext uri="{BB962C8B-B14F-4D97-AF65-F5344CB8AC3E}">
        <p14:creationId xmlns:p14="http://schemas.microsoft.com/office/powerpoint/2010/main" val="418781970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05634"/>
            <a:ext cx="10515600" cy="827302"/>
          </a:xfrm>
          <a:solidFill>
            <a:srgbClr val="FFFFCC"/>
          </a:solidFill>
        </p:spPr>
        <p:txBody>
          <a:bodyPr/>
          <a:lstStyle/>
          <a:p>
            <a:r>
              <a:rPr lang="en-US" b="1" dirty="0" smtClean="0"/>
              <a:t>Satan and Demons</a:t>
            </a:r>
            <a:endParaRPr lang="en-US" b="1" dirty="0"/>
          </a:p>
        </p:txBody>
      </p:sp>
      <p:sp>
        <p:nvSpPr>
          <p:cNvPr id="3" name="Content Placeholder 2"/>
          <p:cNvSpPr>
            <a:spLocks noGrp="1"/>
          </p:cNvSpPr>
          <p:nvPr>
            <p:ph idx="1"/>
          </p:nvPr>
        </p:nvSpPr>
        <p:spPr>
          <a:xfrm>
            <a:off x="838200" y="1039761"/>
            <a:ext cx="10515600" cy="5818239"/>
          </a:xfrm>
          <a:solidFill>
            <a:srgbClr val="FFFFCC"/>
          </a:solidFill>
        </p:spPr>
        <p:txBody>
          <a:bodyPr>
            <a:noAutofit/>
          </a:bodyPr>
          <a:lstStyle/>
          <a:p>
            <a:pPr marL="0" indent="0">
              <a:buNone/>
            </a:pPr>
            <a:r>
              <a:rPr lang="en-US" b="1" dirty="0" smtClean="0">
                <a:solidFill>
                  <a:srgbClr val="0070C0"/>
                </a:solidFill>
              </a:rPr>
              <a:t>Demons are limited by God’s control and have limited power.</a:t>
            </a:r>
          </a:p>
          <a:p>
            <a:r>
              <a:rPr lang="en-US" b="1" dirty="0" smtClean="0">
                <a:solidFill>
                  <a:srgbClr val="0070C0"/>
                </a:solidFill>
              </a:rPr>
              <a:t>Satan could only do what God gave him permission to do.</a:t>
            </a:r>
          </a:p>
          <a:p>
            <a:pPr marL="0" indent="0">
              <a:buNone/>
            </a:pPr>
            <a:r>
              <a:rPr lang="en-US" b="1" dirty="0"/>
              <a:t>And the LORD said to Satan, “Behold, all that he has is in your hand. Only against him do not stretch out your hand.” So Satan went out from the presence of the LORD. </a:t>
            </a:r>
            <a:r>
              <a:rPr lang="en-US" dirty="0"/>
              <a:t>(Job </a:t>
            </a:r>
            <a:r>
              <a:rPr lang="en-US" dirty="0" smtClean="0"/>
              <a:t>1:12)</a:t>
            </a:r>
          </a:p>
          <a:p>
            <a:r>
              <a:rPr lang="en-US" b="1" dirty="0" smtClean="0">
                <a:solidFill>
                  <a:srgbClr val="0070C0"/>
                </a:solidFill>
              </a:rPr>
              <a:t>At least some demons are kept in eternal chains.</a:t>
            </a:r>
          </a:p>
          <a:p>
            <a:pPr marL="0" indent="0">
              <a:buNone/>
            </a:pPr>
            <a:r>
              <a:rPr lang="en-US" b="1" dirty="0"/>
              <a:t>And the angels who did not stay within their own position of authority, but left their proper dwelling, he has kept in eternal chains under gloomy darkness until the judgment of the great day— (Jude 1:6)</a:t>
            </a:r>
          </a:p>
          <a:p>
            <a:r>
              <a:rPr lang="en-US" sz="2800" b="1" dirty="0" smtClean="0">
                <a:solidFill>
                  <a:srgbClr val="0070C0"/>
                </a:solidFill>
              </a:rPr>
              <a:t>Christians can successfully resist demons.</a:t>
            </a:r>
            <a:endParaRPr lang="en-US" sz="2800" b="1" dirty="0">
              <a:solidFill>
                <a:srgbClr val="0070C0"/>
              </a:solidFill>
            </a:endParaRPr>
          </a:p>
          <a:p>
            <a:pPr marL="0" indent="0">
              <a:buNone/>
            </a:pPr>
            <a:r>
              <a:rPr lang="en-US" b="1" dirty="0"/>
              <a:t>Submit yourselves therefore to God. Resist the devil, and he will flee from you. </a:t>
            </a:r>
            <a:r>
              <a:rPr lang="en-US" dirty="0"/>
              <a:t>(James 4:7) </a:t>
            </a:r>
          </a:p>
          <a:p>
            <a:pPr marL="0" indent="0">
              <a:buNone/>
            </a:pPr>
            <a:endParaRPr lang="en-US" b="1" dirty="0" smtClean="0"/>
          </a:p>
          <a:p>
            <a:pPr marL="0" indent="0">
              <a:buNone/>
            </a:pPr>
            <a:endParaRPr lang="en-US" sz="2800" b="1" dirty="0"/>
          </a:p>
          <a:p>
            <a:pPr marL="0" indent="0">
              <a:buNone/>
            </a:pPr>
            <a:endParaRPr lang="en-US" b="1" dirty="0" smtClean="0"/>
          </a:p>
          <a:p>
            <a:pPr marL="0" indent="0">
              <a:buNone/>
            </a:pPr>
            <a:endParaRPr lang="en-US" sz="2800" b="1" dirty="0"/>
          </a:p>
          <a:p>
            <a:pPr marL="0" indent="0">
              <a:buNone/>
            </a:pPr>
            <a:endParaRPr lang="en-US" b="1" dirty="0" smtClean="0"/>
          </a:p>
          <a:p>
            <a:pPr marL="0" indent="0">
              <a:buNone/>
            </a:pPr>
            <a:endParaRPr lang="en-US" sz="2800" b="1" dirty="0"/>
          </a:p>
          <a:p>
            <a:pPr marL="0" indent="0">
              <a:buNone/>
            </a:pPr>
            <a:endParaRPr lang="en-US" b="1" dirty="0" smtClean="0"/>
          </a:p>
          <a:p>
            <a:pPr marL="0" indent="0">
              <a:buNone/>
            </a:pPr>
            <a:endParaRPr lang="en-US" sz="2800" b="1" dirty="0"/>
          </a:p>
          <a:p>
            <a:pPr marL="0" indent="0">
              <a:buNone/>
            </a:pPr>
            <a:r>
              <a:rPr lang="en-US" b="1" dirty="0" smtClean="0">
                <a:solidFill>
                  <a:srgbClr val="0070C0"/>
                </a:solidFill>
              </a:rPr>
              <a:t>             </a:t>
            </a:r>
            <a:endParaRPr lang="en-US" b="1" dirty="0"/>
          </a:p>
        </p:txBody>
      </p:sp>
    </p:spTree>
    <p:extLst>
      <p:ext uri="{BB962C8B-B14F-4D97-AF65-F5344CB8AC3E}">
        <p14:creationId xmlns:p14="http://schemas.microsoft.com/office/powerpoint/2010/main" val="229083636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05634"/>
            <a:ext cx="10515600" cy="827302"/>
          </a:xfrm>
          <a:solidFill>
            <a:srgbClr val="FFFFCC"/>
          </a:solidFill>
        </p:spPr>
        <p:txBody>
          <a:bodyPr/>
          <a:lstStyle/>
          <a:p>
            <a:r>
              <a:rPr lang="en-US" b="1" dirty="0" smtClean="0"/>
              <a:t>Satan and Demons</a:t>
            </a:r>
            <a:endParaRPr lang="en-US" b="1" dirty="0"/>
          </a:p>
        </p:txBody>
      </p:sp>
      <p:sp>
        <p:nvSpPr>
          <p:cNvPr id="3" name="Content Placeholder 2"/>
          <p:cNvSpPr>
            <a:spLocks noGrp="1"/>
          </p:cNvSpPr>
          <p:nvPr>
            <p:ph idx="1"/>
          </p:nvPr>
        </p:nvSpPr>
        <p:spPr>
          <a:xfrm>
            <a:off x="838200" y="1039761"/>
            <a:ext cx="10515600" cy="5818239"/>
          </a:xfrm>
          <a:solidFill>
            <a:srgbClr val="FFFFCC"/>
          </a:solidFill>
        </p:spPr>
        <p:txBody>
          <a:bodyPr>
            <a:noAutofit/>
          </a:bodyPr>
          <a:lstStyle/>
          <a:p>
            <a:pPr marL="0" indent="0">
              <a:buNone/>
            </a:pPr>
            <a:r>
              <a:rPr lang="en-US" b="1" dirty="0" smtClean="0">
                <a:solidFill>
                  <a:srgbClr val="0070C0"/>
                </a:solidFill>
              </a:rPr>
              <a:t>Demons are limited by God’s control and have limited power.</a:t>
            </a:r>
          </a:p>
          <a:p>
            <a:r>
              <a:rPr lang="en-US" sz="2800" b="1" dirty="0" smtClean="0">
                <a:solidFill>
                  <a:srgbClr val="0070C0"/>
                </a:solidFill>
              </a:rPr>
              <a:t>Demons probably have less power than angels since sin weakens.</a:t>
            </a:r>
          </a:p>
          <a:p>
            <a:r>
              <a:rPr lang="en-US" b="1" dirty="0" smtClean="0">
                <a:solidFill>
                  <a:srgbClr val="0070C0"/>
                </a:solidFill>
              </a:rPr>
              <a:t>God knows the future but demons do not.</a:t>
            </a:r>
          </a:p>
          <a:p>
            <a:pPr marL="0" indent="0">
              <a:buNone/>
            </a:pPr>
            <a:r>
              <a:rPr lang="en-US" b="1" dirty="0"/>
              <a:t>for I am God, and there </a:t>
            </a:r>
            <a:r>
              <a:rPr lang="en-US" b="1" dirty="0">
                <a:solidFill>
                  <a:srgbClr val="FF0000"/>
                </a:solidFill>
              </a:rPr>
              <a:t>is no other</a:t>
            </a:r>
            <a:r>
              <a:rPr lang="en-US" b="1" dirty="0"/>
              <a:t>; I am God, and there is none like me, declaring the end from the beginning and from ancient times things not yet done</a:t>
            </a:r>
            <a:r>
              <a:rPr lang="en-US" b="1" dirty="0" smtClean="0"/>
              <a:t>, (Isaiah 46:9-10)</a:t>
            </a:r>
          </a:p>
          <a:p>
            <a:r>
              <a:rPr lang="en-US" sz="2800" b="1" dirty="0" smtClean="0">
                <a:solidFill>
                  <a:srgbClr val="0070C0"/>
                </a:solidFill>
              </a:rPr>
              <a:t>God and Jesus know people’s thoughts but there is no indication in the Bible that demons or Satan know people’s thoughts. However, demons can observe us and hence seem to have supernatural powers.</a:t>
            </a:r>
            <a:endParaRPr lang="en-US" sz="2800" b="1" dirty="0">
              <a:solidFill>
                <a:srgbClr val="0070C0"/>
              </a:solidFill>
            </a:endParaRPr>
          </a:p>
          <a:p>
            <a:pPr marL="0" indent="0">
              <a:buNone/>
            </a:pPr>
            <a:endParaRPr lang="en-US" b="1" dirty="0" smtClean="0"/>
          </a:p>
          <a:p>
            <a:pPr marL="0" indent="0">
              <a:buNone/>
            </a:pPr>
            <a:endParaRPr lang="en-US" sz="2800" b="1" dirty="0"/>
          </a:p>
          <a:p>
            <a:pPr marL="0" indent="0">
              <a:buNone/>
            </a:pPr>
            <a:endParaRPr lang="en-US" b="1" dirty="0" smtClean="0"/>
          </a:p>
          <a:p>
            <a:pPr marL="0" indent="0">
              <a:buNone/>
            </a:pPr>
            <a:endParaRPr lang="en-US" sz="2800" b="1" dirty="0"/>
          </a:p>
          <a:p>
            <a:pPr marL="0" indent="0">
              <a:buNone/>
            </a:pPr>
            <a:endParaRPr lang="en-US" b="1" dirty="0" smtClean="0"/>
          </a:p>
          <a:p>
            <a:pPr marL="0" indent="0">
              <a:buNone/>
            </a:pPr>
            <a:endParaRPr lang="en-US" sz="2800" b="1" dirty="0"/>
          </a:p>
          <a:p>
            <a:pPr marL="0" indent="0">
              <a:buNone/>
            </a:pPr>
            <a:r>
              <a:rPr lang="en-US" b="1" dirty="0" smtClean="0">
                <a:solidFill>
                  <a:srgbClr val="0070C0"/>
                </a:solidFill>
              </a:rPr>
              <a:t>             </a:t>
            </a:r>
            <a:endParaRPr lang="en-US" b="1" dirty="0"/>
          </a:p>
        </p:txBody>
      </p:sp>
    </p:spTree>
    <p:extLst>
      <p:ext uri="{BB962C8B-B14F-4D97-AF65-F5344CB8AC3E}">
        <p14:creationId xmlns:p14="http://schemas.microsoft.com/office/powerpoint/2010/main" val="418263428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05634"/>
            <a:ext cx="10515600" cy="827302"/>
          </a:xfrm>
          <a:solidFill>
            <a:srgbClr val="FFFFCC"/>
          </a:solidFill>
        </p:spPr>
        <p:txBody>
          <a:bodyPr/>
          <a:lstStyle/>
          <a:p>
            <a:r>
              <a:rPr lang="en-US" b="1" dirty="0" smtClean="0"/>
              <a:t>Satan and Demons</a:t>
            </a:r>
            <a:endParaRPr lang="en-US" b="1" dirty="0"/>
          </a:p>
        </p:txBody>
      </p:sp>
      <p:sp>
        <p:nvSpPr>
          <p:cNvPr id="3" name="Content Placeholder 2"/>
          <p:cNvSpPr>
            <a:spLocks noGrp="1"/>
          </p:cNvSpPr>
          <p:nvPr>
            <p:ph idx="1"/>
          </p:nvPr>
        </p:nvSpPr>
        <p:spPr>
          <a:xfrm>
            <a:off x="838200" y="1039761"/>
            <a:ext cx="10515600" cy="5818239"/>
          </a:xfrm>
          <a:solidFill>
            <a:srgbClr val="FFFFCC"/>
          </a:solidFill>
        </p:spPr>
        <p:txBody>
          <a:bodyPr>
            <a:noAutofit/>
          </a:bodyPr>
          <a:lstStyle/>
          <a:p>
            <a:pPr marL="0" indent="0">
              <a:buNone/>
            </a:pPr>
            <a:r>
              <a:rPr lang="en-US" b="1" dirty="0" smtClean="0">
                <a:solidFill>
                  <a:srgbClr val="0070C0"/>
                </a:solidFill>
              </a:rPr>
              <a:t>Demons are limited by God’s control and have limited power.</a:t>
            </a:r>
          </a:p>
          <a:p>
            <a:r>
              <a:rPr lang="en-US" sz="2800" b="1" dirty="0" smtClean="0">
                <a:solidFill>
                  <a:srgbClr val="0070C0"/>
                </a:solidFill>
              </a:rPr>
              <a:t>The term </a:t>
            </a:r>
            <a:r>
              <a:rPr lang="en-US" sz="2800" b="1" dirty="0" smtClean="0">
                <a:solidFill>
                  <a:srgbClr val="FF0000"/>
                </a:solidFill>
              </a:rPr>
              <a:t>demon possession</a:t>
            </a:r>
            <a:r>
              <a:rPr lang="en-US" sz="2800" b="1" dirty="0" smtClean="0">
                <a:solidFill>
                  <a:srgbClr val="0099FF"/>
                </a:solidFill>
              </a:rPr>
              <a:t> </a:t>
            </a:r>
            <a:r>
              <a:rPr lang="en-US" sz="2800" b="1" dirty="0" smtClean="0">
                <a:solidFill>
                  <a:srgbClr val="0066CC"/>
                </a:solidFill>
              </a:rPr>
              <a:t>is not found in the Greek text. The NT speaks of people who have a demon (Mathew 11:18; Luke 7:33; John 10:20 and other texts).</a:t>
            </a:r>
          </a:p>
          <a:p>
            <a:r>
              <a:rPr lang="en-US" b="1" dirty="0" smtClean="0">
                <a:solidFill>
                  <a:srgbClr val="0066CC"/>
                </a:solidFill>
              </a:rPr>
              <a:t>A Christian can be attacked by a demon but not to the extent that their will is completely dominated by the demon such that the person has no ability to choose what is right and obey God.</a:t>
            </a:r>
          </a:p>
          <a:p>
            <a:pPr marL="0" indent="0">
              <a:buNone/>
            </a:pPr>
            <a:r>
              <a:rPr lang="en-US" b="1" dirty="0"/>
              <a:t>For sin will have no dominion over you, since you are not under law but under grace. </a:t>
            </a:r>
            <a:r>
              <a:rPr lang="en-US" dirty="0"/>
              <a:t>(Romans </a:t>
            </a:r>
            <a:r>
              <a:rPr lang="en-US" dirty="0" smtClean="0"/>
              <a:t>6:14)</a:t>
            </a:r>
            <a:endParaRPr lang="en-US" sz="2800" b="1" dirty="0">
              <a:solidFill>
                <a:srgbClr val="0066CC"/>
              </a:solidFill>
            </a:endParaRPr>
          </a:p>
          <a:p>
            <a:pPr marL="0" indent="0">
              <a:buNone/>
            </a:pPr>
            <a:endParaRPr lang="en-US" b="1" dirty="0" smtClean="0"/>
          </a:p>
          <a:p>
            <a:pPr marL="0" indent="0">
              <a:buNone/>
            </a:pPr>
            <a:endParaRPr lang="en-US" sz="2800" b="1" dirty="0"/>
          </a:p>
          <a:p>
            <a:pPr marL="0" indent="0">
              <a:buNone/>
            </a:pPr>
            <a:endParaRPr lang="en-US" b="1" dirty="0" smtClean="0"/>
          </a:p>
          <a:p>
            <a:pPr marL="0" indent="0">
              <a:buNone/>
            </a:pPr>
            <a:endParaRPr lang="en-US" sz="2800" b="1" dirty="0"/>
          </a:p>
          <a:p>
            <a:pPr marL="0" indent="0">
              <a:buNone/>
            </a:pPr>
            <a:endParaRPr lang="en-US" b="1" dirty="0" smtClean="0"/>
          </a:p>
          <a:p>
            <a:pPr marL="0" indent="0">
              <a:buNone/>
            </a:pPr>
            <a:endParaRPr lang="en-US" sz="2800" b="1" dirty="0"/>
          </a:p>
          <a:p>
            <a:pPr marL="0" indent="0">
              <a:buNone/>
            </a:pPr>
            <a:r>
              <a:rPr lang="en-US" b="1" dirty="0" smtClean="0">
                <a:solidFill>
                  <a:srgbClr val="0070C0"/>
                </a:solidFill>
              </a:rPr>
              <a:t>             </a:t>
            </a:r>
            <a:endParaRPr lang="en-US" b="1" dirty="0"/>
          </a:p>
        </p:txBody>
      </p:sp>
    </p:spTree>
    <p:extLst>
      <p:ext uri="{BB962C8B-B14F-4D97-AF65-F5344CB8AC3E}">
        <p14:creationId xmlns:p14="http://schemas.microsoft.com/office/powerpoint/2010/main" val="177968417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TotalTime>
  <Words>1892</Words>
  <Application>Microsoft Office PowerPoint</Application>
  <PresentationFormat>Widescreen</PresentationFormat>
  <Paragraphs>174</Paragraphs>
  <Slides>15</Slides>
  <Notes>10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15</vt:i4>
      </vt:variant>
    </vt:vector>
  </HeadingPairs>
  <TitlesOfParts>
    <vt:vector size="19" baseType="lpstr">
      <vt:lpstr>Arial</vt:lpstr>
      <vt:lpstr>Calibri</vt:lpstr>
      <vt:lpstr>Calibri Light</vt:lpstr>
      <vt:lpstr>Office Theme</vt:lpstr>
      <vt:lpstr>Discipleship:  An  Introduction to  Systematic Theology and  Apologetics</vt:lpstr>
      <vt:lpstr>Satan and Demons</vt:lpstr>
      <vt:lpstr>Satan and Demons</vt:lpstr>
      <vt:lpstr>Satan and Demons</vt:lpstr>
      <vt:lpstr>Satan and Demons</vt:lpstr>
      <vt:lpstr>Satan and Demons</vt:lpstr>
      <vt:lpstr>Satan and Demons</vt:lpstr>
      <vt:lpstr>Satan and Demons</vt:lpstr>
      <vt:lpstr>Satan and Demons</vt:lpstr>
      <vt:lpstr>Satan and Demons</vt:lpstr>
      <vt:lpstr>Satan and Demons</vt:lpstr>
      <vt:lpstr>Satan and Demons</vt:lpstr>
      <vt:lpstr>Satan and Demons</vt:lpstr>
      <vt:lpstr>Satan and Demons</vt:lpstr>
      <vt:lpstr>Satan and Demons</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carl schmuland</dc:creator>
  <cp:lastModifiedBy>carl schmuland</cp:lastModifiedBy>
  <cp:revision>2</cp:revision>
  <dcterms:created xsi:type="dcterms:W3CDTF">2016-05-29T19:45:31Z</dcterms:created>
  <dcterms:modified xsi:type="dcterms:W3CDTF">2016-05-29T19:47:28Z</dcterms:modified>
</cp:coreProperties>
</file>