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71" d="100"/>
          <a:sy n="71" d="100"/>
        </p:scale>
        <p:origin x="329"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BDF4D4-5B2B-4FED-A3E6-DFDB9B3E31CA}" type="datetimeFigureOut">
              <a:rPr lang="en-US" smtClean="0"/>
              <a:t>6/5/2016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710578-99D5-47AA-8BE7-6F72EA04A576}" type="slidenum">
              <a:rPr lang="en-US" smtClean="0"/>
              <a:t>‹#›</a:t>
            </a:fld>
            <a:endParaRPr lang="en-US"/>
          </a:p>
        </p:txBody>
      </p:sp>
    </p:spTree>
    <p:extLst>
      <p:ext uri="{BB962C8B-B14F-4D97-AF65-F5344CB8AC3E}">
        <p14:creationId xmlns:p14="http://schemas.microsoft.com/office/powerpoint/2010/main" val="2745290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3</a:t>
            </a:fld>
            <a:endParaRPr lang="en-US"/>
          </a:p>
        </p:txBody>
      </p:sp>
    </p:spTree>
    <p:extLst>
      <p:ext uri="{BB962C8B-B14F-4D97-AF65-F5344CB8AC3E}">
        <p14:creationId xmlns:p14="http://schemas.microsoft.com/office/powerpoint/2010/main" val="28541730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12</a:t>
            </a:fld>
            <a:endParaRPr lang="en-US"/>
          </a:p>
        </p:txBody>
      </p:sp>
    </p:spTree>
    <p:extLst>
      <p:ext uri="{BB962C8B-B14F-4D97-AF65-F5344CB8AC3E}">
        <p14:creationId xmlns:p14="http://schemas.microsoft.com/office/powerpoint/2010/main" val="2910602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13</a:t>
            </a:fld>
            <a:endParaRPr lang="en-US"/>
          </a:p>
        </p:txBody>
      </p:sp>
    </p:spTree>
    <p:extLst>
      <p:ext uri="{BB962C8B-B14F-4D97-AF65-F5344CB8AC3E}">
        <p14:creationId xmlns:p14="http://schemas.microsoft.com/office/powerpoint/2010/main" val="20876234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14</a:t>
            </a:fld>
            <a:endParaRPr lang="en-US"/>
          </a:p>
        </p:txBody>
      </p:sp>
    </p:spTree>
    <p:extLst>
      <p:ext uri="{BB962C8B-B14F-4D97-AF65-F5344CB8AC3E}">
        <p14:creationId xmlns:p14="http://schemas.microsoft.com/office/powerpoint/2010/main" val="3405574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15</a:t>
            </a:fld>
            <a:endParaRPr lang="en-US"/>
          </a:p>
        </p:txBody>
      </p:sp>
    </p:spTree>
    <p:extLst>
      <p:ext uri="{BB962C8B-B14F-4D97-AF65-F5344CB8AC3E}">
        <p14:creationId xmlns:p14="http://schemas.microsoft.com/office/powerpoint/2010/main" val="1551335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16</a:t>
            </a:fld>
            <a:endParaRPr lang="en-US"/>
          </a:p>
        </p:txBody>
      </p:sp>
    </p:spTree>
    <p:extLst>
      <p:ext uri="{BB962C8B-B14F-4D97-AF65-F5344CB8AC3E}">
        <p14:creationId xmlns:p14="http://schemas.microsoft.com/office/powerpoint/2010/main" val="235142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4</a:t>
            </a:fld>
            <a:endParaRPr lang="en-US"/>
          </a:p>
        </p:txBody>
      </p:sp>
    </p:spTree>
    <p:extLst>
      <p:ext uri="{BB962C8B-B14F-4D97-AF65-F5344CB8AC3E}">
        <p14:creationId xmlns:p14="http://schemas.microsoft.com/office/powerpoint/2010/main" val="2095314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5</a:t>
            </a:fld>
            <a:endParaRPr lang="en-US"/>
          </a:p>
        </p:txBody>
      </p:sp>
    </p:spTree>
    <p:extLst>
      <p:ext uri="{BB962C8B-B14F-4D97-AF65-F5344CB8AC3E}">
        <p14:creationId xmlns:p14="http://schemas.microsoft.com/office/powerpoint/2010/main" val="190381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6</a:t>
            </a:fld>
            <a:endParaRPr lang="en-US"/>
          </a:p>
        </p:txBody>
      </p:sp>
    </p:spTree>
    <p:extLst>
      <p:ext uri="{BB962C8B-B14F-4D97-AF65-F5344CB8AC3E}">
        <p14:creationId xmlns:p14="http://schemas.microsoft.com/office/powerpoint/2010/main" val="293361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7</a:t>
            </a:fld>
            <a:endParaRPr lang="en-US"/>
          </a:p>
        </p:txBody>
      </p:sp>
    </p:spTree>
    <p:extLst>
      <p:ext uri="{BB962C8B-B14F-4D97-AF65-F5344CB8AC3E}">
        <p14:creationId xmlns:p14="http://schemas.microsoft.com/office/powerpoint/2010/main" val="3238147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8</a:t>
            </a:fld>
            <a:endParaRPr lang="en-US"/>
          </a:p>
        </p:txBody>
      </p:sp>
    </p:spTree>
    <p:extLst>
      <p:ext uri="{BB962C8B-B14F-4D97-AF65-F5344CB8AC3E}">
        <p14:creationId xmlns:p14="http://schemas.microsoft.com/office/powerpoint/2010/main" val="1352813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9</a:t>
            </a:fld>
            <a:endParaRPr lang="en-US"/>
          </a:p>
        </p:txBody>
      </p:sp>
    </p:spTree>
    <p:extLst>
      <p:ext uri="{BB962C8B-B14F-4D97-AF65-F5344CB8AC3E}">
        <p14:creationId xmlns:p14="http://schemas.microsoft.com/office/powerpoint/2010/main" val="1449605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10</a:t>
            </a:fld>
            <a:endParaRPr lang="en-US"/>
          </a:p>
        </p:txBody>
      </p:sp>
    </p:spTree>
    <p:extLst>
      <p:ext uri="{BB962C8B-B14F-4D97-AF65-F5344CB8AC3E}">
        <p14:creationId xmlns:p14="http://schemas.microsoft.com/office/powerpoint/2010/main" val="3185123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11</a:t>
            </a:fld>
            <a:endParaRPr lang="en-US"/>
          </a:p>
        </p:txBody>
      </p:sp>
    </p:spTree>
    <p:extLst>
      <p:ext uri="{BB962C8B-B14F-4D97-AF65-F5344CB8AC3E}">
        <p14:creationId xmlns:p14="http://schemas.microsoft.com/office/powerpoint/2010/main" val="1904292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6C1C56-0C29-43E8-ADB3-166000B9246F}"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1346082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C1C56-0C29-43E8-ADB3-166000B9246F}"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18120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C1C56-0C29-43E8-ADB3-166000B9246F}"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704617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C1C56-0C29-43E8-ADB3-166000B9246F}"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3325131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6C1C56-0C29-43E8-ADB3-166000B9246F}"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186855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6C1C56-0C29-43E8-ADB3-166000B9246F}"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25187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6C1C56-0C29-43E8-ADB3-166000B9246F}" type="datetimeFigureOut">
              <a:rPr lang="en-US" smtClean="0"/>
              <a:t>6/5/2016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301332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6C1C56-0C29-43E8-ADB3-166000B9246F}" type="datetimeFigureOut">
              <a:rPr lang="en-US" smtClean="0"/>
              <a:t>6/5/2016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389584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C1C56-0C29-43E8-ADB3-166000B9246F}" type="datetimeFigureOut">
              <a:rPr lang="en-US" smtClean="0"/>
              <a:t>6/5/2016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3848231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C1C56-0C29-43E8-ADB3-166000B9246F}"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1933739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C1C56-0C29-43E8-ADB3-166000B9246F}"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71D63-FC0A-4B3C-B68B-B5280539E89B}" type="slidenum">
              <a:rPr lang="en-US" smtClean="0"/>
              <a:t>‹#›</a:t>
            </a:fld>
            <a:endParaRPr lang="en-US"/>
          </a:p>
        </p:txBody>
      </p:sp>
    </p:spTree>
    <p:extLst>
      <p:ext uri="{BB962C8B-B14F-4D97-AF65-F5344CB8AC3E}">
        <p14:creationId xmlns:p14="http://schemas.microsoft.com/office/powerpoint/2010/main" val="1274034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C1C56-0C29-43E8-ADB3-166000B9246F}" type="datetimeFigureOut">
              <a:rPr lang="en-US" smtClean="0"/>
              <a:t>6/5/2016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71D63-FC0A-4B3C-B68B-B5280539E89B}" type="slidenum">
              <a:rPr lang="en-US" smtClean="0"/>
              <a:t>‹#›</a:t>
            </a:fld>
            <a:endParaRPr lang="en-US"/>
          </a:p>
        </p:txBody>
      </p:sp>
    </p:spTree>
    <p:extLst>
      <p:ext uri="{BB962C8B-B14F-4D97-AF65-F5344CB8AC3E}">
        <p14:creationId xmlns:p14="http://schemas.microsoft.com/office/powerpoint/2010/main" val="1597124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June 5, 2016</a:t>
            </a:r>
            <a:endParaRPr lang="en-US" dirty="0">
              <a:solidFill>
                <a:srgbClr val="0070C0"/>
              </a:solidFill>
            </a:endParaRPr>
          </a:p>
        </p:txBody>
      </p:sp>
    </p:spTree>
    <p:extLst>
      <p:ext uri="{BB962C8B-B14F-4D97-AF65-F5344CB8AC3E}">
        <p14:creationId xmlns:p14="http://schemas.microsoft.com/office/powerpoint/2010/main" val="19011353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lvl="1"/>
            <a:r>
              <a:rPr lang="en-US" sz="2800" b="1" dirty="0" smtClean="0">
                <a:solidFill>
                  <a:srgbClr val="0066CC"/>
                </a:solidFill>
              </a:rPr>
              <a:t>Following our resurrection we will be completely restored to the image of God.</a:t>
            </a:r>
          </a:p>
          <a:p>
            <a:pPr marL="457200" lvl="1" indent="0">
              <a:buNone/>
            </a:pPr>
            <a:r>
              <a:rPr lang="en-US" sz="2800" b="1" dirty="0"/>
              <a:t>Just as we have borne the image of the man of dust, we shall also bear the image of the man of heaven. </a:t>
            </a:r>
            <a:r>
              <a:rPr lang="en-US" sz="2800" dirty="0"/>
              <a:t>(1 Corinthians </a:t>
            </a:r>
            <a:r>
              <a:rPr lang="en-US" sz="2800" dirty="0" smtClean="0"/>
              <a:t>15:49)</a:t>
            </a:r>
          </a:p>
          <a:p>
            <a:pPr marL="457200" lvl="1" indent="0">
              <a:buNone/>
            </a:pPr>
            <a:endParaRPr lang="en-US" sz="2800" b="1" dirty="0">
              <a:solidFill>
                <a:srgbClr val="0066CC"/>
              </a:solidFill>
            </a:endParaRPr>
          </a:p>
          <a:p>
            <a:pPr marL="457200" lvl="1" indent="0">
              <a:buNone/>
            </a:pPr>
            <a:r>
              <a:rPr lang="en-US" sz="2800" b="1" dirty="0"/>
              <a:t>Beloved, we are God's children now, and what we will be has not yet appeared; but we know that when he appears we shall be like him, because we shall see him as he is. </a:t>
            </a:r>
            <a:r>
              <a:rPr lang="en-US" sz="2800" dirty="0"/>
              <a:t>(1 John </a:t>
            </a:r>
            <a:r>
              <a:rPr lang="en-US" sz="2800" dirty="0" smtClean="0"/>
              <a:t>3:2)</a:t>
            </a:r>
            <a:endParaRPr lang="en-US" sz="2800" b="1" dirty="0" smtClean="0">
              <a:solidFill>
                <a:srgbClr val="0066CC"/>
              </a:solidFill>
            </a:endParaRPr>
          </a:p>
        </p:txBody>
      </p:sp>
    </p:spTree>
    <p:extLst>
      <p:ext uri="{BB962C8B-B14F-4D97-AF65-F5344CB8AC3E}">
        <p14:creationId xmlns:p14="http://schemas.microsoft.com/office/powerpoint/2010/main" val="4106481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Morality:</a:t>
            </a:r>
          </a:p>
          <a:p>
            <a:pPr marL="1428750" lvl="2" indent="-514350">
              <a:buFont typeface="+mj-lt"/>
              <a:buAutoNum type="arabicPeriod"/>
            </a:pPr>
            <a:r>
              <a:rPr lang="en-US" sz="2800" b="1" dirty="0" smtClean="0">
                <a:solidFill>
                  <a:srgbClr val="0066CC"/>
                </a:solidFill>
              </a:rPr>
              <a:t>We are morally accountable to God for our actions.</a:t>
            </a:r>
          </a:p>
          <a:p>
            <a:pPr marL="1428750" lvl="2" indent="-514350">
              <a:buFont typeface="+mj-lt"/>
              <a:buAutoNum type="arabicPeriod"/>
            </a:pPr>
            <a:r>
              <a:rPr lang="en-US" sz="2800" b="1" dirty="0" smtClean="0">
                <a:solidFill>
                  <a:srgbClr val="0066CC"/>
                </a:solidFill>
              </a:rPr>
              <a:t>We have an inner sense of right and wrong.</a:t>
            </a:r>
          </a:p>
          <a:p>
            <a:pPr marL="1428750" lvl="2" indent="-514350">
              <a:buFont typeface="+mj-lt"/>
              <a:buAutoNum type="arabicPeriod"/>
            </a:pPr>
            <a:r>
              <a:rPr lang="en-US" sz="2800" b="1" dirty="0" smtClean="0">
                <a:solidFill>
                  <a:srgbClr val="0066CC"/>
                </a:solidFill>
              </a:rPr>
              <a:t>When we act according to God’s moral standards our behavior is seen by God as holy and righteous.                  </a:t>
            </a:r>
          </a:p>
        </p:txBody>
      </p:sp>
    </p:spTree>
    <p:extLst>
      <p:ext uri="{BB962C8B-B14F-4D97-AF65-F5344CB8AC3E}">
        <p14:creationId xmlns:p14="http://schemas.microsoft.com/office/powerpoint/2010/main" val="4149094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Spiritual:</a:t>
            </a:r>
          </a:p>
          <a:p>
            <a:pPr marL="1428750" lvl="2" indent="-514350">
              <a:buFont typeface="+mj-lt"/>
              <a:buAutoNum type="arabicPeriod"/>
            </a:pPr>
            <a:r>
              <a:rPr lang="en-US" sz="2800" b="1" dirty="0" smtClean="0">
                <a:solidFill>
                  <a:srgbClr val="0066CC"/>
                </a:solidFill>
              </a:rPr>
              <a:t>Our immaterial spirit enables us to relate to God; to pray to him and praise him and to “hear” him speak to us.</a:t>
            </a:r>
          </a:p>
          <a:p>
            <a:pPr marL="1428750" lvl="2" indent="-514350">
              <a:buFont typeface="+mj-lt"/>
              <a:buAutoNum type="arabicPeriod"/>
            </a:pPr>
            <a:r>
              <a:rPr lang="en-US" sz="2800" b="1" dirty="0" smtClean="0">
                <a:solidFill>
                  <a:srgbClr val="0066CC"/>
                </a:solidFill>
              </a:rPr>
              <a:t>We are immortal and never cease to exist. </a:t>
            </a:r>
          </a:p>
        </p:txBody>
      </p:sp>
    </p:spTree>
    <p:extLst>
      <p:ext uri="{BB962C8B-B14F-4D97-AF65-F5344CB8AC3E}">
        <p14:creationId xmlns:p14="http://schemas.microsoft.com/office/powerpoint/2010/main" val="2377272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Mental:</a:t>
            </a:r>
          </a:p>
          <a:p>
            <a:pPr marL="1428750" lvl="2" indent="-514350">
              <a:buFont typeface="+mj-lt"/>
              <a:buAutoNum type="arabicPeriod"/>
            </a:pPr>
            <a:r>
              <a:rPr lang="en-US" sz="2800" b="1" dirty="0" smtClean="0">
                <a:solidFill>
                  <a:srgbClr val="0066CC"/>
                </a:solidFill>
              </a:rPr>
              <a:t>Our ability to think logically and abstractly as well as to learn and enhance our skills sets us apart from the animals.</a:t>
            </a:r>
          </a:p>
          <a:p>
            <a:pPr marL="1428750" lvl="2" indent="-514350">
              <a:buFont typeface="+mj-lt"/>
              <a:buAutoNum type="arabicPeriod"/>
            </a:pPr>
            <a:r>
              <a:rPr lang="en-US" sz="2800" b="1" dirty="0" smtClean="0">
                <a:solidFill>
                  <a:srgbClr val="0066CC"/>
                </a:solidFill>
              </a:rPr>
              <a:t>We use complex abstract language both spoken and written.</a:t>
            </a:r>
          </a:p>
          <a:p>
            <a:pPr marL="1428750" lvl="2" indent="-514350">
              <a:buFont typeface="+mj-lt"/>
              <a:buAutoNum type="arabicPeriod"/>
            </a:pPr>
            <a:r>
              <a:rPr lang="en-US" sz="2800" b="1" dirty="0" smtClean="0">
                <a:solidFill>
                  <a:srgbClr val="0066CC"/>
                </a:solidFill>
              </a:rPr>
              <a:t>We sense that we will live beyond death.</a:t>
            </a:r>
            <a:r>
              <a:rPr lang="en-US" sz="2800" dirty="0" smtClean="0"/>
              <a:t> </a:t>
            </a:r>
            <a:r>
              <a:rPr lang="en-US" sz="2800" b="1" dirty="0"/>
              <a:t>he has put eternity into man's </a:t>
            </a:r>
            <a:r>
              <a:rPr lang="en-US" sz="2800" b="1" dirty="0" smtClean="0"/>
              <a:t>heart </a:t>
            </a:r>
            <a:r>
              <a:rPr lang="en-US" sz="2800" dirty="0" smtClean="0"/>
              <a:t>(</a:t>
            </a:r>
            <a:r>
              <a:rPr lang="en-US" sz="2800" dirty="0"/>
              <a:t>Ecclesiastes </a:t>
            </a:r>
            <a:r>
              <a:rPr lang="en-US" sz="2800" dirty="0" smtClean="0"/>
              <a:t>3:11)</a:t>
            </a:r>
          </a:p>
          <a:p>
            <a:pPr marL="1428750" lvl="2" indent="-514350">
              <a:buFont typeface="+mj-lt"/>
              <a:buAutoNum type="arabicPeriod"/>
            </a:pPr>
            <a:r>
              <a:rPr lang="en-US" sz="2800" b="1" dirty="0" smtClean="0">
                <a:solidFill>
                  <a:srgbClr val="0066CC"/>
                </a:solidFill>
              </a:rPr>
              <a:t>We are creative (art, music, literature, technology etc.)</a:t>
            </a:r>
          </a:p>
          <a:p>
            <a:pPr marL="1428750" lvl="2" indent="-514350">
              <a:buFont typeface="+mj-lt"/>
              <a:buAutoNum type="arabicPeriod"/>
            </a:pPr>
            <a:r>
              <a:rPr lang="en-US" sz="2800" b="1" dirty="0" smtClean="0">
                <a:solidFill>
                  <a:srgbClr val="0066CC"/>
                </a:solidFill>
              </a:rPr>
              <a:t>We can simultaneously experience a wide range of emotions.</a:t>
            </a:r>
          </a:p>
        </p:txBody>
      </p:sp>
    </p:spTree>
    <p:extLst>
      <p:ext uri="{BB962C8B-B14F-4D97-AF65-F5344CB8AC3E}">
        <p14:creationId xmlns:p14="http://schemas.microsoft.com/office/powerpoint/2010/main" val="1088954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Relations:</a:t>
            </a:r>
          </a:p>
          <a:p>
            <a:pPr marL="971550" lvl="1" indent="-514350">
              <a:buFont typeface="+mj-lt"/>
              <a:buAutoNum type="arabicPeriod"/>
            </a:pPr>
            <a:r>
              <a:rPr lang="en-US" sz="2800" b="1" dirty="0" smtClean="0">
                <a:solidFill>
                  <a:srgbClr val="0066CC"/>
                </a:solidFill>
              </a:rPr>
              <a:t>Interpersonal harmony between people in marriage, a family, or in a local church far exceeds any sense of community or relationship between animals or an animal and a person.</a:t>
            </a:r>
          </a:p>
          <a:p>
            <a:pPr marL="971550" lvl="1" indent="-514350">
              <a:buFont typeface="+mj-lt"/>
              <a:buAutoNum type="arabicPeriod"/>
            </a:pPr>
            <a:r>
              <a:rPr lang="en-US" sz="2800" b="1" dirty="0" smtClean="0">
                <a:solidFill>
                  <a:srgbClr val="0066CC"/>
                </a:solidFill>
              </a:rPr>
              <a:t>Our interpersonal relationships are superior to angels who do not marry, have children or live with redeemed humans.</a:t>
            </a:r>
          </a:p>
          <a:p>
            <a:pPr marL="971550" lvl="1" indent="-514350">
              <a:buFont typeface="+mj-lt"/>
              <a:buAutoNum type="arabicPeriod"/>
            </a:pPr>
            <a:r>
              <a:rPr lang="en-US" sz="2800" b="1" dirty="0" smtClean="0">
                <a:solidFill>
                  <a:srgbClr val="0066CC"/>
                </a:solidFill>
              </a:rPr>
              <a:t>We are like God in our relationship to the rest of creation in that we rule over creation now ( Genesis 1:26, 28) and will judge angels when Christ returns (1 Corinthians 6:3)</a:t>
            </a:r>
          </a:p>
        </p:txBody>
      </p:sp>
    </p:spTree>
    <p:extLst>
      <p:ext uri="{BB962C8B-B14F-4D97-AF65-F5344CB8AC3E}">
        <p14:creationId xmlns:p14="http://schemas.microsoft.com/office/powerpoint/2010/main" val="795188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Physical abilities:</a:t>
            </a:r>
          </a:p>
          <a:p>
            <a:pPr marL="457200" lvl="1" indent="0">
              <a:buNone/>
            </a:pPr>
            <a:r>
              <a:rPr lang="en-US" sz="2800" b="1" dirty="0" smtClean="0">
                <a:solidFill>
                  <a:srgbClr val="0066CC"/>
                </a:solidFill>
              </a:rPr>
              <a:t>We can translate our creative thoughts and feelings into physical realities of art, architecture, even reshaping the earth to small degrees in our construction projects. In this our hands and voice are far more able to make things than any animal. Moreover even when the loss of use of hands, voice, hearing  or sight occur we are far more adaptable to find other ways to accomplish these God like attributes physically than the animals and to improve and increase our skill. </a:t>
            </a:r>
          </a:p>
        </p:txBody>
      </p:sp>
    </p:spTree>
    <p:extLst>
      <p:ext uri="{BB962C8B-B14F-4D97-AF65-F5344CB8AC3E}">
        <p14:creationId xmlns:p14="http://schemas.microsoft.com/office/powerpoint/2010/main" val="12073160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0">
              <a:buNone/>
            </a:pPr>
            <a:r>
              <a:rPr lang="en-US" sz="2800" b="1" dirty="0" smtClean="0">
                <a:solidFill>
                  <a:srgbClr val="0066CC"/>
                </a:solidFill>
              </a:rPr>
              <a:t>It is difficult to define all the ways in which we are like God but there are several ways in which we are more like God than all the rest of creation.</a:t>
            </a:r>
          </a:p>
          <a:p>
            <a:pPr marL="457200" lvl="1" indent="0">
              <a:buNone/>
            </a:pPr>
            <a:endParaRPr lang="en-US" sz="2800" b="1" dirty="0">
              <a:solidFill>
                <a:srgbClr val="0066CC"/>
              </a:solidFill>
            </a:endParaRPr>
          </a:p>
          <a:p>
            <a:pPr marL="457200" lvl="1" indent="0">
              <a:buNone/>
            </a:pPr>
            <a:r>
              <a:rPr lang="en-US" sz="2800" b="1" u="sng" dirty="0" smtClean="0">
                <a:solidFill>
                  <a:srgbClr val="0066CC"/>
                </a:solidFill>
              </a:rPr>
              <a:t>Our dignity as God’s image bearers:</a:t>
            </a:r>
          </a:p>
          <a:p>
            <a:pPr marL="971550" lvl="1" indent="-514350">
              <a:buFont typeface="+mj-lt"/>
              <a:buAutoNum type="arabicPeriod"/>
            </a:pPr>
            <a:r>
              <a:rPr lang="en-US" sz="2800" b="1" dirty="0" smtClean="0">
                <a:solidFill>
                  <a:srgbClr val="0066CC"/>
                </a:solidFill>
              </a:rPr>
              <a:t>Though fallen and marred by sin every human  has the status of being made in the image of God and therefore must be treated with dignity and respect.</a:t>
            </a:r>
          </a:p>
          <a:p>
            <a:pPr marL="971550" lvl="1" indent="-514350">
              <a:buFont typeface="+mj-lt"/>
              <a:buAutoNum type="arabicPeriod"/>
            </a:pPr>
            <a:r>
              <a:rPr lang="en-US" sz="2800" b="1" dirty="0" smtClean="0">
                <a:solidFill>
                  <a:srgbClr val="0066CC"/>
                </a:solidFill>
              </a:rPr>
              <a:t>If we see ourselves as just a higher form of animal, we will lose much of our sense of the meaning of life, and depreciate the value of human life.</a:t>
            </a:r>
          </a:p>
        </p:txBody>
      </p:sp>
    </p:spTree>
    <p:extLst>
      <p:ext uri="{BB962C8B-B14F-4D97-AF65-F5344CB8AC3E}">
        <p14:creationId xmlns:p14="http://schemas.microsoft.com/office/powerpoint/2010/main" val="1970467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sz="4800" b="1" dirty="0" smtClean="0"/>
              <a:t>Creation: Christian vs Secular World Views</a:t>
            </a:r>
            <a:endParaRPr lang="en-US" sz="4800" b="1" dirty="0"/>
          </a:p>
        </p:txBody>
      </p:sp>
      <p:graphicFrame>
        <p:nvGraphicFramePr>
          <p:cNvPr id="4" name="Content Placeholder 3"/>
          <p:cNvGraphicFramePr>
            <a:graphicFrameLocks noGrp="1"/>
          </p:cNvGraphicFramePr>
          <p:nvPr>
            <p:ph idx="1"/>
            <p:extLst/>
          </p:nvPr>
        </p:nvGraphicFramePr>
        <p:xfrm>
          <a:off x="838200" y="1173163"/>
          <a:ext cx="10515600" cy="557784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n-US" sz="2800" dirty="0" smtClean="0"/>
                        <a:t>Origin of:</a:t>
                      </a:r>
                      <a:endParaRPr lang="en-US" sz="2800" dirty="0"/>
                    </a:p>
                  </a:txBody>
                  <a:tcPr>
                    <a:solidFill>
                      <a:srgbClr val="0070C0"/>
                    </a:solidFill>
                  </a:tcPr>
                </a:tc>
                <a:tc>
                  <a:txBody>
                    <a:bodyPr/>
                    <a:lstStyle/>
                    <a:p>
                      <a:r>
                        <a:rPr lang="en-US" sz="2800" dirty="0" smtClean="0"/>
                        <a:t>Christian View</a:t>
                      </a:r>
                      <a:endParaRPr lang="en-US" sz="2800" dirty="0"/>
                    </a:p>
                  </a:txBody>
                  <a:tcPr>
                    <a:solidFill>
                      <a:srgbClr val="0070C0"/>
                    </a:solidFill>
                  </a:tcPr>
                </a:tc>
                <a:tc>
                  <a:txBody>
                    <a:bodyPr/>
                    <a:lstStyle/>
                    <a:p>
                      <a:r>
                        <a:rPr lang="en-US" sz="2800" dirty="0" smtClean="0"/>
                        <a:t>Secular View</a:t>
                      </a:r>
                      <a:endParaRPr lang="en-US" sz="2800" dirty="0"/>
                    </a:p>
                  </a:txBody>
                  <a:tcPr>
                    <a:solidFill>
                      <a:srgbClr val="0070C0"/>
                    </a:solidFill>
                  </a:tcPr>
                </a:tc>
              </a:tr>
              <a:tr h="370840">
                <a:tc>
                  <a:txBody>
                    <a:bodyPr/>
                    <a:lstStyle/>
                    <a:p>
                      <a:r>
                        <a:rPr lang="en-US" sz="2800" b="1" dirty="0" smtClean="0"/>
                        <a:t>Inanimate Universe</a:t>
                      </a:r>
                      <a:endParaRPr lang="en-US" sz="2800" b="1" dirty="0"/>
                    </a:p>
                  </a:txBody>
                  <a:tcPr>
                    <a:solidFill>
                      <a:srgbClr val="DDDDDD"/>
                    </a:solidFill>
                  </a:tcPr>
                </a:tc>
                <a:tc>
                  <a:txBody>
                    <a:bodyPr/>
                    <a:lstStyle/>
                    <a:p>
                      <a:r>
                        <a:rPr lang="en-US" sz="2800" b="1" dirty="0" smtClean="0">
                          <a:solidFill>
                            <a:srgbClr val="0070C0"/>
                          </a:solidFill>
                        </a:rPr>
                        <a:t>Created by God out of nothing (</a:t>
                      </a:r>
                      <a:r>
                        <a:rPr lang="en-US" sz="2800" b="1" i="1" dirty="0" smtClean="0">
                          <a:solidFill>
                            <a:srgbClr val="0070C0"/>
                          </a:solidFill>
                        </a:rPr>
                        <a:t>ex nihilo</a:t>
                      </a:r>
                      <a:r>
                        <a:rPr lang="en-US" sz="2800" b="1" i="0" dirty="0" smtClean="0">
                          <a:solidFill>
                            <a:srgbClr val="0070C0"/>
                          </a:solidFill>
                        </a:rPr>
                        <a:t>)</a:t>
                      </a:r>
                      <a:endParaRPr lang="en-US" sz="2800" b="1" dirty="0">
                        <a:solidFill>
                          <a:srgbClr val="0070C0"/>
                        </a:solidFill>
                      </a:endParaRPr>
                    </a:p>
                  </a:txBody>
                  <a:tcPr>
                    <a:solidFill>
                      <a:srgbClr val="DDDDDD"/>
                    </a:solidFill>
                  </a:tcPr>
                </a:tc>
                <a:tc>
                  <a:txBody>
                    <a:bodyPr/>
                    <a:lstStyle/>
                    <a:p>
                      <a:r>
                        <a:rPr lang="en-US" sz="2800" b="1" dirty="0" smtClean="0">
                          <a:solidFill>
                            <a:srgbClr val="FF0000"/>
                          </a:solidFill>
                        </a:rPr>
                        <a:t>Big Bang</a:t>
                      </a:r>
                      <a:endParaRPr lang="en-US" sz="2800" b="1" dirty="0">
                        <a:solidFill>
                          <a:srgbClr val="FF0000"/>
                        </a:solidFill>
                      </a:endParaRPr>
                    </a:p>
                  </a:txBody>
                  <a:tcPr>
                    <a:solidFill>
                      <a:srgbClr val="DDDDDD"/>
                    </a:solidFill>
                  </a:tcPr>
                </a:tc>
              </a:tr>
              <a:tr h="370840">
                <a:tc>
                  <a:txBody>
                    <a:bodyPr/>
                    <a:lstStyle/>
                    <a:p>
                      <a:r>
                        <a:rPr lang="en-US" sz="2800" b="1" dirty="0" smtClean="0"/>
                        <a:t>Flora and Fauna</a:t>
                      </a:r>
                      <a:endParaRPr lang="en-US" sz="2800" b="1" dirty="0"/>
                    </a:p>
                  </a:txBody>
                  <a:tcPr>
                    <a:solidFill>
                      <a:srgbClr val="CCFF99"/>
                    </a:solidFill>
                  </a:tcPr>
                </a:tc>
                <a:tc>
                  <a:txBody>
                    <a:bodyPr/>
                    <a:lstStyle/>
                    <a:p>
                      <a:r>
                        <a:rPr lang="en-US" sz="2800" b="1" dirty="0" smtClean="0">
                          <a:solidFill>
                            <a:srgbClr val="0070C0"/>
                          </a:solidFill>
                        </a:rPr>
                        <a:t>Created by God</a:t>
                      </a:r>
                      <a:endParaRPr lang="en-US" sz="2800" b="1" dirty="0">
                        <a:solidFill>
                          <a:srgbClr val="0070C0"/>
                        </a:solidFill>
                      </a:endParaRPr>
                    </a:p>
                  </a:txBody>
                  <a:tcPr>
                    <a:solidFill>
                      <a:srgbClr val="CCFF99"/>
                    </a:solidFill>
                  </a:tcPr>
                </a:tc>
                <a:tc>
                  <a:txBody>
                    <a:bodyPr/>
                    <a:lstStyle/>
                    <a:p>
                      <a:r>
                        <a:rPr lang="en-US" sz="2800" b="1" dirty="0" smtClean="0">
                          <a:solidFill>
                            <a:srgbClr val="FF0000"/>
                          </a:solidFill>
                        </a:rPr>
                        <a:t>Evolution</a:t>
                      </a:r>
                      <a:endParaRPr lang="en-US" sz="2800" b="1" dirty="0">
                        <a:solidFill>
                          <a:srgbClr val="FF0000"/>
                        </a:solidFill>
                      </a:endParaRPr>
                    </a:p>
                  </a:txBody>
                  <a:tcPr>
                    <a:solidFill>
                      <a:srgbClr val="CCFF99"/>
                    </a:solidFill>
                  </a:tcPr>
                </a:tc>
              </a:tr>
              <a:tr h="370840">
                <a:tc>
                  <a:txBody>
                    <a:bodyPr/>
                    <a:lstStyle/>
                    <a:p>
                      <a:r>
                        <a:rPr lang="en-US" sz="2800" b="1" dirty="0" smtClean="0"/>
                        <a:t>Spiritual</a:t>
                      </a:r>
                      <a:r>
                        <a:rPr lang="en-US" sz="2800" b="1" baseline="0" dirty="0" smtClean="0"/>
                        <a:t> Beings  (Angels, Cherubim, Seraphim, and “the four Living Creatures”)</a:t>
                      </a:r>
                      <a:endParaRPr lang="en-US" sz="2800" b="1" dirty="0"/>
                    </a:p>
                  </a:txBody>
                  <a:tcPr>
                    <a:solidFill>
                      <a:srgbClr val="FFCC99"/>
                    </a:solidFill>
                  </a:tcPr>
                </a:tc>
                <a:tc>
                  <a:txBody>
                    <a:bodyPr/>
                    <a:lstStyle/>
                    <a:p>
                      <a:r>
                        <a:rPr lang="en-US" sz="2800" b="1" dirty="0" smtClean="0">
                          <a:solidFill>
                            <a:srgbClr val="0070C0"/>
                          </a:solidFill>
                        </a:rPr>
                        <a:t>Spiritual beings created by God</a:t>
                      </a:r>
                      <a:r>
                        <a:rPr lang="en-US" sz="2800" b="1" baseline="0" dirty="0" smtClean="0">
                          <a:solidFill>
                            <a:srgbClr val="0070C0"/>
                          </a:solidFill>
                        </a:rPr>
                        <a:t>. </a:t>
                      </a:r>
                      <a:endParaRPr lang="en-US" sz="2800" b="1" dirty="0">
                        <a:solidFill>
                          <a:srgbClr val="0070C0"/>
                        </a:solidFill>
                      </a:endParaRPr>
                    </a:p>
                  </a:txBody>
                  <a:tcPr>
                    <a:solidFill>
                      <a:srgbClr val="FFCC99"/>
                    </a:solidFill>
                  </a:tcPr>
                </a:tc>
                <a:tc>
                  <a:txBody>
                    <a:bodyPr/>
                    <a:lstStyle/>
                    <a:p>
                      <a:r>
                        <a:rPr lang="en-US" sz="2800" b="1" dirty="0" smtClean="0">
                          <a:solidFill>
                            <a:srgbClr val="FF0000"/>
                          </a:solidFill>
                        </a:rPr>
                        <a:t>Do not exist</a:t>
                      </a:r>
                      <a:endParaRPr lang="en-US" sz="2800" b="1" dirty="0">
                        <a:solidFill>
                          <a:srgbClr val="FF0000"/>
                        </a:solidFill>
                      </a:endParaRPr>
                    </a:p>
                  </a:txBody>
                  <a:tcPr>
                    <a:solidFill>
                      <a:srgbClr val="FFCC99"/>
                    </a:solidFill>
                  </a:tcPr>
                </a:tc>
              </a:tr>
              <a:tr h="370840">
                <a:tc>
                  <a:txBody>
                    <a:bodyPr/>
                    <a:lstStyle/>
                    <a:p>
                      <a:r>
                        <a:rPr lang="en-US" sz="2800" b="1" dirty="0" smtClean="0"/>
                        <a:t>Humans</a:t>
                      </a:r>
                      <a:endParaRPr lang="en-US" sz="2800" b="1" dirty="0"/>
                    </a:p>
                  </a:txBody>
                  <a:tcPr>
                    <a:solidFill>
                      <a:srgbClr val="FFCC99"/>
                    </a:solidFill>
                  </a:tcPr>
                </a:tc>
                <a:tc>
                  <a:txBody>
                    <a:bodyPr/>
                    <a:lstStyle/>
                    <a:p>
                      <a:r>
                        <a:rPr lang="en-US" sz="2800" b="1" dirty="0" smtClean="0">
                          <a:solidFill>
                            <a:srgbClr val="0070C0"/>
                          </a:solidFill>
                        </a:rPr>
                        <a:t>Physical beings created by God in God’s image and for His glory.</a:t>
                      </a:r>
                      <a:endParaRPr lang="en-US" sz="2800" b="1" dirty="0">
                        <a:solidFill>
                          <a:srgbClr val="0070C0"/>
                        </a:solidFill>
                      </a:endParaRPr>
                    </a:p>
                  </a:txBody>
                  <a:tcPr>
                    <a:solidFill>
                      <a:srgbClr val="FFCC99"/>
                    </a:solidFill>
                  </a:tcPr>
                </a:tc>
                <a:tc>
                  <a:txBody>
                    <a:bodyPr/>
                    <a:lstStyle/>
                    <a:p>
                      <a:r>
                        <a:rPr lang="en-US" sz="2800" b="1" dirty="0" smtClean="0">
                          <a:solidFill>
                            <a:srgbClr val="FF0000"/>
                          </a:solidFill>
                        </a:rPr>
                        <a:t>Evolved from apes</a:t>
                      </a:r>
                      <a:endParaRPr lang="en-US" sz="2800" b="1" dirty="0">
                        <a:solidFill>
                          <a:srgbClr val="FF0000"/>
                        </a:solidFill>
                      </a:endParaRPr>
                    </a:p>
                  </a:txBody>
                  <a:tcPr>
                    <a:solidFill>
                      <a:srgbClr val="FFCC99"/>
                    </a:solidFill>
                  </a:tcPr>
                </a:tc>
              </a:tr>
            </a:tbl>
          </a:graphicData>
        </a:graphic>
      </p:graphicFrame>
    </p:spTree>
    <p:extLst>
      <p:ext uri="{BB962C8B-B14F-4D97-AF65-F5344CB8AC3E}">
        <p14:creationId xmlns:p14="http://schemas.microsoft.com/office/powerpoint/2010/main" val="3363334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…When God created man, he made him in the likeness of God. Male and female he created them, and he blessed them and named them Man when they were created. </a:t>
            </a:r>
            <a:r>
              <a:rPr lang="en-US" dirty="0"/>
              <a:t>(Genesis 5:1-2</a:t>
            </a:r>
            <a:r>
              <a:rPr lang="en-US" dirty="0" smtClean="0"/>
              <a:t>)</a:t>
            </a:r>
            <a:endParaRPr lang="en-US" b="1" dirty="0" smtClean="0"/>
          </a:p>
          <a:p>
            <a:pPr marL="0" indent="0">
              <a:buNone/>
            </a:pPr>
            <a:r>
              <a:rPr lang="en-US" b="1" dirty="0" smtClean="0">
                <a:solidFill>
                  <a:srgbClr val="0066CC"/>
                </a:solidFill>
              </a:rPr>
              <a:t>Though we have similarities to other mammals, we are very different because we were created in the image of God.</a:t>
            </a:r>
          </a:p>
          <a:p>
            <a:pPr marL="0" indent="0">
              <a:buNone/>
            </a:pPr>
            <a:r>
              <a:rPr lang="en-US" b="1" dirty="0" smtClean="0">
                <a:solidFill>
                  <a:srgbClr val="0066CC"/>
                </a:solidFill>
              </a:rPr>
              <a:t> </a:t>
            </a:r>
            <a:r>
              <a:rPr lang="en-US" b="1" dirty="0" smtClean="0"/>
              <a:t>We will seek to answer three questions:</a:t>
            </a:r>
          </a:p>
          <a:p>
            <a:pPr marL="514350" indent="-514350">
              <a:buFont typeface="+mj-lt"/>
              <a:buAutoNum type="arabicPeriod"/>
            </a:pPr>
            <a:r>
              <a:rPr lang="en-US" b="1" dirty="0" smtClean="0">
                <a:solidFill>
                  <a:srgbClr val="0066CC"/>
                </a:solidFill>
              </a:rPr>
              <a:t>What does it mean to be created in the image of God?</a:t>
            </a:r>
          </a:p>
          <a:p>
            <a:pPr marL="514350" indent="-514350">
              <a:buFont typeface="+mj-lt"/>
              <a:buAutoNum type="arabicPeriod"/>
            </a:pPr>
            <a:r>
              <a:rPr lang="en-US" b="1" dirty="0" smtClean="0">
                <a:solidFill>
                  <a:srgbClr val="0066CC"/>
                </a:solidFill>
              </a:rPr>
              <a:t>Why does the Bible add “male and female he created them?” </a:t>
            </a:r>
            <a:endParaRPr lang="en-US" b="1" dirty="0">
              <a:solidFill>
                <a:srgbClr val="0066CC"/>
              </a:solidFill>
            </a:endParaRPr>
          </a:p>
          <a:p>
            <a:pPr marL="514350" indent="-514350">
              <a:buFont typeface="+mj-lt"/>
              <a:buAutoNum type="arabicPeriod"/>
            </a:pPr>
            <a:r>
              <a:rPr lang="en-US" b="1" dirty="0" smtClean="0">
                <a:solidFill>
                  <a:srgbClr val="0066CC"/>
                </a:solidFill>
              </a:rPr>
              <a:t>What is the essential nature of humans? Are we body, mind, soul and spirit or some combination of these?</a:t>
            </a:r>
            <a:endParaRPr lang="en-US" dirty="0" smtClean="0">
              <a:solidFill>
                <a:srgbClr val="0066CC"/>
              </a:solidFill>
            </a:endParaRPr>
          </a:p>
          <a:p>
            <a:pPr marL="0" indent="0">
              <a:buNone/>
            </a:pPr>
            <a:endParaRPr lang="en-US" b="1" dirty="0" smtClean="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1852989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r>
              <a:rPr lang="en-US" b="1" dirty="0" smtClean="0">
                <a:solidFill>
                  <a:srgbClr val="0066CC"/>
                </a:solidFill>
              </a:rPr>
              <a:t>Though we have similarities to other mammals, we are very different because we were created in the image of God.</a:t>
            </a:r>
          </a:p>
          <a:p>
            <a:pPr marL="0" indent="0">
              <a:buNone/>
            </a:pPr>
            <a:r>
              <a:rPr lang="en-US" b="1" dirty="0" smtClean="0">
                <a:solidFill>
                  <a:srgbClr val="0066CC"/>
                </a:solidFill>
              </a:rPr>
              <a:t> </a:t>
            </a:r>
            <a:r>
              <a:rPr lang="en-US" b="1" dirty="0" smtClean="0"/>
              <a:t>…When </a:t>
            </a:r>
            <a:r>
              <a:rPr lang="en-US" b="1" dirty="0"/>
              <a:t>God created man, he made him in the likeness of God. Male and female he created them, and he blessed </a:t>
            </a:r>
            <a:r>
              <a:rPr lang="en-US" b="1" dirty="0" smtClean="0"/>
              <a:t>them </a:t>
            </a:r>
            <a:r>
              <a:rPr lang="en-US" b="1" dirty="0"/>
              <a:t>and named them Man when they were created. </a:t>
            </a:r>
            <a:r>
              <a:rPr lang="en-US" dirty="0"/>
              <a:t>(Genesis </a:t>
            </a:r>
            <a:r>
              <a:rPr lang="en-US" dirty="0" smtClean="0"/>
              <a:t>5:1-2)</a:t>
            </a:r>
          </a:p>
          <a:p>
            <a:pPr marL="0" indent="0">
              <a:buNone/>
            </a:pPr>
            <a:r>
              <a:rPr lang="en-US" b="1" dirty="0" smtClean="0">
                <a:solidFill>
                  <a:srgbClr val="0066CC"/>
                </a:solidFill>
              </a:rPr>
              <a:t>The Hebrew word translated as Man is the same word translated as Adam </a:t>
            </a:r>
            <a:r>
              <a:rPr lang="en-US" b="1" i="1" dirty="0" err="1" smtClean="0">
                <a:solidFill>
                  <a:srgbClr val="0066CC"/>
                </a:solidFill>
              </a:rPr>
              <a:t>ādām</a:t>
            </a:r>
            <a:endParaRPr lang="en-US" b="1" i="1" dirty="0" smtClean="0">
              <a:solidFill>
                <a:srgbClr val="0066CC"/>
              </a:solidFill>
            </a:endParaRPr>
          </a:p>
          <a:p>
            <a:r>
              <a:rPr lang="en-US" b="1" dirty="0" smtClean="0">
                <a:solidFill>
                  <a:srgbClr val="0066CC"/>
                </a:solidFill>
              </a:rPr>
              <a:t>God did not need to create man. </a:t>
            </a:r>
          </a:p>
          <a:p>
            <a:pPr marL="0" indent="0">
              <a:buNone/>
            </a:pPr>
            <a:r>
              <a:rPr lang="en-US" b="1" dirty="0"/>
              <a:t>And now, Father, glorify me in your own presence with the glory that I had with you before the world existed. </a:t>
            </a:r>
            <a:r>
              <a:rPr lang="en-US" dirty="0"/>
              <a:t>(John </a:t>
            </a:r>
            <a:r>
              <a:rPr lang="en-US" dirty="0" smtClean="0"/>
              <a:t>17:5)</a:t>
            </a:r>
            <a:endParaRPr lang="en-US" dirty="0"/>
          </a:p>
          <a:p>
            <a:pPr marL="0" indent="0">
              <a:buNone/>
            </a:pPr>
            <a:r>
              <a:rPr lang="en-US" b="1" dirty="0"/>
              <a:t>Father, I desire that they also, whom you have given me, may be with me where I am, to see my glory that you have given me because you loved me before the foundation of the world. </a:t>
            </a:r>
            <a:r>
              <a:rPr lang="en-US" dirty="0"/>
              <a:t>(John </a:t>
            </a:r>
            <a:r>
              <a:rPr lang="en-US" dirty="0" smtClean="0"/>
              <a:t>17:24)</a:t>
            </a:r>
          </a:p>
          <a:p>
            <a:pPr marL="0" indent="0">
              <a:buNone/>
            </a:pPr>
            <a:endParaRPr lang="en-US" b="1" dirty="0" smtClean="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335666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r>
              <a:rPr lang="en-US" b="1" dirty="0">
                <a:solidFill>
                  <a:srgbClr val="0066CC"/>
                </a:solidFill>
              </a:rPr>
              <a:t>W</a:t>
            </a:r>
            <a:r>
              <a:rPr lang="en-US" b="1" dirty="0" smtClean="0">
                <a:solidFill>
                  <a:srgbClr val="0066CC"/>
                </a:solidFill>
              </a:rPr>
              <a:t>e </a:t>
            </a:r>
            <a:r>
              <a:rPr lang="en-US" b="1" dirty="0">
                <a:solidFill>
                  <a:srgbClr val="0066CC"/>
                </a:solidFill>
              </a:rPr>
              <a:t>were created for God’s </a:t>
            </a:r>
            <a:r>
              <a:rPr lang="en-US" b="1" dirty="0" smtClean="0">
                <a:solidFill>
                  <a:srgbClr val="0066CC"/>
                </a:solidFill>
              </a:rPr>
              <a:t>glory.</a:t>
            </a:r>
          </a:p>
          <a:p>
            <a:pPr marL="0" indent="0">
              <a:buNone/>
            </a:pPr>
            <a:r>
              <a:rPr lang="en-US" b="1" dirty="0" smtClean="0"/>
              <a:t>“… bring </a:t>
            </a:r>
            <a:r>
              <a:rPr lang="en-US" b="1" dirty="0"/>
              <a:t>my sons from afar and my daughters from the end of the earth, everyone who is called by my name, whom I created for my glory, whom I formed and made.” </a:t>
            </a:r>
            <a:r>
              <a:rPr lang="en-US" dirty="0"/>
              <a:t>(Isaiah </a:t>
            </a:r>
            <a:r>
              <a:rPr lang="en-US" dirty="0" smtClean="0"/>
              <a:t>43:6-7)</a:t>
            </a:r>
            <a:endParaRPr lang="en-US" b="1" dirty="0" smtClean="0"/>
          </a:p>
          <a:p>
            <a:pPr marL="0" indent="0">
              <a:buNone/>
            </a:pPr>
            <a:r>
              <a:rPr lang="en-US" b="1" dirty="0" smtClean="0"/>
              <a:t>In </a:t>
            </a:r>
            <a:r>
              <a:rPr lang="en-US" b="1" dirty="0"/>
              <a:t>him we have obtained an inheritance, having been predestined according to the purpose of him who works all things according to the counsel of his will, so that we who were the first to hope in Christ might be to the praise of his glory. </a:t>
            </a:r>
            <a:r>
              <a:rPr lang="en-US" dirty="0"/>
              <a:t>(Ephesians </a:t>
            </a:r>
            <a:r>
              <a:rPr lang="en-US" dirty="0" smtClean="0"/>
              <a:t>1:11-12)</a:t>
            </a:r>
            <a:endParaRPr lang="en-US" b="1" dirty="0">
              <a:solidFill>
                <a:srgbClr val="0066CC"/>
              </a:solidFill>
            </a:endParaRPr>
          </a:p>
          <a:p>
            <a:r>
              <a:rPr lang="en-US" b="1" dirty="0" smtClean="0">
                <a:solidFill>
                  <a:srgbClr val="0066CC"/>
                </a:solidFill>
              </a:rPr>
              <a:t>Therefore, our </a:t>
            </a:r>
            <a:r>
              <a:rPr lang="en-US" b="1" dirty="0">
                <a:solidFill>
                  <a:srgbClr val="0066CC"/>
                </a:solidFill>
              </a:rPr>
              <a:t>lives are significant and important to </a:t>
            </a:r>
            <a:r>
              <a:rPr lang="en-US" b="1" dirty="0" smtClean="0">
                <a:solidFill>
                  <a:srgbClr val="0066CC"/>
                </a:solidFill>
              </a:rPr>
              <a:t>God and we are to glorify Him.</a:t>
            </a:r>
          </a:p>
          <a:p>
            <a:pPr marL="0" indent="0">
              <a:buNone/>
            </a:pPr>
            <a:r>
              <a:rPr lang="en-US" b="1" dirty="0"/>
              <a:t>So, whether you eat or drink, or whatever you do, do all to the glory of God. </a:t>
            </a:r>
            <a:r>
              <a:rPr lang="en-US" dirty="0"/>
              <a:t>(1 Corinthians </a:t>
            </a:r>
            <a:r>
              <a:rPr lang="en-US" dirty="0" smtClean="0"/>
              <a:t>10:31)</a:t>
            </a:r>
            <a:endParaRPr lang="en-US" b="1" dirty="0">
              <a:solidFill>
                <a:srgbClr val="0066CC"/>
              </a:solidFill>
            </a:endParaRPr>
          </a:p>
          <a:p>
            <a:endParaRPr lang="en-US" b="1" dirty="0" smtClean="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1392874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66CC"/>
                </a:solidFill>
              </a:rPr>
              <a:t>Our purpose is to glorify God.  </a:t>
            </a:r>
          </a:p>
          <a:p>
            <a:r>
              <a:rPr lang="en-US" b="1" dirty="0" smtClean="0">
                <a:solidFill>
                  <a:srgbClr val="0066CC"/>
                </a:solidFill>
              </a:rPr>
              <a:t>We are to enjoy God and delight in him.</a:t>
            </a:r>
          </a:p>
          <a:p>
            <a:pPr marL="0" indent="0">
              <a:buNone/>
            </a:pPr>
            <a:r>
              <a:rPr lang="en-US" b="1" dirty="0" smtClean="0"/>
              <a:t>The </a:t>
            </a:r>
            <a:r>
              <a:rPr lang="en-US" b="1" dirty="0"/>
              <a:t>thief comes only to steal and kill and destroy. I came that they may have life and have it abundantly. </a:t>
            </a:r>
            <a:r>
              <a:rPr lang="en-US" dirty="0"/>
              <a:t>(John </a:t>
            </a:r>
            <a:r>
              <a:rPr lang="en-US" dirty="0" smtClean="0"/>
              <a:t>10:10)</a:t>
            </a:r>
          </a:p>
          <a:p>
            <a:pPr marL="0" indent="0">
              <a:buNone/>
            </a:pPr>
            <a:r>
              <a:rPr lang="en-US" b="1" dirty="0" smtClean="0"/>
              <a:t>You </a:t>
            </a:r>
            <a:r>
              <a:rPr lang="en-US" b="1" dirty="0"/>
              <a:t>make known to me the path of life; in your presence there is fullness of joy; at your right hand are pleasures forevermore. </a:t>
            </a:r>
            <a:r>
              <a:rPr lang="en-US" dirty="0"/>
              <a:t>(Psalm </a:t>
            </a:r>
            <a:r>
              <a:rPr lang="en-US" dirty="0" smtClean="0"/>
              <a:t>16:11)</a:t>
            </a:r>
          </a:p>
          <a:p>
            <a:pPr marL="0" indent="0">
              <a:buNone/>
            </a:pPr>
            <a:r>
              <a:rPr lang="en-US" b="1" dirty="0"/>
              <a:t>One thing have I asked of the LORD, that will I seek after: that I may dwell in the house of the LORD all the days of my life, to gaze upon the beauty of the LORD and to inquire in his temple. </a:t>
            </a:r>
            <a:r>
              <a:rPr lang="en-US" dirty="0"/>
              <a:t>(Psalm </a:t>
            </a:r>
            <a:r>
              <a:rPr lang="en-US" dirty="0" smtClean="0"/>
              <a:t>27:4)</a:t>
            </a:r>
          </a:p>
          <a:p>
            <a:pPr marL="0" indent="0">
              <a:buNone/>
            </a:pPr>
            <a:r>
              <a:rPr lang="en-US" b="1" dirty="0" smtClean="0">
                <a:solidFill>
                  <a:srgbClr val="0066CC"/>
                </a:solidFill>
              </a:rPr>
              <a:t>The chief end of man is to glorify God and enjoy him forever. </a:t>
            </a:r>
            <a:r>
              <a:rPr lang="en-US" dirty="0" smtClean="0">
                <a:solidFill>
                  <a:srgbClr val="0066CC"/>
                </a:solidFill>
              </a:rPr>
              <a:t>Westminster shorter catechism Q&amp;A 1</a:t>
            </a:r>
            <a:endParaRPr lang="en-US" b="1" dirty="0" smtClean="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64073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Then God said, “Let </a:t>
            </a:r>
            <a:r>
              <a:rPr lang="en-US" b="1" dirty="0">
                <a:solidFill>
                  <a:srgbClr val="FF0000"/>
                </a:solidFill>
              </a:rPr>
              <a:t>us</a:t>
            </a:r>
            <a:r>
              <a:rPr lang="en-US" b="1" dirty="0"/>
              <a:t> make man in </a:t>
            </a:r>
            <a:r>
              <a:rPr lang="en-US" b="1" dirty="0">
                <a:solidFill>
                  <a:srgbClr val="FF0000"/>
                </a:solidFill>
              </a:rPr>
              <a:t>our image</a:t>
            </a:r>
            <a:r>
              <a:rPr lang="en-US" b="1" dirty="0"/>
              <a:t>, after </a:t>
            </a:r>
            <a:r>
              <a:rPr lang="en-US" b="1" dirty="0">
                <a:solidFill>
                  <a:srgbClr val="FF0000"/>
                </a:solidFill>
              </a:rPr>
              <a:t>our likeness</a:t>
            </a:r>
            <a:r>
              <a:rPr lang="en-US" b="1" dirty="0"/>
              <a:t>. And </a:t>
            </a:r>
            <a:r>
              <a:rPr lang="en-US" b="1" dirty="0">
                <a:solidFill>
                  <a:srgbClr val="FF0000"/>
                </a:solidFill>
              </a:rPr>
              <a:t>let them have dominion </a:t>
            </a:r>
            <a:r>
              <a:rPr lang="en-US" b="1" dirty="0"/>
              <a:t>over the fish of the sea and over the birds of the heavens and over the livestock and over all the earth and over every creeping thing that creeps on the earth.” </a:t>
            </a:r>
            <a:r>
              <a:rPr lang="en-US" dirty="0"/>
              <a:t>(Genesis </a:t>
            </a:r>
            <a:r>
              <a:rPr lang="en-US" dirty="0" smtClean="0"/>
              <a:t>1:26)</a:t>
            </a:r>
            <a:endParaRPr lang="en-US" b="1" dirty="0" smtClean="0">
              <a:solidFill>
                <a:srgbClr val="0066CC"/>
              </a:solidFill>
            </a:endParaRPr>
          </a:p>
          <a:p>
            <a:r>
              <a:rPr lang="en-US" sz="2800" b="1" dirty="0" smtClean="0">
                <a:solidFill>
                  <a:srgbClr val="0066CC"/>
                </a:solidFill>
              </a:rPr>
              <a:t>The Hebrew word for image (</a:t>
            </a:r>
            <a:r>
              <a:rPr lang="en-US" sz="2800" b="1" i="1" dirty="0" err="1" smtClean="0">
                <a:solidFill>
                  <a:srgbClr val="0066CC"/>
                </a:solidFill>
              </a:rPr>
              <a:t>tselem</a:t>
            </a:r>
            <a:r>
              <a:rPr lang="en-US" b="1" dirty="0" smtClean="0">
                <a:solidFill>
                  <a:srgbClr val="0066CC"/>
                </a:solidFill>
              </a:rPr>
              <a:t>) and the Hebrew word for likeness (</a:t>
            </a:r>
            <a:r>
              <a:rPr lang="en-US" b="1" i="1" dirty="0" err="1" smtClean="0">
                <a:solidFill>
                  <a:srgbClr val="0066CC"/>
                </a:solidFill>
              </a:rPr>
              <a:t>demût</a:t>
            </a:r>
            <a:r>
              <a:rPr lang="en-US" b="1" dirty="0" smtClean="0">
                <a:solidFill>
                  <a:srgbClr val="0066CC"/>
                </a:solidFill>
              </a:rPr>
              <a:t>) both refer to something that is similar but not identical </a:t>
            </a:r>
          </a:p>
          <a:p>
            <a:r>
              <a:rPr lang="en-US" sz="2800" b="1" dirty="0" smtClean="0">
                <a:solidFill>
                  <a:srgbClr val="0066CC"/>
                </a:solidFill>
              </a:rPr>
              <a:t>The Hebrew word for image can also be used for something that represents something else.</a:t>
            </a:r>
          </a:p>
          <a:p>
            <a:r>
              <a:rPr lang="en-US" b="1" dirty="0" smtClean="0">
                <a:solidFill>
                  <a:srgbClr val="0066CC"/>
                </a:solidFill>
              </a:rPr>
              <a:t>Therefore, we are like God but not identical to God and are in some sense are his representative.</a:t>
            </a:r>
          </a:p>
          <a:p>
            <a:r>
              <a:rPr lang="en-US" b="1" dirty="0"/>
              <a:t>When Adam had lived 130 years, he fathered a son in his own </a:t>
            </a:r>
            <a:r>
              <a:rPr lang="en-US" b="1" dirty="0">
                <a:solidFill>
                  <a:srgbClr val="FF0000"/>
                </a:solidFill>
              </a:rPr>
              <a:t>likeness (</a:t>
            </a:r>
            <a:r>
              <a:rPr lang="en-US" b="1" i="1" dirty="0" err="1">
                <a:solidFill>
                  <a:srgbClr val="FF0000"/>
                </a:solidFill>
              </a:rPr>
              <a:t>demût</a:t>
            </a:r>
            <a:r>
              <a:rPr lang="en-US" b="1" dirty="0">
                <a:solidFill>
                  <a:srgbClr val="FF0000"/>
                </a:solidFill>
              </a:rPr>
              <a:t>) </a:t>
            </a:r>
            <a:r>
              <a:rPr lang="en-US" b="1" dirty="0"/>
              <a:t>, after his </a:t>
            </a:r>
            <a:r>
              <a:rPr lang="en-US" b="1" dirty="0">
                <a:solidFill>
                  <a:srgbClr val="FF0000"/>
                </a:solidFill>
              </a:rPr>
              <a:t>image (</a:t>
            </a:r>
            <a:r>
              <a:rPr lang="en-US" b="1" i="1" dirty="0" err="1">
                <a:solidFill>
                  <a:srgbClr val="FF0000"/>
                </a:solidFill>
              </a:rPr>
              <a:t>tselem</a:t>
            </a:r>
            <a:r>
              <a:rPr lang="en-US" b="1" dirty="0">
                <a:solidFill>
                  <a:srgbClr val="FF0000"/>
                </a:solidFill>
              </a:rPr>
              <a:t>) </a:t>
            </a:r>
            <a:r>
              <a:rPr lang="en-US" b="1" dirty="0"/>
              <a:t>, and named him Seth. </a:t>
            </a:r>
            <a:r>
              <a:rPr lang="en-US" dirty="0"/>
              <a:t>(Genesis 5:3)</a:t>
            </a:r>
            <a:r>
              <a:rPr lang="en-US" b="1" u="sng" dirty="0">
                <a:solidFill>
                  <a:srgbClr val="0070C0"/>
                </a:solidFill>
              </a:rPr>
              <a:t>   </a:t>
            </a:r>
          </a:p>
          <a:p>
            <a:endParaRPr lang="en-US" sz="2800" b="1" dirty="0">
              <a:solidFill>
                <a:srgbClr val="0066FF"/>
              </a:solidFill>
            </a:endParaRP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525988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r>
              <a:rPr lang="en-US" b="1" dirty="0">
                <a:solidFill>
                  <a:srgbClr val="0066CC"/>
                </a:solidFill>
              </a:rPr>
              <a:t>The true nature of man in the image of God was seen </a:t>
            </a:r>
            <a:r>
              <a:rPr lang="en-US" b="1" dirty="0" smtClean="0">
                <a:solidFill>
                  <a:srgbClr val="0066CC"/>
                </a:solidFill>
              </a:rPr>
              <a:t>only in Adam and Eve prior to the Fall and in </a:t>
            </a:r>
            <a:r>
              <a:rPr lang="en-US" b="1" dirty="0">
                <a:solidFill>
                  <a:srgbClr val="0066CC"/>
                </a:solidFill>
              </a:rPr>
              <a:t>the earthly life of Jesus</a:t>
            </a:r>
            <a:r>
              <a:rPr lang="en-US" b="1" dirty="0" smtClean="0">
                <a:solidFill>
                  <a:srgbClr val="0066CC"/>
                </a:solidFill>
              </a:rPr>
              <a:t>.</a:t>
            </a:r>
          </a:p>
          <a:p>
            <a:r>
              <a:rPr lang="en-US" b="1" dirty="0" smtClean="0">
                <a:solidFill>
                  <a:srgbClr val="0066CC"/>
                </a:solidFill>
              </a:rPr>
              <a:t>In the Fall the image of God was distorted in humans but not lost.</a:t>
            </a:r>
          </a:p>
          <a:p>
            <a:pPr marL="0" indent="0">
              <a:buNone/>
            </a:pPr>
            <a:r>
              <a:rPr lang="en-US" b="1" dirty="0"/>
              <a:t>“Whoever sheds the blood of man, by man shall his blood be shed, for God made man in his own image. </a:t>
            </a:r>
            <a:r>
              <a:rPr lang="en-US" dirty="0"/>
              <a:t>(Genesis </a:t>
            </a:r>
            <a:r>
              <a:rPr lang="en-US" dirty="0" smtClean="0"/>
              <a:t>9:6)</a:t>
            </a:r>
          </a:p>
          <a:p>
            <a:pPr marL="0" indent="0">
              <a:buNone/>
            </a:pPr>
            <a:r>
              <a:rPr lang="en-US" b="1" dirty="0"/>
              <a:t>With it we bless our Lord and Father, and with it we curse people who are made in the likeness of God. </a:t>
            </a:r>
            <a:r>
              <a:rPr lang="en-US" dirty="0"/>
              <a:t>(James </a:t>
            </a:r>
            <a:r>
              <a:rPr lang="en-US" dirty="0" smtClean="0"/>
              <a:t>3:9)</a:t>
            </a:r>
          </a:p>
          <a:p>
            <a:r>
              <a:rPr lang="en-US" b="1" dirty="0" smtClean="0">
                <a:solidFill>
                  <a:srgbClr val="0066CC"/>
                </a:solidFill>
              </a:rPr>
              <a:t>Nevertheless, as the result of the Fall: </a:t>
            </a:r>
          </a:p>
          <a:p>
            <a:pPr lvl="1"/>
            <a:r>
              <a:rPr lang="en-US" b="1" dirty="0" smtClean="0">
                <a:solidFill>
                  <a:srgbClr val="0066CC"/>
                </a:solidFill>
              </a:rPr>
              <a:t>Our moral purity has been lost.</a:t>
            </a:r>
          </a:p>
          <a:p>
            <a:pPr lvl="1"/>
            <a:r>
              <a:rPr lang="en-US" b="1" dirty="0" smtClean="0">
                <a:solidFill>
                  <a:srgbClr val="0066CC"/>
                </a:solidFill>
              </a:rPr>
              <a:t>Our sinful character does not reflect God’s holiness.</a:t>
            </a:r>
          </a:p>
          <a:p>
            <a:pPr lvl="1"/>
            <a:r>
              <a:rPr lang="en-US" b="1" dirty="0" smtClean="0">
                <a:solidFill>
                  <a:srgbClr val="0066CC"/>
                </a:solidFill>
              </a:rPr>
              <a:t>Our intellect is corrupted by falsehood and misunderstanding.</a:t>
            </a:r>
          </a:p>
          <a:p>
            <a:pPr lvl="1"/>
            <a:r>
              <a:rPr lang="en-US" b="1" dirty="0" smtClean="0">
                <a:solidFill>
                  <a:srgbClr val="0066CC"/>
                </a:solidFill>
              </a:rPr>
              <a:t>Our speech does not continually glorify God.</a:t>
            </a:r>
          </a:p>
          <a:p>
            <a:pPr lvl="1"/>
            <a:r>
              <a:rPr lang="en-US" b="1" dirty="0" smtClean="0">
                <a:solidFill>
                  <a:srgbClr val="0066CC"/>
                </a:solidFill>
              </a:rPr>
              <a:t>Our relationships are often governed by selfishness not love and so forth.</a:t>
            </a:r>
          </a:p>
          <a:p>
            <a:pPr marL="457200" lvl="1" indent="0">
              <a:buNone/>
            </a:pPr>
            <a:endParaRPr lang="en-US" b="1" dirty="0" smtClean="0">
              <a:solidFill>
                <a:srgbClr val="0066CC"/>
              </a:solidFill>
            </a:endParaRPr>
          </a:p>
        </p:txBody>
      </p:sp>
    </p:spTree>
    <p:extLst>
      <p:ext uri="{BB962C8B-B14F-4D97-AF65-F5344CB8AC3E}">
        <p14:creationId xmlns:p14="http://schemas.microsoft.com/office/powerpoint/2010/main" val="533423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Creation of Humans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lvl="1"/>
            <a:r>
              <a:rPr lang="en-US" sz="2800" b="1" dirty="0" smtClean="0">
                <a:solidFill>
                  <a:srgbClr val="0066CC"/>
                </a:solidFill>
              </a:rPr>
              <a:t>Redeemed people progressively are partially restored to the image/likeness of God.</a:t>
            </a:r>
            <a:endParaRPr lang="en-US" sz="2800" b="1" dirty="0">
              <a:solidFill>
                <a:srgbClr val="0066CC"/>
              </a:solidFill>
            </a:endParaRPr>
          </a:p>
          <a:p>
            <a:pPr marL="457200" lvl="1" indent="0">
              <a:buNone/>
            </a:pPr>
            <a:r>
              <a:rPr lang="en-US" sz="2800" b="1" dirty="0"/>
              <a:t>and have put on the new self, which is being renewed in knowledge after the image of its creator. </a:t>
            </a:r>
            <a:r>
              <a:rPr lang="en-US" sz="2800" dirty="0"/>
              <a:t>(Colossians </a:t>
            </a:r>
            <a:r>
              <a:rPr lang="en-US" sz="2800" dirty="0" smtClean="0"/>
              <a:t>3:10)</a:t>
            </a:r>
          </a:p>
          <a:p>
            <a:pPr marL="457200" lvl="1" indent="0">
              <a:buNone/>
            </a:pPr>
            <a:r>
              <a:rPr lang="en-US" sz="2800" b="1" dirty="0"/>
              <a:t>And we all, with unveiled face, beholding the glory of the Lord, are being transformed into the same image from one degree of glory to another. For this comes from the Lord who is the Spirit. </a:t>
            </a:r>
            <a:r>
              <a:rPr lang="en-US" sz="2800" dirty="0"/>
              <a:t>(2 Corinthians </a:t>
            </a:r>
            <a:r>
              <a:rPr lang="en-US" sz="2800" dirty="0" smtClean="0"/>
              <a:t>3:18)</a:t>
            </a:r>
          </a:p>
          <a:p>
            <a:pPr marL="457200" lvl="1" indent="0">
              <a:buNone/>
            </a:pPr>
            <a:r>
              <a:rPr lang="en-US" sz="2800" b="1" dirty="0"/>
              <a:t>For those whom he foreknew he also predestined to be conformed to the image of his Son, in order that he might be the firstborn among many brothers. </a:t>
            </a:r>
            <a:r>
              <a:rPr lang="en-US" sz="2800" dirty="0"/>
              <a:t>(Romans </a:t>
            </a:r>
            <a:r>
              <a:rPr lang="en-US" sz="2800" dirty="0" smtClean="0"/>
              <a:t>8:29)</a:t>
            </a:r>
            <a:endParaRPr lang="en-US" sz="2800" b="1" dirty="0" smtClean="0">
              <a:solidFill>
                <a:srgbClr val="0066CC"/>
              </a:solidFill>
            </a:endParaRPr>
          </a:p>
        </p:txBody>
      </p:sp>
    </p:spTree>
    <p:extLst>
      <p:ext uri="{BB962C8B-B14F-4D97-AF65-F5344CB8AC3E}">
        <p14:creationId xmlns:p14="http://schemas.microsoft.com/office/powerpoint/2010/main" val="15302874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1843</Words>
  <Application>Microsoft Office PowerPoint</Application>
  <PresentationFormat>Widescreen</PresentationFormat>
  <Paragraphs>140</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Discipleship:  An  Introduction to  Systematic Theology and  Apologetics</vt:lpstr>
      <vt:lpstr>Creation: Christian vs Secular World Views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lpstr>Creation of Humans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2016-06-05T18:30:02Z</dcterms:created>
  <dcterms:modified xsi:type="dcterms:W3CDTF">2016-06-05T18:33:00Z</dcterms:modified>
</cp:coreProperties>
</file>