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5" autoAdjust="0"/>
    <p:restoredTop sz="94660"/>
  </p:normalViewPr>
  <p:slideViewPr>
    <p:cSldViewPr snapToGrid="0">
      <p:cViewPr varScale="1">
        <p:scale>
          <a:sx n="71" d="100"/>
          <a:sy n="71" d="100"/>
        </p:scale>
        <p:origin x="329" y="2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0593B9-39E0-4345-BA9A-8A1B31A364A6}" type="datetimeFigureOut">
              <a:rPr lang="en-US" smtClean="0"/>
              <a:t>6/12/2016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950961-5453-454B-9D17-BB204DC03127}" type="slidenum">
              <a:rPr lang="en-US" smtClean="0"/>
              <a:t>‹#›</a:t>
            </a:fld>
            <a:endParaRPr lang="en-US"/>
          </a:p>
        </p:txBody>
      </p:sp>
    </p:spTree>
    <p:extLst>
      <p:ext uri="{BB962C8B-B14F-4D97-AF65-F5344CB8AC3E}">
        <p14:creationId xmlns:p14="http://schemas.microsoft.com/office/powerpoint/2010/main" val="861445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2</a:t>
            </a:fld>
            <a:endParaRPr lang="en-US"/>
          </a:p>
        </p:txBody>
      </p:sp>
    </p:spTree>
    <p:extLst>
      <p:ext uri="{BB962C8B-B14F-4D97-AF65-F5344CB8AC3E}">
        <p14:creationId xmlns:p14="http://schemas.microsoft.com/office/powerpoint/2010/main" val="29600533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11</a:t>
            </a:fld>
            <a:endParaRPr lang="en-US"/>
          </a:p>
        </p:txBody>
      </p:sp>
    </p:spTree>
    <p:extLst>
      <p:ext uri="{BB962C8B-B14F-4D97-AF65-F5344CB8AC3E}">
        <p14:creationId xmlns:p14="http://schemas.microsoft.com/office/powerpoint/2010/main" val="1201914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12</a:t>
            </a:fld>
            <a:endParaRPr lang="en-US"/>
          </a:p>
        </p:txBody>
      </p:sp>
    </p:spTree>
    <p:extLst>
      <p:ext uri="{BB962C8B-B14F-4D97-AF65-F5344CB8AC3E}">
        <p14:creationId xmlns:p14="http://schemas.microsoft.com/office/powerpoint/2010/main" val="699477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13</a:t>
            </a:fld>
            <a:endParaRPr lang="en-US"/>
          </a:p>
        </p:txBody>
      </p:sp>
    </p:spTree>
    <p:extLst>
      <p:ext uri="{BB962C8B-B14F-4D97-AF65-F5344CB8AC3E}">
        <p14:creationId xmlns:p14="http://schemas.microsoft.com/office/powerpoint/2010/main" val="31049324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14</a:t>
            </a:fld>
            <a:endParaRPr lang="en-US"/>
          </a:p>
        </p:txBody>
      </p:sp>
    </p:spTree>
    <p:extLst>
      <p:ext uri="{BB962C8B-B14F-4D97-AF65-F5344CB8AC3E}">
        <p14:creationId xmlns:p14="http://schemas.microsoft.com/office/powerpoint/2010/main" val="31526689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15</a:t>
            </a:fld>
            <a:endParaRPr lang="en-US"/>
          </a:p>
        </p:txBody>
      </p:sp>
    </p:spTree>
    <p:extLst>
      <p:ext uri="{BB962C8B-B14F-4D97-AF65-F5344CB8AC3E}">
        <p14:creationId xmlns:p14="http://schemas.microsoft.com/office/powerpoint/2010/main" val="28818430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16</a:t>
            </a:fld>
            <a:endParaRPr lang="en-US"/>
          </a:p>
        </p:txBody>
      </p:sp>
    </p:spTree>
    <p:extLst>
      <p:ext uri="{BB962C8B-B14F-4D97-AF65-F5344CB8AC3E}">
        <p14:creationId xmlns:p14="http://schemas.microsoft.com/office/powerpoint/2010/main" val="422577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3</a:t>
            </a:fld>
            <a:endParaRPr lang="en-US"/>
          </a:p>
        </p:txBody>
      </p:sp>
    </p:spTree>
    <p:extLst>
      <p:ext uri="{BB962C8B-B14F-4D97-AF65-F5344CB8AC3E}">
        <p14:creationId xmlns:p14="http://schemas.microsoft.com/office/powerpoint/2010/main" val="1002023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4</a:t>
            </a:fld>
            <a:endParaRPr lang="en-US"/>
          </a:p>
        </p:txBody>
      </p:sp>
    </p:spTree>
    <p:extLst>
      <p:ext uri="{BB962C8B-B14F-4D97-AF65-F5344CB8AC3E}">
        <p14:creationId xmlns:p14="http://schemas.microsoft.com/office/powerpoint/2010/main" val="2991035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5</a:t>
            </a:fld>
            <a:endParaRPr lang="en-US"/>
          </a:p>
        </p:txBody>
      </p:sp>
    </p:spTree>
    <p:extLst>
      <p:ext uri="{BB962C8B-B14F-4D97-AF65-F5344CB8AC3E}">
        <p14:creationId xmlns:p14="http://schemas.microsoft.com/office/powerpoint/2010/main" val="2329603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6</a:t>
            </a:fld>
            <a:endParaRPr lang="en-US"/>
          </a:p>
        </p:txBody>
      </p:sp>
    </p:spTree>
    <p:extLst>
      <p:ext uri="{BB962C8B-B14F-4D97-AF65-F5344CB8AC3E}">
        <p14:creationId xmlns:p14="http://schemas.microsoft.com/office/powerpoint/2010/main" val="935730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7</a:t>
            </a:fld>
            <a:endParaRPr lang="en-US"/>
          </a:p>
        </p:txBody>
      </p:sp>
    </p:spTree>
    <p:extLst>
      <p:ext uri="{BB962C8B-B14F-4D97-AF65-F5344CB8AC3E}">
        <p14:creationId xmlns:p14="http://schemas.microsoft.com/office/powerpoint/2010/main" val="1392014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8</a:t>
            </a:fld>
            <a:endParaRPr lang="en-US"/>
          </a:p>
        </p:txBody>
      </p:sp>
    </p:spTree>
    <p:extLst>
      <p:ext uri="{BB962C8B-B14F-4D97-AF65-F5344CB8AC3E}">
        <p14:creationId xmlns:p14="http://schemas.microsoft.com/office/powerpoint/2010/main" val="760336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9</a:t>
            </a:fld>
            <a:endParaRPr lang="en-US"/>
          </a:p>
        </p:txBody>
      </p:sp>
    </p:spTree>
    <p:extLst>
      <p:ext uri="{BB962C8B-B14F-4D97-AF65-F5344CB8AC3E}">
        <p14:creationId xmlns:p14="http://schemas.microsoft.com/office/powerpoint/2010/main" val="2093286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10</a:t>
            </a:fld>
            <a:endParaRPr lang="en-US"/>
          </a:p>
        </p:txBody>
      </p:sp>
    </p:spTree>
    <p:extLst>
      <p:ext uri="{BB962C8B-B14F-4D97-AF65-F5344CB8AC3E}">
        <p14:creationId xmlns:p14="http://schemas.microsoft.com/office/powerpoint/2010/main" val="2352739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8B19BE-9E0A-48A6-87A6-89831A79298F}" type="datetimeFigureOut">
              <a:rPr lang="en-US" smtClean="0"/>
              <a:t>6/12/2016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880EB1-96C6-408D-A597-7E00C3A72EFB}" type="slidenum">
              <a:rPr lang="en-US" smtClean="0"/>
              <a:t>‹#›</a:t>
            </a:fld>
            <a:endParaRPr lang="en-US"/>
          </a:p>
        </p:txBody>
      </p:sp>
    </p:spTree>
    <p:extLst>
      <p:ext uri="{BB962C8B-B14F-4D97-AF65-F5344CB8AC3E}">
        <p14:creationId xmlns:p14="http://schemas.microsoft.com/office/powerpoint/2010/main" val="2230243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8B19BE-9E0A-48A6-87A6-89831A79298F}" type="datetimeFigureOut">
              <a:rPr lang="en-US" smtClean="0"/>
              <a:t>6/12/2016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880EB1-96C6-408D-A597-7E00C3A72EFB}" type="slidenum">
              <a:rPr lang="en-US" smtClean="0"/>
              <a:t>‹#›</a:t>
            </a:fld>
            <a:endParaRPr lang="en-US"/>
          </a:p>
        </p:txBody>
      </p:sp>
    </p:spTree>
    <p:extLst>
      <p:ext uri="{BB962C8B-B14F-4D97-AF65-F5344CB8AC3E}">
        <p14:creationId xmlns:p14="http://schemas.microsoft.com/office/powerpoint/2010/main" val="1617600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8B19BE-9E0A-48A6-87A6-89831A79298F}" type="datetimeFigureOut">
              <a:rPr lang="en-US" smtClean="0"/>
              <a:t>6/12/2016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880EB1-96C6-408D-A597-7E00C3A72EFB}" type="slidenum">
              <a:rPr lang="en-US" smtClean="0"/>
              <a:t>‹#›</a:t>
            </a:fld>
            <a:endParaRPr lang="en-US"/>
          </a:p>
        </p:txBody>
      </p:sp>
    </p:spTree>
    <p:extLst>
      <p:ext uri="{BB962C8B-B14F-4D97-AF65-F5344CB8AC3E}">
        <p14:creationId xmlns:p14="http://schemas.microsoft.com/office/powerpoint/2010/main" val="3837503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8B19BE-9E0A-48A6-87A6-89831A79298F}" type="datetimeFigureOut">
              <a:rPr lang="en-US" smtClean="0"/>
              <a:t>6/12/2016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880EB1-96C6-408D-A597-7E00C3A72EFB}" type="slidenum">
              <a:rPr lang="en-US" smtClean="0"/>
              <a:t>‹#›</a:t>
            </a:fld>
            <a:endParaRPr lang="en-US"/>
          </a:p>
        </p:txBody>
      </p:sp>
    </p:spTree>
    <p:extLst>
      <p:ext uri="{BB962C8B-B14F-4D97-AF65-F5344CB8AC3E}">
        <p14:creationId xmlns:p14="http://schemas.microsoft.com/office/powerpoint/2010/main" val="4010469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8B19BE-9E0A-48A6-87A6-89831A79298F}" type="datetimeFigureOut">
              <a:rPr lang="en-US" smtClean="0"/>
              <a:t>6/12/2016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880EB1-96C6-408D-A597-7E00C3A72EFB}" type="slidenum">
              <a:rPr lang="en-US" smtClean="0"/>
              <a:t>‹#›</a:t>
            </a:fld>
            <a:endParaRPr lang="en-US"/>
          </a:p>
        </p:txBody>
      </p:sp>
    </p:spTree>
    <p:extLst>
      <p:ext uri="{BB962C8B-B14F-4D97-AF65-F5344CB8AC3E}">
        <p14:creationId xmlns:p14="http://schemas.microsoft.com/office/powerpoint/2010/main" val="3073625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8B19BE-9E0A-48A6-87A6-89831A79298F}" type="datetimeFigureOut">
              <a:rPr lang="en-US" smtClean="0"/>
              <a:t>6/12/2016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880EB1-96C6-408D-A597-7E00C3A72EFB}" type="slidenum">
              <a:rPr lang="en-US" smtClean="0"/>
              <a:t>‹#›</a:t>
            </a:fld>
            <a:endParaRPr lang="en-US"/>
          </a:p>
        </p:txBody>
      </p:sp>
    </p:spTree>
    <p:extLst>
      <p:ext uri="{BB962C8B-B14F-4D97-AF65-F5344CB8AC3E}">
        <p14:creationId xmlns:p14="http://schemas.microsoft.com/office/powerpoint/2010/main" val="1002531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8B19BE-9E0A-48A6-87A6-89831A79298F}" type="datetimeFigureOut">
              <a:rPr lang="en-US" smtClean="0"/>
              <a:t>6/12/2016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880EB1-96C6-408D-A597-7E00C3A72EFB}" type="slidenum">
              <a:rPr lang="en-US" smtClean="0"/>
              <a:t>‹#›</a:t>
            </a:fld>
            <a:endParaRPr lang="en-US"/>
          </a:p>
        </p:txBody>
      </p:sp>
    </p:spTree>
    <p:extLst>
      <p:ext uri="{BB962C8B-B14F-4D97-AF65-F5344CB8AC3E}">
        <p14:creationId xmlns:p14="http://schemas.microsoft.com/office/powerpoint/2010/main" val="669742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8B19BE-9E0A-48A6-87A6-89831A79298F}" type="datetimeFigureOut">
              <a:rPr lang="en-US" smtClean="0"/>
              <a:t>6/12/2016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880EB1-96C6-408D-A597-7E00C3A72EFB}" type="slidenum">
              <a:rPr lang="en-US" smtClean="0"/>
              <a:t>‹#›</a:t>
            </a:fld>
            <a:endParaRPr lang="en-US"/>
          </a:p>
        </p:txBody>
      </p:sp>
    </p:spTree>
    <p:extLst>
      <p:ext uri="{BB962C8B-B14F-4D97-AF65-F5344CB8AC3E}">
        <p14:creationId xmlns:p14="http://schemas.microsoft.com/office/powerpoint/2010/main" val="3913943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8B19BE-9E0A-48A6-87A6-89831A79298F}" type="datetimeFigureOut">
              <a:rPr lang="en-US" smtClean="0"/>
              <a:t>6/12/2016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880EB1-96C6-408D-A597-7E00C3A72EFB}" type="slidenum">
              <a:rPr lang="en-US" smtClean="0"/>
              <a:t>‹#›</a:t>
            </a:fld>
            <a:endParaRPr lang="en-US"/>
          </a:p>
        </p:txBody>
      </p:sp>
    </p:spTree>
    <p:extLst>
      <p:ext uri="{BB962C8B-B14F-4D97-AF65-F5344CB8AC3E}">
        <p14:creationId xmlns:p14="http://schemas.microsoft.com/office/powerpoint/2010/main" val="396388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8B19BE-9E0A-48A6-87A6-89831A79298F}" type="datetimeFigureOut">
              <a:rPr lang="en-US" smtClean="0"/>
              <a:t>6/12/2016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880EB1-96C6-408D-A597-7E00C3A72EFB}" type="slidenum">
              <a:rPr lang="en-US" smtClean="0"/>
              <a:t>‹#›</a:t>
            </a:fld>
            <a:endParaRPr lang="en-US"/>
          </a:p>
        </p:txBody>
      </p:sp>
    </p:spTree>
    <p:extLst>
      <p:ext uri="{BB962C8B-B14F-4D97-AF65-F5344CB8AC3E}">
        <p14:creationId xmlns:p14="http://schemas.microsoft.com/office/powerpoint/2010/main" val="3938475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8B19BE-9E0A-48A6-87A6-89831A79298F}" type="datetimeFigureOut">
              <a:rPr lang="en-US" smtClean="0"/>
              <a:t>6/12/2016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880EB1-96C6-408D-A597-7E00C3A72EFB}" type="slidenum">
              <a:rPr lang="en-US" smtClean="0"/>
              <a:t>‹#›</a:t>
            </a:fld>
            <a:endParaRPr lang="en-US"/>
          </a:p>
        </p:txBody>
      </p:sp>
    </p:spTree>
    <p:extLst>
      <p:ext uri="{BB962C8B-B14F-4D97-AF65-F5344CB8AC3E}">
        <p14:creationId xmlns:p14="http://schemas.microsoft.com/office/powerpoint/2010/main" val="400174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8B19BE-9E0A-48A6-87A6-89831A79298F}" type="datetimeFigureOut">
              <a:rPr lang="en-US" smtClean="0"/>
              <a:t>6/12/2016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880EB1-96C6-408D-A597-7E00C3A72EFB}" type="slidenum">
              <a:rPr lang="en-US" smtClean="0"/>
              <a:t>‹#›</a:t>
            </a:fld>
            <a:endParaRPr lang="en-US"/>
          </a:p>
        </p:txBody>
      </p:sp>
    </p:spTree>
    <p:extLst>
      <p:ext uri="{BB962C8B-B14F-4D97-AF65-F5344CB8AC3E}">
        <p14:creationId xmlns:p14="http://schemas.microsoft.com/office/powerpoint/2010/main" val="2336675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June 12, 2016</a:t>
            </a:r>
            <a:endParaRPr lang="en-US" dirty="0">
              <a:solidFill>
                <a:srgbClr val="0070C0"/>
              </a:solidFill>
            </a:endParaRPr>
          </a:p>
        </p:txBody>
      </p:sp>
    </p:spTree>
    <p:extLst>
      <p:ext uri="{BB962C8B-B14F-4D97-AF65-F5344CB8AC3E}">
        <p14:creationId xmlns:p14="http://schemas.microsoft.com/office/powerpoint/2010/main" val="18556359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66CC"/>
                </a:solidFill>
              </a:rPr>
              <a:t>Equality in Personhood and Importance:</a:t>
            </a:r>
          </a:p>
          <a:p>
            <a:r>
              <a:rPr lang="en-US" sz="2800" b="1" dirty="0" smtClean="0">
                <a:solidFill>
                  <a:srgbClr val="0066CC"/>
                </a:solidFill>
              </a:rPr>
              <a:t>Notice that in the new covenant church the sign of membership as a believer is baptism given equally to men and women.</a:t>
            </a:r>
          </a:p>
          <a:p>
            <a:pPr marL="0" indent="0">
              <a:buNone/>
            </a:pPr>
            <a:r>
              <a:rPr lang="en-US" b="1" dirty="0"/>
              <a:t>So those who received his word were baptized, and there were added that day about three thousand souls. </a:t>
            </a:r>
            <a:r>
              <a:rPr lang="en-US" dirty="0"/>
              <a:t>(Acts </a:t>
            </a:r>
            <a:r>
              <a:rPr lang="en-US" dirty="0" smtClean="0"/>
              <a:t>2:41)</a:t>
            </a:r>
          </a:p>
          <a:p>
            <a:pPr marL="0" indent="0">
              <a:buNone/>
            </a:pPr>
            <a:r>
              <a:rPr lang="en-US" b="1" dirty="0"/>
              <a:t>For as many of you as were baptized into Christ have put on Christ. There is neither Jew nor Greek, there is neither slave nor free, there is no male and female, for you are all one in Christ Jesus. </a:t>
            </a:r>
            <a:r>
              <a:rPr lang="en-US" dirty="0"/>
              <a:t>(Galatians </a:t>
            </a:r>
            <a:r>
              <a:rPr lang="en-US" dirty="0" smtClean="0"/>
              <a:t>3:27-28)</a:t>
            </a:r>
          </a:p>
          <a:p>
            <a:r>
              <a:rPr lang="en-US" b="1" dirty="0" smtClean="0">
                <a:solidFill>
                  <a:srgbClr val="0066CC"/>
                </a:solidFill>
              </a:rPr>
              <a:t>There are no second class Christians.</a:t>
            </a:r>
          </a:p>
          <a:p>
            <a:endParaRPr lang="en-US" sz="2800" b="1" dirty="0">
              <a:solidFill>
                <a:srgbClr val="0066CC"/>
              </a:solidFill>
            </a:endParaRPr>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3254671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66CC"/>
                </a:solidFill>
              </a:rPr>
              <a:t>Differences in Roles</a:t>
            </a:r>
          </a:p>
          <a:p>
            <a:pPr marL="342900" lvl="1" indent="-342900">
              <a:spcBef>
                <a:spcPts val="1000"/>
              </a:spcBef>
            </a:pPr>
            <a:r>
              <a:rPr lang="en-US" sz="2800" b="1" dirty="0" smtClean="0">
                <a:solidFill>
                  <a:srgbClr val="0066CC"/>
                </a:solidFill>
              </a:rPr>
              <a:t>In the Trinity there has always been equality in importance, personhood, and deity.</a:t>
            </a:r>
          </a:p>
          <a:p>
            <a:pPr marL="342900" lvl="1" indent="-342900">
              <a:spcBef>
                <a:spcPts val="1000"/>
              </a:spcBef>
            </a:pPr>
            <a:r>
              <a:rPr lang="en-US" sz="2800" b="1" dirty="0" smtClean="0">
                <a:solidFill>
                  <a:srgbClr val="0066CC"/>
                </a:solidFill>
              </a:rPr>
              <a:t>BUT there has always been differences in roles. The Father has greater authority and a leadership role.</a:t>
            </a:r>
          </a:p>
          <a:p>
            <a:endParaRPr lang="en-US" sz="2800" b="1" dirty="0">
              <a:solidFill>
                <a:srgbClr val="0066CC"/>
              </a:solidFill>
            </a:endParaRPr>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29841654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66CC"/>
                </a:solidFill>
              </a:rPr>
              <a:t>Differences in Roles</a:t>
            </a:r>
          </a:p>
          <a:p>
            <a:pPr marL="457200" lvl="2" indent="0">
              <a:spcBef>
                <a:spcPts val="1000"/>
              </a:spcBef>
              <a:buNone/>
            </a:pPr>
            <a:r>
              <a:rPr lang="en-US" sz="2800" b="1" dirty="0" smtClean="0">
                <a:solidFill>
                  <a:srgbClr val="0066CC"/>
                </a:solidFill>
              </a:rPr>
              <a:t>In creation the Father speaks and initiates, the Son does the work of creation and the Spirit preserves/sustains/governs.</a:t>
            </a:r>
          </a:p>
          <a:p>
            <a:pPr marL="457200" lvl="2" indent="0">
              <a:spcBef>
                <a:spcPts val="1000"/>
              </a:spcBef>
              <a:buNone/>
            </a:pPr>
            <a:r>
              <a:rPr lang="en-US" sz="2800" b="1" u="sng" dirty="0"/>
              <a:t>The Creation of the </a:t>
            </a:r>
            <a:r>
              <a:rPr lang="en-US" sz="2800" b="1" u="sng" dirty="0" smtClean="0"/>
              <a:t>World: </a:t>
            </a:r>
            <a:r>
              <a:rPr lang="en-US" sz="2800" b="1" dirty="0"/>
              <a:t>In the beginning, God created the heavens and the earth. The earth was without form and void, and darkness was over the face of the deep. And the Spirit of God was hovering over the face of the waters. (Genesis 1:1-2 ESV)</a:t>
            </a:r>
            <a:endParaRPr lang="en-US" sz="2800" b="1" dirty="0" smtClean="0">
              <a:solidFill>
                <a:srgbClr val="0066CC"/>
              </a:solidFill>
            </a:endParaRPr>
          </a:p>
          <a:p>
            <a:pPr marL="457200" lvl="2" indent="0">
              <a:spcBef>
                <a:spcPts val="1000"/>
              </a:spcBef>
              <a:buNone/>
            </a:pPr>
            <a:r>
              <a:rPr lang="en-US" sz="2800" b="1" dirty="0"/>
              <a:t>The Word Became </a:t>
            </a:r>
            <a:r>
              <a:rPr lang="en-US" sz="2800" b="1" dirty="0" smtClean="0"/>
              <a:t>Flesh: </a:t>
            </a:r>
            <a:r>
              <a:rPr lang="en-US" sz="2800" b="1" dirty="0"/>
              <a:t>In the beginning was the Word, and the Word was with God, and the Word was God. He was in the beginning with God. All things were made through him, and without him was not any thing made that was made. </a:t>
            </a:r>
            <a:r>
              <a:rPr lang="en-US" sz="2800" dirty="0"/>
              <a:t>(John </a:t>
            </a:r>
            <a:r>
              <a:rPr lang="en-US" sz="2800" dirty="0" smtClean="0"/>
              <a:t>1:1-3)</a:t>
            </a:r>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17716735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66CC"/>
                </a:solidFill>
              </a:rPr>
              <a:t>Differences in Roles</a:t>
            </a:r>
          </a:p>
          <a:p>
            <a:pPr marL="457200" lvl="2" indent="0">
              <a:spcBef>
                <a:spcPts val="1000"/>
              </a:spcBef>
              <a:buNone/>
            </a:pPr>
            <a:r>
              <a:rPr lang="en-US" sz="2800" b="1" dirty="0" smtClean="0">
                <a:solidFill>
                  <a:srgbClr val="0066CC"/>
                </a:solidFill>
              </a:rPr>
              <a:t>In creation the Father speaks and initiates, the Son does the work of creation and the Spirit </a:t>
            </a:r>
            <a:r>
              <a:rPr lang="en-US" sz="2800" b="1" dirty="0">
                <a:solidFill>
                  <a:srgbClr val="0066CC"/>
                </a:solidFill>
              </a:rPr>
              <a:t>preserves/sustains/governs.</a:t>
            </a:r>
            <a:endParaRPr lang="en-US" sz="2800" b="1" dirty="0" smtClean="0">
              <a:solidFill>
                <a:srgbClr val="0066CC"/>
              </a:solidFill>
            </a:endParaRPr>
          </a:p>
          <a:p>
            <a:pPr marL="457200" lvl="2" indent="0">
              <a:spcBef>
                <a:spcPts val="1000"/>
              </a:spcBef>
              <a:buNone/>
            </a:pPr>
            <a:r>
              <a:rPr lang="en-US" sz="2800" b="1" dirty="0"/>
              <a:t>yet for us there is one God, the Father, from whom are all things and for whom we exist, and one Lord, Jesus Christ, through whom are all things and through whom we exist. </a:t>
            </a:r>
            <a:r>
              <a:rPr lang="en-US" sz="2800" dirty="0"/>
              <a:t>(1 Corinthians 8:6)</a:t>
            </a:r>
          </a:p>
          <a:p>
            <a:pPr marL="457200" lvl="2" indent="0">
              <a:spcBef>
                <a:spcPts val="1000"/>
              </a:spcBef>
              <a:buNone/>
            </a:pPr>
            <a:r>
              <a:rPr lang="en-US" sz="2800" b="1" dirty="0"/>
              <a:t>but in these last days he has spoken to us by his Son, whom he appointed the heir of all things, through whom also he created the world. He is the radiance of the glory of God and the exact imprint of his nature, and he upholds the universe by the word of his power. After making purification for sins, he sat down at the right hand of the Majesty on high, </a:t>
            </a:r>
            <a:r>
              <a:rPr lang="en-US" sz="2800" dirty="0"/>
              <a:t>(Hebrews 1:2-3)</a:t>
            </a:r>
            <a:endParaRPr lang="en-US" sz="2800" b="1" dirty="0">
              <a:solidFill>
                <a:srgbClr val="0066CC"/>
              </a:solidFill>
            </a:endParaRPr>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9939477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66CC"/>
                </a:solidFill>
              </a:rPr>
              <a:t>Differences in Roles</a:t>
            </a:r>
          </a:p>
          <a:p>
            <a:pPr marL="457200" lvl="2" indent="0">
              <a:spcBef>
                <a:spcPts val="1000"/>
              </a:spcBef>
              <a:buNone/>
            </a:pPr>
            <a:r>
              <a:rPr lang="en-US" sz="2800" b="1" dirty="0" smtClean="0">
                <a:solidFill>
                  <a:srgbClr val="0066CC"/>
                </a:solidFill>
              </a:rPr>
              <a:t>In redemption The Father sends the Son. The Son is obedient and comes to die for the all the sins of every believer. After the Son ascends into Heaven the Holy Spirit comes to equip and empower the Church.</a:t>
            </a:r>
          </a:p>
          <a:p>
            <a:pPr marL="457200" lvl="2" indent="0">
              <a:spcBef>
                <a:spcPts val="1000"/>
              </a:spcBef>
              <a:buNone/>
            </a:pPr>
            <a:r>
              <a:rPr lang="en-US" sz="2800" b="1" dirty="0"/>
              <a:t>who, though he was in the form of God, did not count equality with God a thing to be grasped, but emptied himself, by taking the form of a servant, being born in the likeness of men. And being found in human form, he humbled himself by becoming obedient to the point of death, even death on a cross. </a:t>
            </a:r>
            <a:r>
              <a:rPr lang="en-US" sz="2800" dirty="0"/>
              <a:t>(Philippians </a:t>
            </a:r>
            <a:r>
              <a:rPr lang="en-US" sz="2800" dirty="0" smtClean="0"/>
              <a:t>2:6-8)</a:t>
            </a:r>
          </a:p>
          <a:p>
            <a:pPr marL="457200" lvl="2" indent="0">
              <a:spcBef>
                <a:spcPts val="1000"/>
              </a:spcBef>
              <a:buNone/>
            </a:pPr>
            <a:r>
              <a:rPr lang="en-US" sz="2800" b="1" dirty="0"/>
              <a:t>Nevertheless, I tell you the truth: it is to your advantage that I go away, for if I do not go away, the Helper will not come to you. But if I go, I will send him to you. </a:t>
            </a:r>
            <a:r>
              <a:rPr lang="en-US" sz="2800" dirty="0"/>
              <a:t>(John 16:7 ESV)</a:t>
            </a:r>
            <a:endParaRPr lang="en-US" sz="2800" b="1" dirty="0" smtClean="0">
              <a:solidFill>
                <a:srgbClr val="0066CC"/>
              </a:solidFill>
            </a:endParaRPr>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829330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66CC"/>
                </a:solidFill>
              </a:rPr>
              <a:t>Differences in Roles</a:t>
            </a:r>
          </a:p>
          <a:p>
            <a:pPr marL="0" lvl="1" indent="0">
              <a:spcBef>
                <a:spcPts val="1000"/>
              </a:spcBef>
              <a:buNone/>
            </a:pPr>
            <a:endParaRPr lang="en-US" sz="2800" b="1" dirty="0">
              <a:solidFill>
                <a:srgbClr val="0066CC"/>
              </a:solidFill>
            </a:endParaRPr>
          </a:p>
          <a:p>
            <a:pPr marL="0" lvl="1" indent="0">
              <a:spcBef>
                <a:spcPts val="1000"/>
              </a:spcBef>
              <a:buNone/>
            </a:pPr>
            <a:r>
              <a:rPr lang="en-US" sz="2800" b="1" dirty="0" smtClean="0">
                <a:solidFill>
                  <a:srgbClr val="0066CC"/>
                </a:solidFill>
              </a:rPr>
              <a:t>NOTE: While there are many false ideas today about male headship, </a:t>
            </a:r>
            <a:r>
              <a:rPr lang="en-US" sz="2800" b="1" dirty="0">
                <a:solidFill>
                  <a:srgbClr val="0066CC"/>
                </a:solidFill>
              </a:rPr>
              <a:t>w</a:t>
            </a:r>
            <a:r>
              <a:rPr lang="en-US" sz="2800" b="1" dirty="0" smtClean="0">
                <a:solidFill>
                  <a:srgbClr val="0066CC"/>
                </a:solidFill>
              </a:rPr>
              <a:t>e will  not study these ideas but study the historic Protestant understanding of male headship.</a:t>
            </a:r>
          </a:p>
          <a:p>
            <a:pPr marL="0" lvl="1" indent="0">
              <a:spcBef>
                <a:spcPts val="1000"/>
              </a:spcBef>
              <a:buNone/>
            </a:pPr>
            <a:endParaRPr lang="en-US" sz="2800" b="1" dirty="0" smtClean="0">
              <a:solidFill>
                <a:srgbClr val="0066CC"/>
              </a:solidFill>
            </a:endParaRPr>
          </a:p>
          <a:p>
            <a:pPr marL="0" indent="0">
              <a:buNone/>
            </a:pPr>
            <a:r>
              <a:rPr lang="en-US" b="1" dirty="0"/>
              <a:t>But I want you to understand that the head of every man is Christ, the head of a wife is her husband, and the head of Christ is God. </a:t>
            </a:r>
            <a:r>
              <a:rPr lang="en-US" dirty="0" smtClean="0"/>
              <a:t>(</a:t>
            </a:r>
            <a:r>
              <a:rPr lang="en-US" dirty="0"/>
              <a:t>1 Corinthians </a:t>
            </a:r>
            <a:r>
              <a:rPr lang="en-US" dirty="0" smtClean="0"/>
              <a:t>11:3)</a:t>
            </a:r>
            <a:r>
              <a:rPr lang="en-US" b="1" u="sng" dirty="0" smtClean="0">
                <a:solidFill>
                  <a:srgbClr val="0070C0"/>
                </a:solidFill>
              </a:rPr>
              <a:t> </a:t>
            </a:r>
          </a:p>
          <a:p>
            <a:r>
              <a:rPr lang="en-US" b="1" dirty="0" smtClean="0">
                <a:solidFill>
                  <a:srgbClr val="0070C0"/>
                </a:solidFill>
              </a:rPr>
              <a:t>Equality and</a:t>
            </a:r>
            <a:r>
              <a:rPr lang="en-US" b="1" dirty="0">
                <a:solidFill>
                  <a:srgbClr val="0070C0"/>
                </a:solidFill>
              </a:rPr>
              <a:t> </a:t>
            </a:r>
            <a:r>
              <a:rPr lang="en-US" b="1" dirty="0" smtClean="0">
                <a:solidFill>
                  <a:srgbClr val="0070C0"/>
                </a:solidFill>
              </a:rPr>
              <a:t>differences in the Trinity are reflected in marriage.</a:t>
            </a: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2989340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66CC"/>
                </a:solidFill>
              </a:rPr>
              <a:t>Differences in Roles</a:t>
            </a:r>
          </a:p>
          <a:p>
            <a:pPr marL="0" indent="0">
              <a:buNone/>
            </a:pPr>
            <a:r>
              <a:rPr lang="en-US" b="1" dirty="0"/>
              <a:t>To the woman he said, “I will surely multiply your pain in childbearing; in pain you shall bring forth children. </a:t>
            </a:r>
            <a:r>
              <a:rPr lang="en-US" b="1" dirty="0">
                <a:solidFill>
                  <a:srgbClr val="FF0000"/>
                </a:solidFill>
              </a:rPr>
              <a:t>Your desire shall be for your husband, and he shall rule over you.” </a:t>
            </a:r>
            <a:r>
              <a:rPr lang="en-US" dirty="0"/>
              <a:t>(Genesis </a:t>
            </a:r>
            <a:r>
              <a:rPr lang="en-US" dirty="0" smtClean="0"/>
              <a:t>3:16)</a:t>
            </a:r>
            <a:endParaRPr lang="en-US" b="1" dirty="0">
              <a:solidFill>
                <a:srgbClr val="FF0000"/>
              </a:solidFill>
            </a:endParaRPr>
          </a:p>
          <a:p>
            <a:r>
              <a:rPr lang="en-US" b="1" dirty="0" smtClean="0">
                <a:solidFill>
                  <a:srgbClr val="0066CC"/>
                </a:solidFill>
              </a:rPr>
              <a:t>Does this mean male headship is a consequence of the Fall?</a:t>
            </a:r>
          </a:p>
          <a:p>
            <a:endParaRPr lang="en-US" b="1" dirty="0">
              <a:solidFill>
                <a:srgbClr val="0066CC"/>
              </a:solidFill>
            </a:endParaRPr>
          </a:p>
          <a:p>
            <a:pPr marL="0" indent="0">
              <a:buNone/>
            </a:pPr>
            <a:r>
              <a:rPr lang="en-US" b="1" dirty="0" smtClean="0">
                <a:solidFill>
                  <a:srgbClr val="0066CC"/>
                </a:solidFill>
              </a:rPr>
              <a:t>Before there was sin in the world there were significant differences between Adam and Eve.</a:t>
            </a:r>
          </a:p>
          <a:p>
            <a:pPr lvl="1"/>
            <a:r>
              <a:rPr lang="en-US" sz="2800" b="1" u="sng" dirty="0" smtClean="0">
                <a:solidFill>
                  <a:srgbClr val="0066CC"/>
                </a:solidFill>
              </a:rPr>
              <a:t>Adam was created first and then Eve:</a:t>
            </a:r>
            <a:r>
              <a:rPr lang="en-US" sz="2800" b="1" dirty="0" smtClean="0">
                <a:solidFill>
                  <a:srgbClr val="0066CC"/>
                </a:solidFill>
              </a:rPr>
              <a:t> </a:t>
            </a:r>
            <a:r>
              <a:rPr lang="en-US" sz="2800" b="1" dirty="0" smtClean="0"/>
              <a:t>In the OT the first born in any generation initially is assumed to be the leader of that generation. Also in the creation of animals there is not first creation of males and then females.</a:t>
            </a:r>
            <a:endParaRPr lang="en-US" sz="2800" b="1" u="sng" dirty="0"/>
          </a:p>
        </p:txBody>
      </p:sp>
    </p:spTree>
    <p:extLst>
      <p:ext uri="{BB962C8B-B14F-4D97-AF65-F5344CB8AC3E}">
        <p14:creationId xmlns:p14="http://schemas.microsoft.com/office/powerpoint/2010/main" val="40814714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a:t>So God created man in his own image, in the image of God he created him; male and female he created them. </a:t>
            </a:r>
            <a:r>
              <a:rPr lang="en-US" dirty="0"/>
              <a:t>(Genesis </a:t>
            </a:r>
            <a:r>
              <a:rPr lang="en-US" dirty="0" smtClean="0"/>
              <a:t>1:27)</a:t>
            </a:r>
          </a:p>
          <a:p>
            <a:pPr marL="0" indent="0">
              <a:buNone/>
            </a:pPr>
            <a:r>
              <a:rPr lang="en-US" sz="2800" b="1" dirty="0" smtClean="0">
                <a:solidFill>
                  <a:srgbClr val="0066CC"/>
                </a:solidFill>
              </a:rPr>
              <a:t>In this section we will seek to briefly explore:</a:t>
            </a:r>
          </a:p>
          <a:p>
            <a:pPr marL="514350" indent="-514350">
              <a:buFont typeface="+mj-lt"/>
              <a:buAutoNum type="arabicPeriod"/>
            </a:pPr>
            <a:r>
              <a:rPr lang="en-US" b="1" dirty="0" smtClean="0">
                <a:solidFill>
                  <a:srgbClr val="0066CC"/>
                </a:solidFill>
              </a:rPr>
              <a:t>Why the animals are male and female but not said to be created male and female.</a:t>
            </a:r>
            <a:endParaRPr lang="en-US" b="1" dirty="0">
              <a:solidFill>
                <a:srgbClr val="0066CC"/>
              </a:solidFill>
            </a:endParaRPr>
          </a:p>
          <a:p>
            <a:pPr marL="514350" indent="-514350">
              <a:buFont typeface="+mj-lt"/>
              <a:buAutoNum type="arabicPeriod"/>
            </a:pPr>
            <a:r>
              <a:rPr lang="en-US" b="1" dirty="0">
                <a:solidFill>
                  <a:srgbClr val="0066CC"/>
                </a:solidFill>
              </a:rPr>
              <a:t>T</a:t>
            </a:r>
            <a:r>
              <a:rPr lang="en-US" sz="2800" b="1" dirty="0" smtClean="0">
                <a:solidFill>
                  <a:srgbClr val="0066CC"/>
                </a:solidFill>
              </a:rPr>
              <a:t>he question of differing roles of men and </a:t>
            </a:r>
            <a:r>
              <a:rPr lang="en-US" sz="2800" b="1" smtClean="0">
                <a:solidFill>
                  <a:srgbClr val="0066CC"/>
                </a:solidFill>
              </a:rPr>
              <a:t>women and male </a:t>
            </a:r>
            <a:r>
              <a:rPr lang="en-US" sz="2800" b="1" dirty="0" smtClean="0">
                <a:solidFill>
                  <a:srgbClr val="0066CC"/>
                </a:solidFill>
              </a:rPr>
              <a:t>headship within the church and marriage.</a:t>
            </a:r>
          </a:p>
          <a:p>
            <a:pPr marL="514350" indent="-514350">
              <a:buFont typeface="+mj-lt"/>
              <a:buAutoNum type="arabicPeriod"/>
            </a:pPr>
            <a:r>
              <a:rPr lang="en-US" sz="2800" b="1" dirty="0" smtClean="0">
                <a:solidFill>
                  <a:srgbClr val="0066CC"/>
                </a:solidFill>
              </a:rPr>
              <a:t>Understand what is desired biblical manhood and womanhood.</a:t>
            </a: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19771405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a:t>So God created man in his own image, in the image of God he created him; male and female he created them. </a:t>
            </a:r>
            <a:r>
              <a:rPr lang="en-US" dirty="0"/>
              <a:t>(Genesis </a:t>
            </a:r>
            <a:r>
              <a:rPr lang="en-US" dirty="0" smtClean="0"/>
              <a:t>1:27)</a:t>
            </a:r>
          </a:p>
          <a:p>
            <a:r>
              <a:rPr lang="en-US" b="1" dirty="0" smtClean="0">
                <a:solidFill>
                  <a:srgbClr val="0066CC"/>
                </a:solidFill>
              </a:rPr>
              <a:t>As a result of being created in the image of God and despite the fact that we are obviously mammals physically, it is necessary to say we are created male and female.</a:t>
            </a:r>
          </a:p>
          <a:p>
            <a:r>
              <a:rPr lang="en-US" b="1" dirty="0" smtClean="0">
                <a:solidFill>
                  <a:srgbClr val="0066CC"/>
                </a:solidFill>
              </a:rPr>
              <a:t>In a sense male and female shows we are something like the Trinity in that we are Man (</a:t>
            </a:r>
            <a:r>
              <a:rPr lang="en-US" b="1" i="1" dirty="0" err="1" smtClean="0">
                <a:solidFill>
                  <a:srgbClr val="0066CC"/>
                </a:solidFill>
              </a:rPr>
              <a:t>ādām</a:t>
            </a:r>
            <a:r>
              <a:rPr lang="en-US" b="1" dirty="0" smtClean="0">
                <a:solidFill>
                  <a:srgbClr val="0066CC"/>
                </a:solidFill>
              </a:rPr>
              <a:t>) in two persons (male and female) and capable of:</a:t>
            </a:r>
          </a:p>
          <a:p>
            <a:pPr marL="971550" lvl="1" indent="-514350">
              <a:buFont typeface="+mj-lt"/>
              <a:buAutoNum type="arabicPeriod"/>
            </a:pPr>
            <a:r>
              <a:rPr lang="en-US" sz="2800" b="1" dirty="0" smtClean="0">
                <a:solidFill>
                  <a:srgbClr val="0066CC"/>
                </a:solidFill>
              </a:rPr>
              <a:t>Harmonious interpersonal relationships</a:t>
            </a:r>
          </a:p>
          <a:p>
            <a:pPr marL="971550" lvl="1" indent="-514350">
              <a:buFont typeface="+mj-lt"/>
              <a:buAutoNum type="arabicPeriod"/>
            </a:pPr>
            <a:r>
              <a:rPr lang="en-US" sz="2800" b="1" dirty="0" smtClean="0">
                <a:solidFill>
                  <a:srgbClr val="0066CC"/>
                </a:solidFill>
              </a:rPr>
              <a:t>Equality in personhood and importance</a:t>
            </a:r>
          </a:p>
          <a:p>
            <a:pPr marL="971550" lvl="1" indent="-514350">
              <a:buFont typeface="+mj-lt"/>
              <a:buAutoNum type="arabicPeriod"/>
            </a:pPr>
            <a:r>
              <a:rPr lang="en-US" sz="2800" b="1" dirty="0" smtClean="0">
                <a:solidFill>
                  <a:srgbClr val="0066CC"/>
                </a:solidFill>
              </a:rPr>
              <a:t>Differences in roles and authority</a:t>
            </a:r>
          </a:p>
          <a:p>
            <a:pPr marL="0" indent="0">
              <a:buNone/>
            </a:pP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25382015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a:solidFill>
                  <a:srgbClr val="0066CC"/>
                </a:solidFill>
              </a:rPr>
              <a:t>Harmonious interpersonal </a:t>
            </a:r>
            <a:r>
              <a:rPr lang="en-US" sz="2800" b="1" dirty="0" smtClean="0">
                <a:solidFill>
                  <a:srgbClr val="0066CC"/>
                </a:solidFill>
              </a:rPr>
              <a:t>relationships:</a:t>
            </a:r>
          </a:p>
          <a:p>
            <a:pPr marL="457200" lvl="1" indent="-457200">
              <a:spcBef>
                <a:spcPts val="1000"/>
              </a:spcBef>
            </a:pPr>
            <a:r>
              <a:rPr lang="en-US" sz="2800" b="1" dirty="0" smtClean="0">
                <a:solidFill>
                  <a:srgbClr val="0066CC"/>
                </a:solidFill>
              </a:rPr>
              <a:t>Interpersonal relationships have their fullest expression in marriage</a:t>
            </a:r>
          </a:p>
          <a:p>
            <a:pPr marL="0" lvl="1" indent="0">
              <a:spcBef>
                <a:spcPts val="1000"/>
              </a:spcBef>
              <a:buNone/>
            </a:pPr>
            <a:r>
              <a:rPr lang="en-US" sz="2800" b="1" dirty="0"/>
              <a:t>“Therefore a man shall leave his father and mother and hold fast to his wife, and the two shall become one flesh.” This mystery is profound, and I am saying that it refers to Christ and the church. However, let each one of you love his wife as himself, and let the wife see that she respects her husband. </a:t>
            </a:r>
            <a:r>
              <a:rPr lang="en-US" sz="2800" dirty="0"/>
              <a:t>(Ephesians </a:t>
            </a:r>
            <a:r>
              <a:rPr lang="en-US" sz="2800" dirty="0" smtClean="0"/>
              <a:t>5:31-33)</a:t>
            </a:r>
          </a:p>
          <a:p>
            <a:pPr marL="0" lvl="1" indent="0">
              <a:spcBef>
                <a:spcPts val="1000"/>
              </a:spcBef>
              <a:buNone/>
            </a:pPr>
            <a:endParaRPr lang="en-US" sz="2800" dirty="0"/>
          </a:p>
          <a:p>
            <a:pPr marL="0" lvl="1" indent="0">
              <a:spcBef>
                <a:spcPts val="1000"/>
              </a:spcBef>
              <a:buNone/>
            </a:pPr>
            <a:r>
              <a:rPr lang="en-US" sz="2800" b="1" dirty="0"/>
              <a:t>So they are no longer two but one flesh. What therefore God has joined together, let not man separate.” </a:t>
            </a:r>
            <a:r>
              <a:rPr lang="en-US" sz="2800" dirty="0"/>
              <a:t>(Matthew </a:t>
            </a:r>
            <a:r>
              <a:rPr lang="en-US" sz="2800" dirty="0" smtClean="0"/>
              <a:t>19:6)</a:t>
            </a:r>
          </a:p>
          <a:p>
            <a:pPr marL="0" lvl="1" indent="0">
              <a:spcBef>
                <a:spcPts val="1000"/>
              </a:spcBef>
              <a:buNone/>
            </a:pPr>
            <a:endParaRPr lang="en-US" sz="2800" b="1" dirty="0">
              <a:solidFill>
                <a:srgbClr val="0066CC"/>
              </a:solidFill>
            </a:endParaRPr>
          </a:p>
          <a:p>
            <a:pPr marL="0" indent="0">
              <a:buNone/>
            </a:pP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3068309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a:solidFill>
                  <a:srgbClr val="0066CC"/>
                </a:solidFill>
              </a:rPr>
              <a:t>Harmonious interpersonal </a:t>
            </a:r>
            <a:r>
              <a:rPr lang="en-US" sz="2800" b="1" dirty="0" smtClean="0">
                <a:solidFill>
                  <a:srgbClr val="0066CC"/>
                </a:solidFill>
              </a:rPr>
              <a:t>relationships:</a:t>
            </a:r>
          </a:p>
          <a:p>
            <a:pPr marL="457200" lvl="1" indent="-457200">
              <a:spcBef>
                <a:spcPts val="1000"/>
              </a:spcBef>
            </a:pPr>
            <a:r>
              <a:rPr lang="en-US" sz="2800" b="1" dirty="0" smtClean="0">
                <a:solidFill>
                  <a:srgbClr val="0066CC"/>
                </a:solidFill>
              </a:rPr>
              <a:t>Sexual union except with one’s spouse is an especially grievous sin against ones own body.</a:t>
            </a:r>
          </a:p>
          <a:p>
            <a:pPr marL="0" lvl="1" indent="0">
              <a:spcBef>
                <a:spcPts val="1000"/>
              </a:spcBef>
              <a:buNone/>
            </a:pPr>
            <a:r>
              <a:rPr lang="en-US" sz="2800" b="1" dirty="0"/>
              <a:t>Flee from sexual immorality. Every other sin a person commits is outside the body, but the sexually immoral person sins against his own body. Or do you not know that your body is a temple of the Holy Spirit within you, whom you have from God? You are not your own, for you were bought with a price. So glorify God in your body. </a:t>
            </a:r>
            <a:r>
              <a:rPr lang="en-US" sz="2800" dirty="0"/>
              <a:t>(1 Corinthians </a:t>
            </a:r>
            <a:r>
              <a:rPr lang="en-US" sz="2800" dirty="0" smtClean="0"/>
              <a:t>6:18-20)</a:t>
            </a:r>
          </a:p>
          <a:p>
            <a:pPr marL="0" lvl="1" indent="0">
              <a:spcBef>
                <a:spcPts val="1000"/>
              </a:spcBef>
              <a:buNone/>
            </a:pPr>
            <a:endParaRPr lang="en-US" sz="2800" b="1" dirty="0" smtClean="0">
              <a:solidFill>
                <a:srgbClr val="0066CC"/>
              </a:solidFill>
            </a:endParaRPr>
          </a:p>
          <a:p>
            <a:pPr marL="0" lvl="1" indent="0">
              <a:spcBef>
                <a:spcPts val="1000"/>
              </a:spcBef>
              <a:buNone/>
            </a:pPr>
            <a:endParaRPr lang="en-US" sz="2800" b="1" dirty="0">
              <a:solidFill>
                <a:srgbClr val="0066CC"/>
              </a:solidFill>
            </a:endParaRPr>
          </a:p>
          <a:p>
            <a:pPr marL="0" indent="0">
              <a:buNone/>
            </a:pP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40822294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a:solidFill>
                  <a:srgbClr val="0066CC"/>
                </a:solidFill>
              </a:rPr>
              <a:t>Harmonious interpersonal </a:t>
            </a:r>
            <a:r>
              <a:rPr lang="en-US" sz="2800" b="1" dirty="0" smtClean="0">
                <a:solidFill>
                  <a:srgbClr val="0066CC"/>
                </a:solidFill>
              </a:rPr>
              <a:t>relationships:</a:t>
            </a:r>
          </a:p>
          <a:p>
            <a:pPr marL="457200" lvl="1" indent="-457200">
              <a:spcBef>
                <a:spcPts val="1000"/>
              </a:spcBef>
            </a:pPr>
            <a:r>
              <a:rPr lang="en-US" sz="2800" b="1" dirty="0" smtClean="0">
                <a:solidFill>
                  <a:srgbClr val="0066CC"/>
                </a:solidFill>
              </a:rPr>
              <a:t>If marriage is so important why were Jesus and Paul unmarried?</a:t>
            </a:r>
          </a:p>
          <a:p>
            <a:pPr marL="457200" lvl="2" indent="0">
              <a:spcBef>
                <a:spcPts val="1000"/>
              </a:spcBef>
              <a:buNone/>
            </a:pPr>
            <a:r>
              <a:rPr lang="en-US" sz="2800" b="1" dirty="0" smtClean="0">
                <a:solidFill>
                  <a:srgbClr val="0066CC"/>
                </a:solidFill>
              </a:rPr>
              <a:t>Jesus is both God and man and has taken the entire church as his bride. Jesus has a spiritual and emotional unity with every believer that will last for eternity.</a:t>
            </a:r>
          </a:p>
          <a:p>
            <a:pPr marL="0" lvl="1" indent="0">
              <a:spcBef>
                <a:spcPts val="1000"/>
              </a:spcBef>
              <a:buNone/>
            </a:pPr>
            <a:endParaRPr lang="en-US" sz="2800" b="1" dirty="0" smtClean="0">
              <a:solidFill>
                <a:srgbClr val="0066CC"/>
              </a:solidFill>
            </a:endParaRPr>
          </a:p>
          <a:p>
            <a:pPr marL="0" lvl="1" indent="0">
              <a:spcBef>
                <a:spcPts val="1000"/>
              </a:spcBef>
              <a:buNone/>
            </a:pPr>
            <a:endParaRPr lang="en-US" sz="2800" b="1" dirty="0">
              <a:solidFill>
                <a:srgbClr val="0066CC"/>
              </a:solidFill>
            </a:endParaRPr>
          </a:p>
          <a:p>
            <a:pPr marL="0" indent="0">
              <a:buNone/>
            </a:pP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11602149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a:solidFill>
                  <a:srgbClr val="0066CC"/>
                </a:solidFill>
              </a:rPr>
              <a:t>Harmonious interpersonal </a:t>
            </a:r>
            <a:r>
              <a:rPr lang="en-US" sz="2800" b="1" dirty="0" smtClean="0">
                <a:solidFill>
                  <a:srgbClr val="0066CC"/>
                </a:solidFill>
              </a:rPr>
              <a:t>relationships:</a:t>
            </a:r>
          </a:p>
          <a:p>
            <a:pPr marL="457200" lvl="1" indent="-457200">
              <a:spcBef>
                <a:spcPts val="1000"/>
              </a:spcBef>
            </a:pPr>
            <a:r>
              <a:rPr lang="en-US" sz="2800" b="1" dirty="0" smtClean="0">
                <a:solidFill>
                  <a:srgbClr val="0066CC"/>
                </a:solidFill>
              </a:rPr>
              <a:t>If marriage is so important why were Jesus and Paul unmarried?</a:t>
            </a:r>
          </a:p>
          <a:p>
            <a:pPr marL="457200" lvl="2" indent="0">
              <a:spcBef>
                <a:spcPts val="1000"/>
              </a:spcBef>
              <a:buNone/>
            </a:pPr>
            <a:r>
              <a:rPr lang="en-US" sz="2800" b="1" dirty="0" smtClean="0">
                <a:solidFill>
                  <a:srgbClr val="0066CC"/>
                </a:solidFill>
              </a:rPr>
              <a:t>Paul does not say it is wrong to marry but says giving up the right or privilege to marry for the sake of the Kingdom of God is another way to express the relational aspects of marriage and bear “spiritual children” through evangelism and discipleship.</a:t>
            </a:r>
          </a:p>
          <a:p>
            <a:pPr marL="457200" lvl="2" indent="0">
              <a:spcBef>
                <a:spcPts val="1000"/>
              </a:spcBef>
              <a:buNone/>
            </a:pPr>
            <a:r>
              <a:rPr lang="en-US" sz="2800" b="1" dirty="0"/>
              <a:t>I do not write these things to make you ashamed, but to admonish you as my beloved children. For though you have countless guides in Christ, you do not have many fathers. For I became your father in Christ Jesus through the gospel. I urge you, then, be imitators of me. That is why I sent you Timothy, my beloved and faithful child in the Lord, to remind you of my ways in Christ, as I teach them everywhere in every church. </a:t>
            </a:r>
            <a:r>
              <a:rPr lang="en-US" sz="2800" dirty="0"/>
              <a:t>(1 Corinthians </a:t>
            </a:r>
            <a:r>
              <a:rPr lang="en-US" sz="2800" dirty="0" smtClean="0"/>
              <a:t>4:14-17)</a:t>
            </a:r>
            <a:endParaRPr lang="en-US" sz="2800" b="1" dirty="0">
              <a:solidFill>
                <a:srgbClr val="0066CC"/>
              </a:solidFill>
            </a:endParaRPr>
          </a:p>
          <a:p>
            <a:pPr marL="0" lvl="1" indent="0">
              <a:spcBef>
                <a:spcPts val="1000"/>
              </a:spcBef>
              <a:buNone/>
            </a:pPr>
            <a:endParaRPr lang="en-US" sz="2800" b="1" dirty="0" smtClean="0">
              <a:solidFill>
                <a:srgbClr val="0066CC"/>
              </a:solidFill>
            </a:endParaRPr>
          </a:p>
          <a:p>
            <a:pPr marL="0" lvl="1" indent="0">
              <a:spcBef>
                <a:spcPts val="1000"/>
              </a:spcBef>
              <a:buNone/>
            </a:pPr>
            <a:endParaRPr lang="en-US" sz="2800" b="1" dirty="0">
              <a:solidFill>
                <a:srgbClr val="0066CC"/>
              </a:solidFill>
            </a:endParaRPr>
          </a:p>
          <a:p>
            <a:pPr marL="0" indent="0">
              <a:buNone/>
            </a:pP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2337223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66CC"/>
                </a:solidFill>
              </a:rPr>
              <a:t>Egalitarianism versus Complementarianism</a:t>
            </a:r>
          </a:p>
          <a:p>
            <a:pPr marL="0" lvl="1" indent="0">
              <a:spcBef>
                <a:spcPts val="1000"/>
              </a:spcBef>
              <a:buNone/>
            </a:pPr>
            <a:endParaRPr lang="en-US" sz="2800" b="1" dirty="0">
              <a:solidFill>
                <a:srgbClr val="0066CC"/>
              </a:solidFill>
            </a:endParaRPr>
          </a:p>
          <a:p>
            <a:pPr marL="457200" lvl="1" indent="-457200">
              <a:spcBef>
                <a:spcPts val="1000"/>
              </a:spcBef>
            </a:pPr>
            <a:r>
              <a:rPr lang="en-US" sz="2800" b="1" dirty="0" smtClean="0">
                <a:solidFill>
                  <a:srgbClr val="0066CC"/>
                </a:solidFill>
              </a:rPr>
              <a:t>Egalitarianism is the popular view in society and in some churches/denominations that aside from some obvious physical differences, men and women are identical and in the church should be able to serve as elders and all church leadership positions.</a:t>
            </a:r>
          </a:p>
          <a:p>
            <a:pPr marL="457200" lvl="1" indent="-457200">
              <a:spcBef>
                <a:spcPts val="1000"/>
              </a:spcBef>
            </a:pPr>
            <a:r>
              <a:rPr lang="en-US" sz="2800" b="1" dirty="0" smtClean="0">
                <a:solidFill>
                  <a:srgbClr val="0066CC"/>
                </a:solidFill>
              </a:rPr>
              <a:t>Complementarianism is the biblical view that men and women are equal before God but have complementary roles and gifts.</a:t>
            </a:r>
            <a:endParaRPr lang="en-US" sz="2800" b="1" dirty="0">
              <a:solidFill>
                <a:srgbClr val="0066CC"/>
              </a:solidFill>
            </a:endParaRPr>
          </a:p>
        </p:txBody>
      </p:sp>
    </p:spTree>
    <p:extLst>
      <p:ext uri="{BB962C8B-B14F-4D97-AF65-F5344CB8AC3E}">
        <p14:creationId xmlns:p14="http://schemas.microsoft.com/office/powerpoint/2010/main" val="17235226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66CC"/>
                </a:solidFill>
              </a:rPr>
              <a:t>Equality in Personhood and Importance:</a:t>
            </a:r>
          </a:p>
          <a:p>
            <a:pPr marL="457200" lvl="1" indent="-457200">
              <a:spcBef>
                <a:spcPts val="1000"/>
              </a:spcBef>
            </a:pPr>
            <a:r>
              <a:rPr lang="en-US" sz="2800" b="1" dirty="0" smtClean="0">
                <a:solidFill>
                  <a:srgbClr val="0066CC"/>
                </a:solidFill>
              </a:rPr>
              <a:t>In saying “male and female he created them” it is obvious that men and women </a:t>
            </a:r>
            <a:r>
              <a:rPr lang="en-US" sz="2800" b="1" dirty="0">
                <a:solidFill>
                  <a:srgbClr val="0066CC"/>
                </a:solidFill>
              </a:rPr>
              <a:t>are equally made in God’s image and </a:t>
            </a:r>
            <a:r>
              <a:rPr lang="en-US" sz="2800" b="1" dirty="0" smtClean="0">
                <a:solidFill>
                  <a:srgbClr val="0066CC"/>
                </a:solidFill>
              </a:rPr>
              <a:t>hence are equally important and valuable to God.</a:t>
            </a:r>
          </a:p>
          <a:p>
            <a:pPr marL="0" lvl="1" indent="0">
              <a:spcBef>
                <a:spcPts val="1000"/>
              </a:spcBef>
              <a:buNone/>
            </a:pPr>
            <a:r>
              <a:rPr lang="en-US" sz="2800" dirty="0"/>
              <a:t>“‘</a:t>
            </a:r>
            <a:r>
              <a:rPr lang="en-US" sz="2800" b="1" dirty="0"/>
              <a:t>And in the last days it shall be, God declares, that I will pour out my Spirit on all flesh, and your sons and your daughters shall prophesy, and your young men shall see visions, and your old men shall dream dreams; even on my male servants and female servants in those days I will pour out my Spirit, and they shall prophesy. </a:t>
            </a:r>
            <a:r>
              <a:rPr lang="en-US" sz="2800" dirty="0"/>
              <a:t>(Acts </a:t>
            </a:r>
            <a:r>
              <a:rPr lang="en-US" sz="2800" dirty="0" smtClean="0"/>
              <a:t>2:17-18)</a:t>
            </a:r>
          </a:p>
          <a:p>
            <a:pPr marL="457200" lvl="1" indent="-457200">
              <a:spcBef>
                <a:spcPts val="1000"/>
              </a:spcBef>
            </a:pPr>
            <a:r>
              <a:rPr lang="en-US" sz="2800" b="1" dirty="0" smtClean="0">
                <a:solidFill>
                  <a:srgbClr val="0066CC"/>
                </a:solidFill>
              </a:rPr>
              <a:t>So it is pointless to ask who can pray better or who can praise God better or who can be more spiritually sensitive or have a deeper relationship with God?</a:t>
            </a:r>
            <a:endParaRPr lang="en-US" sz="2800" b="1" dirty="0">
              <a:solidFill>
                <a:srgbClr val="0066CC"/>
              </a:solidFill>
            </a:endParaRPr>
          </a:p>
          <a:p>
            <a:pPr marL="0" indent="0">
              <a:buNone/>
            </a:pP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38399946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1809</Words>
  <Application>Microsoft Office PowerPoint</Application>
  <PresentationFormat>Widescreen</PresentationFormat>
  <Paragraphs>126</Paragraphs>
  <Slides>16</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Discipleship:  An  Introduction to  Systematic Theology and  Apologetics</vt:lpstr>
      <vt:lpstr>Creation of Humans; male and female he created them</vt:lpstr>
      <vt:lpstr>Creation of Humans; male and female he created them</vt:lpstr>
      <vt:lpstr>Creation of Humans; male and female he created them</vt:lpstr>
      <vt:lpstr>Creation of Humans; male and female he created them</vt:lpstr>
      <vt:lpstr>Creation of Humans; male and female he created them</vt:lpstr>
      <vt:lpstr>Creation of Humans; male and female he created them</vt:lpstr>
      <vt:lpstr>Creation of Humans; male and female he created them</vt:lpstr>
      <vt:lpstr>Creation of Humans; male and female he created them</vt:lpstr>
      <vt:lpstr>Creation of Humans; male and female he created them</vt:lpstr>
      <vt:lpstr>Creation of Humans; male and female he created them</vt:lpstr>
      <vt:lpstr>Creation of Humans; male and female he created them</vt:lpstr>
      <vt:lpstr>Creation of Humans; male and female he created them</vt:lpstr>
      <vt:lpstr>Creation of Humans; male and female he created them</vt:lpstr>
      <vt:lpstr>Creation of Humans; male and female he created them</vt:lpstr>
      <vt:lpstr>Creation of Humans; male and female he created them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3</cp:revision>
  <dcterms:created xsi:type="dcterms:W3CDTF">2016-06-12T21:10:43Z</dcterms:created>
  <dcterms:modified xsi:type="dcterms:W3CDTF">2016-06-12T21:14:11Z</dcterms:modified>
</cp:coreProperties>
</file>