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67" d="100"/>
          <a:sy n="67" d="100"/>
        </p:scale>
        <p:origin x="490"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7703E3-F619-414C-A057-C71E6E9DFD27}" type="datetimeFigureOut">
              <a:rPr lang="en-US" smtClean="0"/>
              <a:t>6/19/2016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96427A-3654-481B-98CA-1969B34132CF}" type="slidenum">
              <a:rPr lang="en-US" smtClean="0"/>
              <a:t>‹#›</a:t>
            </a:fld>
            <a:endParaRPr lang="en-US"/>
          </a:p>
        </p:txBody>
      </p:sp>
    </p:spTree>
    <p:extLst>
      <p:ext uri="{BB962C8B-B14F-4D97-AF65-F5344CB8AC3E}">
        <p14:creationId xmlns:p14="http://schemas.microsoft.com/office/powerpoint/2010/main" val="2491137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2</a:t>
            </a:fld>
            <a:endParaRPr lang="en-US"/>
          </a:p>
        </p:txBody>
      </p:sp>
    </p:spTree>
    <p:extLst>
      <p:ext uri="{BB962C8B-B14F-4D97-AF65-F5344CB8AC3E}">
        <p14:creationId xmlns:p14="http://schemas.microsoft.com/office/powerpoint/2010/main" val="767284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11</a:t>
            </a:fld>
            <a:endParaRPr lang="en-US"/>
          </a:p>
        </p:txBody>
      </p:sp>
    </p:spTree>
    <p:extLst>
      <p:ext uri="{BB962C8B-B14F-4D97-AF65-F5344CB8AC3E}">
        <p14:creationId xmlns:p14="http://schemas.microsoft.com/office/powerpoint/2010/main" val="37375489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12</a:t>
            </a:fld>
            <a:endParaRPr lang="en-US"/>
          </a:p>
        </p:txBody>
      </p:sp>
    </p:spTree>
    <p:extLst>
      <p:ext uri="{BB962C8B-B14F-4D97-AF65-F5344CB8AC3E}">
        <p14:creationId xmlns:p14="http://schemas.microsoft.com/office/powerpoint/2010/main" val="418623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13</a:t>
            </a:fld>
            <a:endParaRPr lang="en-US"/>
          </a:p>
        </p:txBody>
      </p:sp>
    </p:spTree>
    <p:extLst>
      <p:ext uri="{BB962C8B-B14F-4D97-AF65-F5344CB8AC3E}">
        <p14:creationId xmlns:p14="http://schemas.microsoft.com/office/powerpoint/2010/main" val="364160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14</a:t>
            </a:fld>
            <a:endParaRPr lang="en-US"/>
          </a:p>
        </p:txBody>
      </p:sp>
    </p:spTree>
    <p:extLst>
      <p:ext uri="{BB962C8B-B14F-4D97-AF65-F5344CB8AC3E}">
        <p14:creationId xmlns:p14="http://schemas.microsoft.com/office/powerpoint/2010/main" val="36638660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15</a:t>
            </a:fld>
            <a:endParaRPr lang="en-US"/>
          </a:p>
        </p:txBody>
      </p:sp>
    </p:spTree>
    <p:extLst>
      <p:ext uri="{BB962C8B-B14F-4D97-AF65-F5344CB8AC3E}">
        <p14:creationId xmlns:p14="http://schemas.microsoft.com/office/powerpoint/2010/main" val="4102496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16</a:t>
            </a:fld>
            <a:endParaRPr lang="en-US"/>
          </a:p>
        </p:txBody>
      </p:sp>
    </p:spTree>
    <p:extLst>
      <p:ext uri="{BB962C8B-B14F-4D97-AF65-F5344CB8AC3E}">
        <p14:creationId xmlns:p14="http://schemas.microsoft.com/office/powerpoint/2010/main" val="3833758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17</a:t>
            </a:fld>
            <a:endParaRPr lang="en-US" dirty="0"/>
          </a:p>
        </p:txBody>
      </p:sp>
    </p:spTree>
    <p:extLst>
      <p:ext uri="{BB962C8B-B14F-4D97-AF65-F5344CB8AC3E}">
        <p14:creationId xmlns:p14="http://schemas.microsoft.com/office/powerpoint/2010/main" val="2709626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18</a:t>
            </a:fld>
            <a:endParaRPr lang="en-US" dirty="0"/>
          </a:p>
        </p:txBody>
      </p:sp>
    </p:spTree>
    <p:extLst>
      <p:ext uri="{BB962C8B-B14F-4D97-AF65-F5344CB8AC3E}">
        <p14:creationId xmlns:p14="http://schemas.microsoft.com/office/powerpoint/2010/main" val="4283662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3</a:t>
            </a:fld>
            <a:endParaRPr lang="en-US"/>
          </a:p>
        </p:txBody>
      </p:sp>
    </p:spTree>
    <p:extLst>
      <p:ext uri="{BB962C8B-B14F-4D97-AF65-F5344CB8AC3E}">
        <p14:creationId xmlns:p14="http://schemas.microsoft.com/office/powerpoint/2010/main" val="1534492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4</a:t>
            </a:fld>
            <a:endParaRPr lang="en-US"/>
          </a:p>
        </p:txBody>
      </p:sp>
    </p:spTree>
    <p:extLst>
      <p:ext uri="{BB962C8B-B14F-4D97-AF65-F5344CB8AC3E}">
        <p14:creationId xmlns:p14="http://schemas.microsoft.com/office/powerpoint/2010/main" val="1035114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5</a:t>
            </a:fld>
            <a:endParaRPr lang="en-US"/>
          </a:p>
        </p:txBody>
      </p:sp>
    </p:spTree>
    <p:extLst>
      <p:ext uri="{BB962C8B-B14F-4D97-AF65-F5344CB8AC3E}">
        <p14:creationId xmlns:p14="http://schemas.microsoft.com/office/powerpoint/2010/main" val="595154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6</a:t>
            </a:fld>
            <a:endParaRPr lang="en-US"/>
          </a:p>
        </p:txBody>
      </p:sp>
    </p:spTree>
    <p:extLst>
      <p:ext uri="{BB962C8B-B14F-4D97-AF65-F5344CB8AC3E}">
        <p14:creationId xmlns:p14="http://schemas.microsoft.com/office/powerpoint/2010/main" val="992121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7</a:t>
            </a:fld>
            <a:endParaRPr lang="en-US"/>
          </a:p>
        </p:txBody>
      </p:sp>
    </p:spTree>
    <p:extLst>
      <p:ext uri="{BB962C8B-B14F-4D97-AF65-F5344CB8AC3E}">
        <p14:creationId xmlns:p14="http://schemas.microsoft.com/office/powerpoint/2010/main" val="1679441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8</a:t>
            </a:fld>
            <a:endParaRPr lang="en-US"/>
          </a:p>
        </p:txBody>
      </p:sp>
    </p:spTree>
    <p:extLst>
      <p:ext uri="{BB962C8B-B14F-4D97-AF65-F5344CB8AC3E}">
        <p14:creationId xmlns:p14="http://schemas.microsoft.com/office/powerpoint/2010/main" val="3779363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9</a:t>
            </a:fld>
            <a:endParaRPr lang="en-US"/>
          </a:p>
        </p:txBody>
      </p:sp>
    </p:spTree>
    <p:extLst>
      <p:ext uri="{BB962C8B-B14F-4D97-AF65-F5344CB8AC3E}">
        <p14:creationId xmlns:p14="http://schemas.microsoft.com/office/powerpoint/2010/main" val="1156592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10</a:t>
            </a:fld>
            <a:endParaRPr lang="en-US"/>
          </a:p>
        </p:txBody>
      </p:sp>
    </p:spTree>
    <p:extLst>
      <p:ext uri="{BB962C8B-B14F-4D97-AF65-F5344CB8AC3E}">
        <p14:creationId xmlns:p14="http://schemas.microsoft.com/office/powerpoint/2010/main" val="279830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BD3BCD-0364-430C-A122-BC273E0E401C}"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173199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D3BCD-0364-430C-A122-BC273E0E401C}"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158460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D3BCD-0364-430C-A122-BC273E0E401C}"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2169230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BD3BCD-0364-430C-A122-BC273E0E401C}"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86948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BD3BCD-0364-430C-A122-BC273E0E401C}"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243547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BD3BCD-0364-430C-A122-BC273E0E401C}"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1053520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BD3BCD-0364-430C-A122-BC273E0E401C}" type="datetimeFigureOut">
              <a:rPr lang="en-US" smtClean="0"/>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2058988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BD3BCD-0364-430C-A122-BC273E0E401C}" type="datetimeFigureOut">
              <a:rPr lang="en-US" smtClean="0"/>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3712176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D3BCD-0364-430C-A122-BC273E0E401C}" type="datetimeFigureOut">
              <a:rPr lang="en-US" smtClean="0"/>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91596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BD3BCD-0364-430C-A122-BC273E0E401C}"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191826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BD3BCD-0364-430C-A122-BC273E0E401C}"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CCDCF-ED51-4638-B6EF-6B2721F779EC}" type="slidenum">
              <a:rPr lang="en-US" smtClean="0"/>
              <a:t>‹#›</a:t>
            </a:fld>
            <a:endParaRPr lang="en-US"/>
          </a:p>
        </p:txBody>
      </p:sp>
    </p:spTree>
    <p:extLst>
      <p:ext uri="{BB962C8B-B14F-4D97-AF65-F5344CB8AC3E}">
        <p14:creationId xmlns:p14="http://schemas.microsoft.com/office/powerpoint/2010/main" val="1881514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D3BCD-0364-430C-A122-BC273E0E401C}" type="datetimeFigureOut">
              <a:rPr lang="en-US" smtClean="0"/>
              <a:t>6/19/2016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CCDCF-ED51-4638-B6EF-6B2721F779EC}" type="slidenum">
              <a:rPr lang="en-US" smtClean="0"/>
              <a:t>‹#›</a:t>
            </a:fld>
            <a:endParaRPr lang="en-US"/>
          </a:p>
        </p:txBody>
      </p:sp>
    </p:spTree>
    <p:extLst>
      <p:ext uri="{BB962C8B-B14F-4D97-AF65-F5344CB8AC3E}">
        <p14:creationId xmlns:p14="http://schemas.microsoft.com/office/powerpoint/2010/main" val="622545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June 19, 2016</a:t>
            </a:r>
            <a:endParaRPr lang="en-US" dirty="0">
              <a:solidFill>
                <a:srgbClr val="0070C0"/>
              </a:solidFill>
            </a:endParaRPr>
          </a:p>
        </p:txBody>
      </p:sp>
    </p:spTree>
    <p:extLst>
      <p:ext uri="{BB962C8B-B14F-4D97-AF65-F5344CB8AC3E}">
        <p14:creationId xmlns:p14="http://schemas.microsoft.com/office/powerpoint/2010/main" val="6786262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a:t>
            </a:r>
            <a:r>
              <a:rPr lang="en-US" sz="3600" b="1" dirty="0"/>
              <a:t>; 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u="sng" dirty="0" smtClean="0">
                <a:solidFill>
                  <a:srgbClr val="FF0000"/>
                </a:solidFill>
              </a:rPr>
              <a:t>Mature</a:t>
            </a:r>
            <a:r>
              <a:rPr lang="en-US" sz="2800" b="1" u="sng" dirty="0" smtClean="0">
                <a:solidFill>
                  <a:srgbClr val="0066CC"/>
                </a:solidFill>
              </a:rPr>
              <a:t> Masculinity</a:t>
            </a:r>
            <a:r>
              <a:rPr lang="en-US" sz="2800" b="1" dirty="0" smtClean="0">
                <a:solidFill>
                  <a:srgbClr val="0066CC"/>
                </a:solidFill>
              </a:rPr>
              <a:t>: The </a:t>
            </a:r>
            <a:r>
              <a:rPr lang="en-US" sz="2800" b="1" dirty="0" smtClean="0">
                <a:solidFill>
                  <a:srgbClr val="FF0000"/>
                </a:solidFill>
              </a:rPr>
              <a:t>sense</a:t>
            </a:r>
            <a:r>
              <a:rPr lang="en-US" sz="2800" b="1" dirty="0" smtClean="0">
                <a:solidFill>
                  <a:srgbClr val="0066CC"/>
                </a:solidFill>
              </a:rPr>
              <a:t> of a </a:t>
            </a:r>
            <a:r>
              <a:rPr lang="en-US" sz="2800" b="1" dirty="0" smtClean="0">
                <a:solidFill>
                  <a:srgbClr val="FF0000"/>
                </a:solidFill>
              </a:rPr>
              <a:t>benevolent</a:t>
            </a:r>
            <a:r>
              <a:rPr lang="en-US" sz="2800" b="1" dirty="0" smtClean="0">
                <a:solidFill>
                  <a:srgbClr val="0066CC"/>
                </a:solidFill>
              </a:rPr>
              <a:t> </a:t>
            </a:r>
            <a:r>
              <a:rPr lang="en-US" sz="2800" b="1" dirty="0" smtClean="0">
                <a:solidFill>
                  <a:srgbClr val="FF0000"/>
                </a:solidFill>
              </a:rPr>
              <a:t>responsibility</a:t>
            </a:r>
            <a:r>
              <a:rPr lang="en-US" sz="2800" b="1" dirty="0" smtClean="0">
                <a:solidFill>
                  <a:srgbClr val="0066CC"/>
                </a:solidFill>
              </a:rPr>
              <a:t> to lead, provide for and protect women in ways appropriate to a man’s differing relationships.</a:t>
            </a:r>
          </a:p>
          <a:p>
            <a:pPr marL="457200" lvl="2" indent="0">
              <a:spcBef>
                <a:spcPts val="1000"/>
              </a:spcBef>
              <a:buNone/>
            </a:pPr>
            <a:r>
              <a:rPr lang="en-US" sz="2800" b="1" u="sng" dirty="0" smtClean="0">
                <a:solidFill>
                  <a:srgbClr val="0066CC"/>
                </a:solidFill>
              </a:rPr>
              <a:t>Mature</a:t>
            </a:r>
            <a:r>
              <a:rPr lang="en-US" sz="2800" b="1" dirty="0" smtClean="0">
                <a:solidFill>
                  <a:srgbClr val="0066CC"/>
                </a:solidFill>
              </a:rPr>
              <a:t> means growing out of sinful distortion and limitations and finding the true nature of masculinity.</a:t>
            </a:r>
          </a:p>
          <a:p>
            <a:pPr marL="457200" lvl="2" indent="0">
              <a:spcBef>
                <a:spcPts val="1000"/>
              </a:spcBef>
              <a:buNone/>
            </a:pPr>
            <a:r>
              <a:rPr lang="en-US" sz="2800" b="1" u="sng" dirty="0" smtClean="0">
                <a:solidFill>
                  <a:srgbClr val="0066CC"/>
                </a:solidFill>
              </a:rPr>
              <a:t>Sense</a:t>
            </a:r>
            <a:r>
              <a:rPr lang="en-US" sz="2800" b="1" dirty="0" smtClean="0">
                <a:solidFill>
                  <a:srgbClr val="0066CC"/>
                </a:solidFill>
              </a:rPr>
              <a:t>: a man must not only be responsible but also sense/affirm his responsibility even if he is not in a situation where he can relate to a woman or is physically able to provide/protect.</a:t>
            </a:r>
          </a:p>
          <a:p>
            <a:pPr marL="457200" lvl="2" indent="0">
              <a:spcBef>
                <a:spcPts val="1000"/>
              </a:spcBef>
              <a:buNone/>
            </a:pPr>
            <a:r>
              <a:rPr lang="en-US" sz="2800" b="1" u="sng" dirty="0" smtClean="0">
                <a:solidFill>
                  <a:srgbClr val="0066CC"/>
                </a:solidFill>
              </a:rPr>
              <a:t>Benevolent</a:t>
            </a:r>
            <a:r>
              <a:rPr lang="en-US" sz="2800" b="1" dirty="0" smtClean="0">
                <a:solidFill>
                  <a:srgbClr val="0066CC"/>
                </a:solidFill>
              </a:rPr>
              <a:t>: the responsibility of manhood is to act for the good of the woman</a:t>
            </a:r>
          </a:p>
          <a:p>
            <a:pPr marL="457200" lvl="2" indent="0">
              <a:spcBef>
                <a:spcPts val="1000"/>
              </a:spcBef>
              <a:buNone/>
            </a:pPr>
            <a:r>
              <a:rPr lang="en-US" sz="2800" b="1" u="sng" dirty="0">
                <a:solidFill>
                  <a:srgbClr val="0066CC"/>
                </a:solidFill>
              </a:rPr>
              <a:t>Responsibility</a:t>
            </a:r>
            <a:r>
              <a:rPr lang="en-US" sz="2800" b="1" dirty="0">
                <a:solidFill>
                  <a:srgbClr val="0066CC"/>
                </a:solidFill>
              </a:rPr>
              <a:t> is a God-given trust men will be called to account for and not a right</a:t>
            </a:r>
            <a:r>
              <a:rPr lang="en-US" sz="2800" b="1" dirty="0" smtClean="0">
                <a:solidFill>
                  <a:srgbClr val="0066CC"/>
                </a:solidFill>
              </a:rPr>
              <a:t>.</a:t>
            </a:r>
            <a:endParaRPr lang="en-US" sz="2800" b="1" dirty="0">
              <a:solidFill>
                <a:srgbClr val="0066CC"/>
              </a:solidFill>
            </a:endParaRPr>
          </a:p>
          <a:p>
            <a:pPr marL="457200" lvl="2" indent="0">
              <a:spcBef>
                <a:spcPts val="1000"/>
              </a:spcBef>
              <a:buNone/>
            </a:pPr>
            <a:r>
              <a:rPr lang="en-US" sz="2400" dirty="0"/>
              <a:t>*(John Piper; </a:t>
            </a:r>
            <a:r>
              <a:rPr lang="en-US" sz="2400" i="1" dirty="0"/>
              <a:t>Restoring Biblical Manhood and Womanhood</a:t>
            </a:r>
            <a:r>
              <a:rPr lang="en-US" sz="2400" dirty="0"/>
              <a:t>)</a:t>
            </a:r>
            <a:endParaRPr lang="en-US" sz="2400" b="1" dirty="0"/>
          </a:p>
          <a:p>
            <a:pPr marL="457200" lvl="2"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4081360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 </a:t>
            </a:r>
            <a:r>
              <a:rPr lang="en-US" sz="2800" b="1" dirty="0" smtClean="0">
                <a:solidFill>
                  <a:srgbClr val="0066CC"/>
                </a:solidFill>
              </a:rPr>
              <a:t>Masculinity: The </a:t>
            </a:r>
            <a:r>
              <a:rPr lang="en-US" sz="2800" b="1" dirty="0" smtClean="0">
                <a:solidFill>
                  <a:srgbClr val="0070C0"/>
                </a:solidFill>
              </a:rPr>
              <a:t>sense</a:t>
            </a:r>
            <a:r>
              <a:rPr lang="en-US" sz="2800" b="1" dirty="0" smtClean="0">
                <a:solidFill>
                  <a:srgbClr val="0066CC"/>
                </a:solidFill>
              </a:rPr>
              <a:t> of a </a:t>
            </a:r>
            <a:r>
              <a:rPr lang="en-US" sz="2800" b="1" dirty="0" smtClean="0">
                <a:solidFill>
                  <a:srgbClr val="0070C0"/>
                </a:solidFill>
              </a:rPr>
              <a:t>benevolent</a:t>
            </a:r>
            <a:r>
              <a:rPr lang="en-US" sz="2800" b="1" dirty="0" smtClean="0">
                <a:solidFill>
                  <a:srgbClr val="0066CC"/>
                </a:solidFill>
              </a:rPr>
              <a:t> </a:t>
            </a:r>
            <a:r>
              <a:rPr lang="en-US" sz="2800" b="1" dirty="0" smtClean="0">
                <a:solidFill>
                  <a:srgbClr val="0070C0"/>
                </a:solidFill>
              </a:rPr>
              <a:t>responsibility</a:t>
            </a:r>
            <a:r>
              <a:rPr lang="en-US" sz="2800" b="1" dirty="0" smtClean="0">
                <a:solidFill>
                  <a:srgbClr val="0066CC"/>
                </a:solidFill>
              </a:rPr>
              <a:t> to </a:t>
            </a:r>
            <a:r>
              <a:rPr lang="en-US" sz="2800" b="1" dirty="0" smtClean="0">
                <a:solidFill>
                  <a:srgbClr val="FF0000"/>
                </a:solidFill>
              </a:rPr>
              <a:t>lead</a:t>
            </a:r>
            <a:r>
              <a:rPr lang="en-US" sz="2800" b="1" dirty="0" smtClean="0">
                <a:solidFill>
                  <a:srgbClr val="0066CC"/>
                </a:solidFill>
              </a:rPr>
              <a:t>, </a:t>
            </a:r>
            <a:r>
              <a:rPr lang="en-US" sz="2800" b="1" dirty="0" smtClean="0">
                <a:solidFill>
                  <a:srgbClr val="FF0000"/>
                </a:solidFill>
              </a:rPr>
              <a:t>provide</a:t>
            </a:r>
            <a:r>
              <a:rPr lang="en-US" sz="2800" b="1" dirty="0" smtClean="0">
                <a:solidFill>
                  <a:srgbClr val="0066CC"/>
                </a:solidFill>
              </a:rPr>
              <a:t> for and protect women in ways appropriate to a man’s differing relationships.</a:t>
            </a:r>
          </a:p>
          <a:p>
            <a:pPr marL="457200" lvl="2" indent="0">
              <a:spcBef>
                <a:spcPts val="1000"/>
              </a:spcBef>
              <a:buNone/>
            </a:pPr>
            <a:r>
              <a:rPr lang="en-US" sz="2800" b="1" u="sng" dirty="0" smtClean="0">
                <a:solidFill>
                  <a:srgbClr val="0066CC"/>
                </a:solidFill>
              </a:rPr>
              <a:t>Leadership</a:t>
            </a:r>
            <a:r>
              <a:rPr lang="en-US" sz="2800" b="1" dirty="0" smtClean="0">
                <a:solidFill>
                  <a:srgbClr val="0066CC"/>
                </a:solidFill>
              </a:rPr>
              <a:t> is not expressed in a demand to be served but in the strength </a:t>
            </a:r>
            <a:r>
              <a:rPr lang="en-US" sz="2800" b="1" dirty="0">
                <a:solidFill>
                  <a:srgbClr val="0066CC"/>
                </a:solidFill>
              </a:rPr>
              <a:t>t</a:t>
            </a:r>
            <a:r>
              <a:rPr lang="en-US" sz="2800" b="1" dirty="0" smtClean="0">
                <a:solidFill>
                  <a:srgbClr val="0066CC"/>
                </a:solidFill>
              </a:rPr>
              <a:t>o serve and sacrifice for the good of the woman. It does not give the man Christ’s authority or assume superiority. It does not require the man to initiate every action but does require overall that in general he does take the initiative. Where there are disagreements the man makes the final decision and initiates reconciliation when required.</a:t>
            </a:r>
          </a:p>
          <a:p>
            <a:pPr marL="457200" lvl="2" indent="0">
              <a:spcBef>
                <a:spcPts val="1000"/>
              </a:spcBef>
              <a:buNone/>
            </a:pPr>
            <a:r>
              <a:rPr lang="en-US" sz="2800" b="1" u="sng" dirty="0">
                <a:solidFill>
                  <a:srgbClr val="0066CC"/>
                </a:solidFill>
              </a:rPr>
              <a:t>Provide</a:t>
            </a:r>
            <a:r>
              <a:rPr lang="en-US" sz="2800" b="1" dirty="0">
                <a:solidFill>
                  <a:srgbClr val="0066CC"/>
                </a:solidFill>
              </a:rPr>
              <a:t> does not exclude women from provision but means the man feels the chief responsibility to assure there is “food on the table” etc.</a:t>
            </a:r>
          </a:p>
          <a:p>
            <a:pPr marL="457200" lvl="2" indent="0">
              <a:spcBef>
                <a:spcPts val="1000"/>
              </a:spcBef>
              <a:buNone/>
            </a:pPr>
            <a:r>
              <a:rPr lang="en-US" sz="2400" dirty="0"/>
              <a:t>*(John Piper; </a:t>
            </a:r>
            <a:r>
              <a:rPr lang="en-US" sz="2400" i="1" dirty="0"/>
              <a:t>Restoring Biblical Manhood and Womanhood</a:t>
            </a:r>
            <a:r>
              <a:rPr lang="en-US" sz="2400" dirty="0"/>
              <a:t>)</a:t>
            </a:r>
            <a:endParaRPr lang="en-US" sz="2400" b="1" dirty="0"/>
          </a:p>
          <a:p>
            <a:pPr marL="457200" lvl="2" indent="0">
              <a:spcBef>
                <a:spcPts val="1000"/>
              </a:spcBef>
              <a:buNone/>
            </a:pPr>
            <a:endParaRPr lang="en-US" sz="2800" b="1" dirty="0" smtClean="0">
              <a:solidFill>
                <a:srgbClr val="0066CC"/>
              </a:solidFill>
            </a:endParaRPr>
          </a:p>
          <a:p>
            <a:pPr marL="457200" lvl="2"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1507258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 </a:t>
            </a:r>
            <a:r>
              <a:rPr lang="en-US" sz="2800" b="1" dirty="0" smtClean="0">
                <a:solidFill>
                  <a:srgbClr val="0066CC"/>
                </a:solidFill>
              </a:rPr>
              <a:t>Masculinity: The </a:t>
            </a:r>
            <a:r>
              <a:rPr lang="en-US" sz="2800" b="1" dirty="0" smtClean="0">
                <a:solidFill>
                  <a:srgbClr val="0070C0"/>
                </a:solidFill>
              </a:rPr>
              <a:t>sense</a:t>
            </a:r>
            <a:r>
              <a:rPr lang="en-US" sz="2800" b="1" dirty="0" smtClean="0">
                <a:solidFill>
                  <a:srgbClr val="0066CC"/>
                </a:solidFill>
              </a:rPr>
              <a:t> of a </a:t>
            </a:r>
            <a:r>
              <a:rPr lang="en-US" sz="2800" b="1" dirty="0" smtClean="0">
                <a:solidFill>
                  <a:srgbClr val="0070C0"/>
                </a:solidFill>
              </a:rPr>
              <a:t>benevolent</a:t>
            </a:r>
            <a:r>
              <a:rPr lang="en-US" sz="2800" b="1" dirty="0" smtClean="0">
                <a:solidFill>
                  <a:srgbClr val="0066CC"/>
                </a:solidFill>
              </a:rPr>
              <a:t> </a:t>
            </a:r>
            <a:r>
              <a:rPr lang="en-US" sz="2800" b="1" dirty="0" smtClean="0">
                <a:solidFill>
                  <a:srgbClr val="0070C0"/>
                </a:solidFill>
              </a:rPr>
              <a:t>responsibility</a:t>
            </a:r>
            <a:r>
              <a:rPr lang="en-US" sz="2800" b="1" dirty="0" smtClean="0">
                <a:solidFill>
                  <a:srgbClr val="0066CC"/>
                </a:solidFill>
              </a:rPr>
              <a:t> to </a:t>
            </a:r>
            <a:r>
              <a:rPr lang="en-US" sz="2800" b="1" dirty="0" smtClean="0">
                <a:solidFill>
                  <a:srgbClr val="0070C0"/>
                </a:solidFill>
              </a:rPr>
              <a:t>lead</a:t>
            </a:r>
            <a:r>
              <a:rPr lang="en-US" sz="2800" b="1" dirty="0" smtClean="0">
                <a:solidFill>
                  <a:srgbClr val="0066CC"/>
                </a:solidFill>
              </a:rPr>
              <a:t>, </a:t>
            </a:r>
            <a:r>
              <a:rPr lang="en-US" sz="2800" b="1" dirty="0" smtClean="0">
                <a:solidFill>
                  <a:srgbClr val="0070C0"/>
                </a:solidFill>
              </a:rPr>
              <a:t>provide </a:t>
            </a:r>
            <a:r>
              <a:rPr lang="en-US" sz="2800" b="1" dirty="0" smtClean="0">
                <a:solidFill>
                  <a:srgbClr val="0066CC"/>
                </a:solidFill>
              </a:rPr>
              <a:t>for and </a:t>
            </a:r>
            <a:r>
              <a:rPr lang="en-US" sz="2800" b="1" dirty="0" smtClean="0">
                <a:solidFill>
                  <a:srgbClr val="FF0000"/>
                </a:solidFill>
              </a:rPr>
              <a:t>protect</a:t>
            </a:r>
            <a:r>
              <a:rPr lang="en-US" sz="2800" b="1" dirty="0" smtClean="0">
                <a:solidFill>
                  <a:srgbClr val="0066CC"/>
                </a:solidFill>
              </a:rPr>
              <a:t> </a:t>
            </a:r>
            <a:r>
              <a:rPr lang="en-US" sz="2800" b="1" dirty="0" smtClean="0">
                <a:solidFill>
                  <a:srgbClr val="FF0000"/>
                </a:solidFill>
              </a:rPr>
              <a:t>women</a:t>
            </a:r>
            <a:r>
              <a:rPr lang="en-US" sz="2800" b="1" dirty="0" smtClean="0">
                <a:solidFill>
                  <a:srgbClr val="0066CC"/>
                </a:solidFill>
              </a:rPr>
              <a:t> in ways appropriate to a man’s differing relationships.</a:t>
            </a:r>
          </a:p>
          <a:p>
            <a:pPr marL="457200" lvl="2" indent="0">
              <a:spcBef>
                <a:spcPts val="1000"/>
              </a:spcBef>
              <a:buNone/>
            </a:pPr>
            <a:r>
              <a:rPr lang="en-US" sz="2800" b="1" u="sng" dirty="0" smtClean="0">
                <a:solidFill>
                  <a:srgbClr val="0066CC"/>
                </a:solidFill>
              </a:rPr>
              <a:t>Protect</a:t>
            </a:r>
            <a:r>
              <a:rPr lang="en-US" sz="2800" b="1" dirty="0" smtClean="0">
                <a:solidFill>
                  <a:srgbClr val="0066CC"/>
                </a:solidFill>
              </a:rPr>
              <a:t> means that a man should sense a God-given responsibility to protect all women not </a:t>
            </a:r>
            <a:r>
              <a:rPr lang="en-US" sz="2800" b="1" dirty="0" smtClean="0">
                <a:solidFill>
                  <a:srgbClr val="0066CC"/>
                </a:solidFill>
              </a:rPr>
              <a:t>just his </a:t>
            </a:r>
            <a:r>
              <a:rPr lang="en-US" sz="2800" b="1" dirty="0" smtClean="0">
                <a:solidFill>
                  <a:srgbClr val="0066CC"/>
                </a:solidFill>
              </a:rPr>
              <a:t>wife or daughter or sister or mother etc. This does not mean women never protect themselves or others but that the man is primarily responsible to investigate “noises in the night.”</a:t>
            </a:r>
          </a:p>
          <a:p>
            <a:pPr marL="457200" lvl="2" indent="0">
              <a:spcBef>
                <a:spcPts val="1000"/>
              </a:spcBef>
              <a:buNone/>
            </a:pPr>
            <a:r>
              <a:rPr lang="en-US" sz="2800" b="1" u="sng" dirty="0">
                <a:solidFill>
                  <a:srgbClr val="0066CC"/>
                </a:solidFill>
              </a:rPr>
              <a:t>Women</a:t>
            </a:r>
            <a:r>
              <a:rPr lang="en-US" sz="2800" b="1" dirty="0">
                <a:solidFill>
                  <a:srgbClr val="0066CC"/>
                </a:solidFill>
              </a:rPr>
              <a:t> means women in general.</a:t>
            </a:r>
          </a:p>
          <a:p>
            <a:pPr marL="457200" lvl="2" indent="0">
              <a:spcBef>
                <a:spcPts val="1000"/>
              </a:spcBef>
              <a:buNone/>
            </a:pPr>
            <a:endParaRPr lang="en-US" sz="2800" b="1" dirty="0" smtClean="0">
              <a:solidFill>
                <a:srgbClr val="0066CC"/>
              </a:solidFill>
            </a:endParaRPr>
          </a:p>
          <a:p>
            <a:pPr marL="457200" lvl="2" indent="0">
              <a:spcBef>
                <a:spcPts val="1000"/>
              </a:spcBef>
              <a:buNone/>
            </a:pPr>
            <a:endParaRPr lang="en-US" sz="2800" b="1" dirty="0">
              <a:solidFill>
                <a:srgbClr val="0066CC"/>
              </a:solidFill>
            </a:endParaRPr>
          </a:p>
          <a:p>
            <a:pPr marL="457200" lvl="2" indent="0">
              <a:spcBef>
                <a:spcPts val="1000"/>
              </a:spcBef>
              <a:buNone/>
            </a:pPr>
            <a:endParaRPr lang="en-US" sz="2800" b="1" dirty="0" smtClean="0">
              <a:solidFill>
                <a:srgbClr val="0066CC"/>
              </a:solidFill>
            </a:endParaRPr>
          </a:p>
          <a:p>
            <a:pPr marL="457200" lvl="2" indent="0">
              <a:spcBef>
                <a:spcPts val="1000"/>
              </a:spcBef>
              <a:buNone/>
            </a:pPr>
            <a:r>
              <a:rPr lang="en-US" sz="2400" dirty="0"/>
              <a:t>*(John Piper; </a:t>
            </a:r>
            <a:r>
              <a:rPr lang="en-US" sz="2400" i="1" dirty="0"/>
              <a:t>Restoring Biblical Manhood and Womanhood</a:t>
            </a:r>
            <a:r>
              <a:rPr lang="en-US" sz="2400" dirty="0"/>
              <a:t>)</a:t>
            </a:r>
            <a:endParaRPr lang="en-US" sz="2400" b="1" dirty="0"/>
          </a:p>
          <a:p>
            <a:pPr marL="457200" lvl="2" indent="0">
              <a:spcBef>
                <a:spcPts val="1000"/>
              </a:spcBef>
              <a:buNone/>
            </a:pPr>
            <a:endParaRPr lang="en-US" sz="2800" b="1" dirty="0" smtClean="0">
              <a:solidFill>
                <a:srgbClr val="0066CC"/>
              </a:solidFill>
            </a:endParaRPr>
          </a:p>
          <a:p>
            <a:pPr marL="457200" lvl="2"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26921737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 </a:t>
            </a:r>
            <a:r>
              <a:rPr lang="en-US" sz="2800" b="1" dirty="0" smtClean="0">
                <a:solidFill>
                  <a:srgbClr val="0066CC"/>
                </a:solidFill>
              </a:rPr>
              <a:t>Masculinity: The </a:t>
            </a:r>
            <a:r>
              <a:rPr lang="en-US" sz="2800" b="1" dirty="0" smtClean="0">
                <a:solidFill>
                  <a:srgbClr val="0070C0"/>
                </a:solidFill>
              </a:rPr>
              <a:t>sense</a:t>
            </a:r>
            <a:r>
              <a:rPr lang="en-US" sz="2800" b="1" dirty="0" smtClean="0">
                <a:solidFill>
                  <a:srgbClr val="0066CC"/>
                </a:solidFill>
              </a:rPr>
              <a:t> of a </a:t>
            </a:r>
            <a:r>
              <a:rPr lang="en-US" sz="2800" b="1" dirty="0" smtClean="0">
                <a:solidFill>
                  <a:srgbClr val="0070C0"/>
                </a:solidFill>
              </a:rPr>
              <a:t>benevolent</a:t>
            </a:r>
            <a:r>
              <a:rPr lang="en-US" sz="2800" b="1" dirty="0" smtClean="0">
                <a:solidFill>
                  <a:srgbClr val="0066CC"/>
                </a:solidFill>
              </a:rPr>
              <a:t> </a:t>
            </a:r>
            <a:r>
              <a:rPr lang="en-US" sz="2800" b="1" dirty="0" smtClean="0">
                <a:solidFill>
                  <a:srgbClr val="0070C0"/>
                </a:solidFill>
              </a:rPr>
              <a:t>responsibility</a:t>
            </a:r>
            <a:r>
              <a:rPr lang="en-US" sz="2800" b="1" dirty="0" smtClean="0">
                <a:solidFill>
                  <a:srgbClr val="0066CC"/>
                </a:solidFill>
              </a:rPr>
              <a:t> to </a:t>
            </a:r>
            <a:r>
              <a:rPr lang="en-US" sz="2800" b="1" dirty="0" smtClean="0">
                <a:solidFill>
                  <a:srgbClr val="0070C0"/>
                </a:solidFill>
              </a:rPr>
              <a:t>lead</a:t>
            </a:r>
            <a:r>
              <a:rPr lang="en-US" sz="2800" b="1" dirty="0" smtClean="0">
                <a:solidFill>
                  <a:srgbClr val="0066CC"/>
                </a:solidFill>
              </a:rPr>
              <a:t>, </a:t>
            </a:r>
            <a:r>
              <a:rPr lang="en-US" sz="2800" b="1" dirty="0" smtClean="0">
                <a:solidFill>
                  <a:srgbClr val="0070C0"/>
                </a:solidFill>
              </a:rPr>
              <a:t>provide</a:t>
            </a:r>
            <a:r>
              <a:rPr lang="en-US" sz="2800" b="1" dirty="0" smtClean="0">
                <a:solidFill>
                  <a:srgbClr val="0066CC"/>
                </a:solidFill>
              </a:rPr>
              <a:t> for and </a:t>
            </a:r>
            <a:r>
              <a:rPr lang="en-US" sz="2800" b="1" dirty="0" smtClean="0">
                <a:solidFill>
                  <a:srgbClr val="0070C0"/>
                </a:solidFill>
              </a:rPr>
              <a:t>protect</a:t>
            </a:r>
            <a:r>
              <a:rPr lang="en-US" sz="2800" b="1" dirty="0" smtClean="0">
                <a:solidFill>
                  <a:srgbClr val="0066CC"/>
                </a:solidFill>
              </a:rPr>
              <a:t> </a:t>
            </a:r>
            <a:r>
              <a:rPr lang="en-US" sz="2800" b="1" dirty="0" smtClean="0">
                <a:solidFill>
                  <a:srgbClr val="0070C0"/>
                </a:solidFill>
              </a:rPr>
              <a:t>women </a:t>
            </a:r>
            <a:r>
              <a:rPr lang="en-US" sz="2800" b="1" dirty="0" smtClean="0">
                <a:solidFill>
                  <a:srgbClr val="0066CC"/>
                </a:solidFill>
              </a:rPr>
              <a:t>in ways appropriate to a man’s </a:t>
            </a:r>
            <a:r>
              <a:rPr lang="en-US" sz="2800" b="1" dirty="0" smtClean="0">
                <a:solidFill>
                  <a:srgbClr val="FF0000"/>
                </a:solidFill>
              </a:rPr>
              <a:t>differing relationships</a:t>
            </a:r>
            <a:r>
              <a:rPr lang="en-US" sz="2800" b="1" dirty="0" smtClean="0">
                <a:solidFill>
                  <a:srgbClr val="0066CC"/>
                </a:solidFill>
              </a:rPr>
              <a:t>.</a:t>
            </a:r>
          </a:p>
          <a:p>
            <a:pPr marL="457200" lvl="2" indent="0">
              <a:spcBef>
                <a:spcPts val="1000"/>
              </a:spcBef>
              <a:buNone/>
            </a:pPr>
            <a:r>
              <a:rPr lang="en-US" sz="2800" b="1" u="sng" dirty="0" smtClean="0">
                <a:solidFill>
                  <a:srgbClr val="0066CC"/>
                </a:solidFill>
              </a:rPr>
              <a:t>Differing relationships </a:t>
            </a:r>
            <a:r>
              <a:rPr lang="en-US" sz="2800" b="1" dirty="0" smtClean="0">
                <a:solidFill>
                  <a:srgbClr val="0066CC"/>
                </a:solidFill>
              </a:rPr>
              <a:t>means there are differences in the way a man relates to a woman in the church, at work, and so forth and how he relates to his wife. However, the man has the primary responsibility to protect and provide for women outside of the marriage relationship.</a:t>
            </a:r>
          </a:p>
          <a:p>
            <a:pPr marL="457200" lvl="2" indent="0">
              <a:spcBef>
                <a:spcPts val="1000"/>
              </a:spcBef>
              <a:buNone/>
            </a:pPr>
            <a:endParaRPr lang="en-US" sz="2800" b="1" dirty="0">
              <a:solidFill>
                <a:srgbClr val="0066CC"/>
              </a:solidFill>
            </a:endParaRPr>
          </a:p>
          <a:p>
            <a:pPr marL="457200" lvl="2" indent="0">
              <a:spcBef>
                <a:spcPts val="1000"/>
              </a:spcBef>
              <a:buNone/>
            </a:pPr>
            <a:endParaRPr lang="en-US" sz="2800" b="1" dirty="0" smtClean="0">
              <a:solidFill>
                <a:srgbClr val="0066CC"/>
              </a:solidFill>
            </a:endParaRPr>
          </a:p>
          <a:p>
            <a:pPr marL="457200" lvl="2" indent="0">
              <a:spcBef>
                <a:spcPts val="1000"/>
              </a:spcBef>
              <a:buNone/>
            </a:pPr>
            <a:endParaRPr lang="en-US" sz="2800" b="1" dirty="0">
              <a:solidFill>
                <a:srgbClr val="0066CC"/>
              </a:solidFill>
            </a:endParaRPr>
          </a:p>
          <a:p>
            <a:pPr marL="457200" lvl="2" indent="0">
              <a:spcBef>
                <a:spcPts val="1000"/>
              </a:spcBef>
              <a:buNone/>
            </a:pPr>
            <a:endParaRPr lang="en-US" sz="2800" b="1" dirty="0" smtClean="0">
              <a:solidFill>
                <a:srgbClr val="0066CC"/>
              </a:solidFill>
            </a:endParaRPr>
          </a:p>
          <a:p>
            <a:pPr marL="457200" lvl="2" indent="0">
              <a:spcBef>
                <a:spcPts val="1000"/>
              </a:spcBef>
              <a:buNone/>
            </a:pPr>
            <a:r>
              <a:rPr lang="en-US" sz="2400" dirty="0"/>
              <a:t>*(John Piper; </a:t>
            </a:r>
            <a:r>
              <a:rPr lang="en-US" sz="2400" i="1" dirty="0"/>
              <a:t>Restoring Biblical Manhood and Womanhood</a:t>
            </a:r>
            <a:r>
              <a:rPr lang="en-US" sz="2400" dirty="0"/>
              <a:t>)</a:t>
            </a:r>
            <a:endParaRPr lang="en-US" sz="2400" b="1" dirty="0"/>
          </a:p>
          <a:p>
            <a:pPr marL="457200" lvl="2" indent="0">
              <a:spcBef>
                <a:spcPts val="1000"/>
              </a:spcBef>
              <a:buNone/>
            </a:pPr>
            <a:endParaRPr lang="en-US" sz="2800" b="1" dirty="0" smtClean="0">
              <a:solidFill>
                <a:srgbClr val="0066CC"/>
              </a:solidFill>
            </a:endParaRPr>
          </a:p>
          <a:p>
            <a:pPr marL="457200" lvl="2"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2858154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FF0000"/>
                </a:solidFill>
              </a:rPr>
              <a:t>Mature</a:t>
            </a:r>
            <a:r>
              <a:rPr lang="en-US" sz="2800" b="1" dirty="0" smtClean="0">
                <a:solidFill>
                  <a:srgbClr val="0066CC"/>
                </a:solidFill>
              </a:rPr>
              <a:t> Femininity: A </a:t>
            </a:r>
            <a:r>
              <a:rPr lang="en-US" sz="2800" b="1" dirty="0" smtClean="0">
                <a:solidFill>
                  <a:srgbClr val="FF0000"/>
                </a:solidFill>
              </a:rPr>
              <a:t>freeing disposition </a:t>
            </a:r>
            <a:r>
              <a:rPr lang="en-US" sz="2800" b="1" dirty="0" smtClean="0">
                <a:solidFill>
                  <a:srgbClr val="0066CC"/>
                </a:solidFill>
              </a:rPr>
              <a:t>to </a:t>
            </a:r>
            <a:r>
              <a:rPr lang="en-US" sz="2800" b="1" dirty="0" smtClean="0">
                <a:solidFill>
                  <a:srgbClr val="FF0000"/>
                </a:solidFill>
              </a:rPr>
              <a:t>affirm</a:t>
            </a:r>
            <a:r>
              <a:rPr lang="en-US" sz="2800" b="1" dirty="0" smtClean="0">
                <a:solidFill>
                  <a:srgbClr val="0066CC"/>
                </a:solidFill>
              </a:rPr>
              <a:t>, receive and nurture strength and leadership from worthy men in ways appropriate to a woman’s differing relationships.</a:t>
            </a:r>
          </a:p>
          <a:p>
            <a:pPr marL="457200" lvl="2" indent="0">
              <a:spcBef>
                <a:spcPts val="1000"/>
              </a:spcBef>
              <a:buNone/>
            </a:pPr>
            <a:r>
              <a:rPr lang="en-US" sz="2800" b="1" u="sng" dirty="0" smtClean="0">
                <a:solidFill>
                  <a:srgbClr val="0066CC"/>
                </a:solidFill>
              </a:rPr>
              <a:t>Mature</a:t>
            </a:r>
            <a:r>
              <a:rPr lang="en-US" sz="2800" b="1" dirty="0" smtClean="0">
                <a:solidFill>
                  <a:srgbClr val="0066CC"/>
                </a:solidFill>
              </a:rPr>
              <a:t> implies a distortion of femininity has taken place. </a:t>
            </a:r>
            <a:r>
              <a:rPr lang="en-US" sz="2800" b="1" dirty="0">
                <a:solidFill>
                  <a:srgbClr val="0066CC"/>
                </a:solidFill>
              </a:rPr>
              <a:t>M</a:t>
            </a:r>
            <a:r>
              <a:rPr lang="en-US" sz="2800" b="1" dirty="0" smtClean="0">
                <a:solidFill>
                  <a:srgbClr val="0066CC"/>
                </a:solidFill>
              </a:rPr>
              <a:t>ature is not what sin has made of womanhood or what popular opinion has made of it but what God willed for it to be at its best.</a:t>
            </a:r>
          </a:p>
          <a:p>
            <a:pPr marL="457200" lvl="2" indent="0">
              <a:spcBef>
                <a:spcPts val="1000"/>
              </a:spcBef>
              <a:buNone/>
            </a:pPr>
            <a:r>
              <a:rPr lang="en-US" sz="2800" b="1" u="sng" dirty="0" smtClean="0">
                <a:solidFill>
                  <a:srgbClr val="0066CC"/>
                </a:solidFill>
              </a:rPr>
              <a:t>Freeing disposition: </a:t>
            </a:r>
            <a:r>
              <a:rPr lang="en-US" sz="2800" b="1" dirty="0" smtClean="0">
                <a:solidFill>
                  <a:srgbClr val="0066CC"/>
                </a:solidFill>
              </a:rPr>
              <a:t>freeing is not license but what accords with truth. </a:t>
            </a:r>
            <a:r>
              <a:rPr lang="en-US" sz="2800" b="1" dirty="0"/>
              <a:t>and you will know the truth, and the truth will set you free.” </a:t>
            </a:r>
            <a:r>
              <a:rPr lang="en-US" sz="2800" dirty="0"/>
              <a:t>(John </a:t>
            </a:r>
            <a:r>
              <a:rPr lang="en-US" sz="2800" dirty="0" smtClean="0"/>
              <a:t>8:32)</a:t>
            </a:r>
            <a:r>
              <a:rPr lang="en-US" sz="2800" dirty="0" smtClean="0">
                <a:solidFill>
                  <a:srgbClr val="0070C0"/>
                </a:solidFill>
              </a:rPr>
              <a:t> I</a:t>
            </a:r>
            <a:r>
              <a:rPr lang="en-US" sz="2800" b="1" dirty="0" smtClean="0">
                <a:solidFill>
                  <a:srgbClr val="0070C0"/>
                </a:solidFill>
              </a:rPr>
              <a:t>t is a disposition not a set of behaviors. The more Godly the husband leads the more freely the wife is disposed to follow.</a:t>
            </a:r>
          </a:p>
          <a:p>
            <a:pPr marL="457200" lvl="2" indent="0">
              <a:spcBef>
                <a:spcPts val="1000"/>
              </a:spcBef>
              <a:buNone/>
            </a:pPr>
            <a:r>
              <a:rPr lang="en-US" sz="2800" b="1" u="sng" dirty="0" smtClean="0">
                <a:solidFill>
                  <a:srgbClr val="0070C0"/>
                </a:solidFill>
              </a:rPr>
              <a:t>Affirm</a:t>
            </a:r>
            <a:r>
              <a:rPr lang="en-US" sz="2800" b="1" dirty="0" smtClean="0">
                <a:solidFill>
                  <a:srgbClr val="0070C0"/>
                </a:solidFill>
              </a:rPr>
              <a:t> means mature women advocate complementarianism whether they are married or not.</a:t>
            </a:r>
            <a:endParaRPr lang="en-US" sz="2800" b="1" dirty="0">
              <a:solidFill>
                <a:srgbClr val="0066CC"/>
              </a:solidFill>
            </a:endParaRPr>
          </a:p>
          <a:p>
            <a:pPr marL="0" lvl="1" indent="0">
              <a:spcBef>
                <a:spcPts val="1000"/>
              </a:spcBef>
              <a:buNone/>
            </a:pPr>
            <a:r>
              <a:rPr lang="en-US" dirty="0"/>
              <a:t>*(John Piper; </a:t>
            </a:r>
            <a:r>
              <a:rPr lang="en-US" i="1" dirty="0"/>
              <a:t>Restoring Biblical Manhood and Womanhood</a:t>
            </a:r>
            <a:r>
              <a:rPr lang="en-US" dirty="0"/>
              <a:t>)</a:t>
            </a:r>
            <a:endParaRPr lang="en-US"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3005550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a:t>
            </a:r>
            <a:r>
              <a:rPr lang="en-US" sz="2800" b="1" dirty="0" smtClean="0">
                <a:solidFill>
                  <a:srgbClr val="0066CC"/>
                </a:solidFill>
              </a:rPr>
              <a:t> Femininity: A </a:t>
            </a:r>
            <a:r>
              <a:rPr lang="en-US" sz="2800" b="1" dirty="0" smtClean="0">
                <a:solidFill>
                  <a:srgbClr val="0070C0"/>
                </a:solidFill>
              </a:rPr>
              <a:t>freeing disposition </a:t>
            </a:r>
            <a:r>
              <a:rPr lang="en-US" sz="2800" b="1" dirty="0" smtClean="0">
                <a:solidFill>
                  <a:srgbClr val="0066CC"/>
                </a:solidFill>
              </a:rPr>
              <a:t>to </a:t>
            </a:r>
            <a:r>
              <a:rPr lang="en-US" sz="2800" b="1" dirty="0" smtClean="0">
                <a:solidFill>
                  <a:srgbClr val="0070C0"/>
                </a:solidFill>
              </a:rPr>
              <a:t>affirm</a:t>
            </a:r>
            <a:r>
              <a:rPr lang="en-US" sz="2800" b="1" dirty="0" smtClean="0">
                <a:solidFill>
                  <a:srgbClr val="0066CC"/>
                </a:solidFill>
              </a:rPr>
              <a:t>, </a:t>
            </a:r>
            <a:r>
              <a:rPr lang="en-US" sz="2800" b="1" dirty="0" smtClean="0">
                <a:solidFill>
                  <a:srgbClr val="FF0000"/>
                </a:solidFill>
              </a:rPr>
              <a:t>receive</a:t>
            </a:r>
            <a:r>
              <a:rPr lang="en-US" sz="2800" b="1" dirty="0" smtClean="0">
                <a:solidFill>
                  <a:srgbClr val="0066CC"/>
                </a:solidFill>
              </a:rPr>
              <a:t> and </a:t>
            </a:r>
            <a:r>
              <a:rPr lang="en-US" sz="2800" b="1" dirty="0" smtClean="0">
                <a:solidFill>
                  <a:srgbClr val="FF0000"/>
                </a:solidFill>
              </a:rPr>
              <a:t>nurture</a:t>
            </a:r>
            <a:r>
              <a:rPr lang="en-US" sz="2800" b="1" dirty="0" smtClean="0">
                <a:solidFill>
                  <a:srgbClr val="0066CC"/>
                </a:solidFill>
              </a:rPr>
              <a:t> strength and leadership from worthy men in ways appropriate to a woman’s differing relationships.</a:t>
            </a:r>
          </a:p>
          <a:p>
            <a:pPr marL="457200" lvl="2" indent="0">
              <a:spcBef>
                <a:spcPts val="1000"/>
              </a:spcBef>
              <a:buNone/>
            </a:pPr>
            <a:r>
              <a:rPr lang="en-US" sz="2800" b="1" u="sng" dirty="0" smtClean="0">
                <a:solidFill>
                  <a:srgbClr val="0066CC"/>
                </a:solidFill>
              </a:rPr>
              <a:t>Receive</a:t>
            </a:r>
            <a:r>
              <a:rPr lang="en-US" sz="2800" b="1" dirty="0" smtClean="0">
                <a:solidFill>
                  <a:srgbClr val="0066CC"/>
                </a:solidFill>
              </a:rPr>
              <a:t> means mature femininity feels natural and glad to accept the strength and leadership of worthy men. Mature femininity does not seek role reversals and feels enhanced, honored and freed by caring strength and servant leadership. </a:t>
            </a:r>
          </a:p>
          <a:p>
            <a:pPr marL="457200" lvl="2" indent="0">
              <a:spcBef>
                <a:spcPts val="1000"/>
              </a:spcBef>
              <a:buNone/>
            </a:pPr>
            <a:r>
              <a:rPr lang="en-US" sz="2800" b="1" u="sng" dirty="0" smtClean="0">
                <a:solidFill>
                  <a:srgbClr val="0066CC"/>
                </a:solidFill>
              </a:rPr>
              <a:t>Nurture</a:t>
            </a:r>
            <a:r>
              <a:rPr lang="en-US" sz="2800" b="1" dirty="0" smtClean="0">
                <a:solidFill>
                  <a:srgbClr val="0066CC"/>
                </a:solidFill>
              </a:rPr>
              <a:t> means that a mature woman senses a responsibility not only to receive but to nurture her husband’s masculinity as his partner and assistant. She strengthens the strength she receives and refines and extends the leadership she desires.</a:t>
            </a:r>
          </a:p>
          <a:p>
            <a:pPr marL="0" lvl="1" indent="0">
              <a:spcBef>
                <a:spcPts val="1000"/>
              </a:spcBef>
              <a:buNone/>
            </a:pPr>
            <a:r>
              <a:rPr lang="en-US" dirty="0" smtClean="0"/>
              <a:t>*(</a:t>
            </a:r>
            <a:r>
              <a:rPr lang="en-US" dirty="0"/>
              <a:t>John Piper; </a:t>
            </a:r>
            <a:r>
              <a:rPr lang="en-US" i="1" dirty="0"/>
              <a:t>Restoring Biblical Manhood and Womanhood</a:t>
            </a:r>
            <a:r>
              <a:rPr lang="en-US" dirty="0"/>
              <a:t>)</a:t>
            </a:r>
            <a:endParaRPr lang="en-US"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933739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a:t>
            </a:r>
            <a:r>
              <a:rPr lang="en-US" sz="2800" b="1" dirty="0" smtClean="0">
                <a:solidFill>
                  <a:srgbClr val="0066CC"/>
                </a:solidFill>
              </a:rPr>
              <a:t> Femininity: A </a:t>
            </a:r>
            <a:r>
              <a:rPr lang="en-US" sz="2800" b="1" dirty="0" smtClean="0">
                <a:solidFill>
                  <a:srgbClr val="0070C0"/>
                </a:solidFill>
              </a:rPr>
              <a:t>freeing disposition </a:t>
            </a:r>
            <a:r>
              <a:rPr lang="en-US" sz="2800" b="1" dirty="0" smtClean="0">
                <a:solidFill>
                  <a:srgbClr val="0066CC"/>
                </a:solidFill>
              </a:rPr>
              <a:t>to </a:t>
            </a:r>
            <a:r>
              <a:rPr lang="en-US" sz="2800" b="1" dirty="0" smtClean="0">
                <a:solidFill>
                  <a:srgbClr val="0070C0"/>
                </a:solidFill>
              </a:rPr>
              <a:t>affirm</a:t>
            </a:r>
            <a:r>
              <a:rPr lang="en-US" sz="2800" b="1" dirty="0" smtClean="0">
                <a:solidFill>
                  <a:srgbClr val="0066CC"/>
                </a:solidFill>
              </a:rPr>
              <a:t>, </a:t>
            </a:r>
            <a:r>
              <a:rPr lang="en-US" sz="2800" b="1" dirty="0" smtClean="0">
                <a:solidFill>
                  <a:srgbClr val="0070C0"/>
                </a:solidFill>
              </a:rPr>
              <a:t>receive</a:t>
            </a:r>
            <a:r>
              <a:rPr lang="en-US" sz="2800" b="1" dirty="0" smtClean="0">
                <a:solidFill>
                  <a:srgbClr val="0066CC"/>
                </a:solidFill>
              </a:rPr>
              <a:t> and </a:t>
            </a:r>
            <a:r>
              <a:rPr lang="en-US" sz="2800" b="1" dirty="0" smtClean="0">
                <a:solidFill>
                  <a:srgbClr val="0070C0"/>
                </a:solidFill>
              </a:rPr>
              <a:t>nurture</a:t>
            </a:r>
            <a:r>
              <a:rPr lang="en-US" sz="2800" b="1" dirty="0" smtClean="0">
                <a:solidFill>
                  <a:srgbClr val="0066CC"/>
                </a:solidFill>
              </a:rPr>
              <a:t> strength and leadership from worthy men in ways appropriate to a </a:t>
            </a:r>
            <a:r>
              <a:rPr lang="en-US" sz="2800" b="1" dirty="0" smtClean="0">
                <a:solidFill>
                  <a:srgbClr val="FF0000"/>
                </a:solidFill>
              </a:rPr>
              <a:t>woman’s differing relationships</a:t>
            </a:r>
            <a:r>
              <a:rPr lang="en-US" sz="2800" b="1" dirty="0" smtClean="0">
                <a:solidFill>
                  <a:srgbClr val="0066CC"/>
                </a:solidFill>
              </a:rPr>
              <a:t>.</a:t>
            </a:r>
          </a:p>
          <a:p>
            <a:pPr marL="457200" lvl="2" indent="0">
              <a:spcBef>
                <a:spcPts val="1000"/>
              </a:spcBef>
              <a:buNone/>
            </a:pPr>
            <a:r>
              <a:rPr lang="en-US" sz="2800" b="1" u="sng" dirty="0" smtClean="0">
                <a:solidFill>
                  <a:srgbClr val="0066CC"/>
                </a:solidFill>
              </a:rPr>
              <a:t>Woman’s differing relationships: </a:t>
            </a:r>
            <a:r>
              <a:rPr lang="en-US" sz="2800" b="1" dirty="0" smtClean="0">
                <a:solidFill>
                  <a:srgbClr val="0066CC"/>
                </a:solidFill>
              </a:rPr>
              <a:t>Mature femininity does not express itself in the same way towards every man as it does towards her husband. Nevertheless, mature femininity values the unique strengths of men even in workplace situations where the woman may be in a leadership role over men. On the other hand roles that are highly directive in nature will likely strain the humanity of both men and women (commanding male troops in battle or refereeing a football game). </a:t>
            </a:r>
          </a:p>
          <a:p>
            <a:pPr marL="457200" lvl="2" indent="0">
              <a:spcBef>
                <a:spcPts val="1000"/>
              </a:spcBef>
              <a:buNone/>
            </a:pPr>
            <a:r>
              <a:rPr lang="en-US" sz="2400" dirty="0" smtClean="0"/>
              <a:t>*(</a:t>
            </a:r>
            <a:r>
              <a:rPr lang="en-US" sz="2400" dirty="0"/>
              <a:t>John Piper; </a:t>
            </a:r>
            <a:r>
              <a:rPr lang="en-US" sz="2400" i="1" dirty="0"/>
              <a:t>Restoring Biblical Manhood and Womanhood</a:t>
            </a:r>
            <a:r>
              <a:rPr lang="en-US" sz="2400" dirty="0"/>
              <a:t>)</a:t>
            </a:r>
            <a:endParaRPr lang="en-US" sz="2400"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3318235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a:t>
            </a:r>
            <a:r>
              <a:rPr lang="en-US" sz="2800" b="1" dirty="0" smtClean="0">
                <a:solidFill>
                  <a:srgbClr val="0066CC"/>
                </a:solidFill>
              </a:rPr>
              <a:t> Femininity: A </a:t>
            </a:r>
            <a:r>
              <a:rPr lang="en-US" sz="2800" b="1" dirty="0" smtClean="0">
                <a:solidFill>
                  <a:srgbClr val="0070C0"/>
                </a:solidFill>
              </a:rPr>
              <a:t>freeing disposition </a:t>
            </a:r>
            <a:r>
              <a:rPr lang="en-US" sz="2800" b="1" dirty="0" smtClean="0">
                <a:solidFill>
                  <a:srgbClr val="0066CC"/>
                </a:solidFill>
              </a:rPr>
              <a:t>to </a:t>
            </a:r>
            <a:r>
              <a:rPr lang="en-US" sz="2800" b="1" dirty="0" smtClean="0">
                <a:solidFill>
                  <a:srgbClr val="0070C0"/>
                </a:solidFill>
              </a:rPr>
              <a:t>affirm</a:t>
            </a:r>
            <a:r>
              <a:rPr lang="en-US" sz="2800" b="1" dirty="0" smtClean="0">
                <a:solidFill>
                  <a:srgbClr val="0066CC"/>
                </a:solidFill>
              </a:rPr>
              <a:t>, </a:t>
            </a:r>
            <a:r>
              <a:rPr lang="en-US" sz="2800" b="1" dirty="0" smtClean="0">
                <a:solidFill>
                  <a:srgbClr val="0070C0"/>
                </a:solidFill>
              </a:rPr>
              <a:t>receive</a:t>
            </a:r>
            <a:r>
              <a:rPr lang="en-US" sz="2800" b="1" dirty="0" smtClean="0">
                <a:solidFill>
                  <a:srgbClr val="0066CC"/>
                </a:solidFill>
              </a:rPr>
              <a:t> and </a:t>
            </a:r>
            <a:r>
              <a:rPr lang="en-US" sz="2800" b="1" dirty="0" smtClean="0">
                <a:solidFill>
                  <a:srgbClr val="0070C0"/>
                </a:solidFill>
              </a:rPr>
              <a:t>nurture</a:t>
            </a:r>
            <a:r>
              <a:rPr lang="en-US" sz="2800" b="1" dirty="0" smtClean="0">
                <a:solidFill>
                  <a:srgbClr val="0066CC"/>
                </a:solidFill>
              </a:rPr>
              <a:t> strength and leadership from worthy men in ways appropriate to a </a:t>
            </a:r>
            <a:r>
              <a:rPr lang="en-US" sz="2800" b="1" dirty="0" smtClean="0">
                <a:solidFill>
                  <a:srgbClr val="FF0000"/>
                </a:solidFill>
              </a:rPr>
              <a:t>woman’s differing relationships</a:t>
            </a:r>
            <a:r>
              <a:rPr lang="en-US" sz="2800" b="1" dirty="0" smtClean="0">
                <a:solidFill>
                  <a:srgbClr val="0066CC"/>
                </a:solidFill>
              </a:rPr>
              <a:t>.</a:t>
            </a:r>
          </a:p>
          <a:p>
            <a:pPr marL="457200" lvl="2" indent="0">
              <a:spcBef>
                <a:spcPts val="1000"/>
              </a:spcBef>
              <a:buNone/>
            </a:pPr>
            <a:r>
              <a:rPr lang="en-US" sz="2800" b="1" u="sng" dirty="0" smtClean="0">
                <a:solidFill>
                  <a:srgbClr val="0066CC"/>
                </a:solidFill>
              </a:rPr>
              <a:t>Woman’s differing relationships:</a:t>
            </a:r>
            <a:r>
              <a:rPr lang="en-US" sz="2800" b="1" dirty="0" smtClean="0">
                <a:solidFill>
                  <a:srgbClr val="0066CC"/>
                </a:solidFill>
              </a:rPr>
              <a:t> The </a:t>
            </a:r>
            <a:r>
              <a:rPr lang="en-US" sz="2800" b="1" dirty="0" smtClean="0">
                <a:solidFill>
                  <a:srgbClr val="0070C0"/>
                </a:solidFill>
              </a:rPr>
              <a:t>more</a:t>
            </a:r>
            <a:r>
              <a:rPr lang="en-US" sz="2800" b="1" dirty="0" smtClean="0">
                <a:solidFill>
                  <a:srgbClr val="0066CC"/>
                </a:solidFill>
              </a:rPr>
              <a:t> personal a woman’s relationship is with a man the more she must offer nondirective guidance. </a:t>
            </a:r>
            <a:r>
              <a:rPr lang="en-US" sz="2800" b="1" dirty="0" smtClean="0"/>
              <a:t>Likewise</a:t>
            </a:r>
            <a:r>
              <a:rPr lang="en-US" sz="2800" b="1" dirty="0"/>
              <a:t>, wives, be subject to your own husbands, so that even if some do not obey the word, they may be won without a word by the conduct of their wives, </a:t>
            </a:r>
            <a:r>
              <a:rPr lang="en-US" sz="2800" dirty="0"/>
              <a:t>(1 Peter </a:t>
            </a:r>
            <a:r>
              <a:rPr lang="en-US" sz="2800" dirty="0" smtClean="0"/>
              <a:t>3:1) </a:t>
            </a:r>
          </a:p>
          <a:p>
            <a:pPr marL="457200" lvl="2" indent="0">
              <a:spcBef>
                <a:spcPts val="1000"/>
              </a:spcBef>
              <a:buNone/>
            </a:pPr>
            <a:r>
              <a:rPr lang="en-US" sz="2400" dirty="0" smtClean="0"/>
              <a:t>*(</a:t>
            </a:r>
            <a:r>
              <a:rPr lang="en-US" sz="2400" dirty="0"/>
              <a:t>John Piper; </a:t>
            </a:r>
            <a:r>
              <a:rPr lang="en-US" sz="2400" i="1" dirty="0"/>
              <a:t>Restoring Biblical Manhood and Womanhood</a:t>
            </a:r>
            <a:r>
              <a:rPr lang="en-US" sz="2400" dirty="0"/>
              <a:t>)</a:t>
            </a:r>
            <a:endParaRPr lang="en-US" sz="2400"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4178546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Mature</a:t>
            </a:r>
            <a:r>
              <a:rPr lang="en-US" sz="2800" b="1" dirty="0" smtClean="0">
                <a:solidFill>
                  <a:srgbClr val="0066CC"/>
                </a:solidFill>
              </a:rPr>
              <a:t> Femininity: A </a:t>
            </a:r>
            <a:r>
              <a:rPr lang="en-US" sz="2800" b="1" dirty="0" smtClean="0">
                <a:solidFill>
                  <a:srgbClr val="0070C0"/>
                </a:solidFill>
              </a:rPr>
              <a:t>freeing disposition </a:t>
            </a:r>
            <a:r>
              <a:rPr lang="en-US" sz="2800" b="1" dirty="0" smtClean="0">
                <a:solidFill>
                  <a:srgbClr val="0066CC"/>
                </a:solidFill>
              </a:rPr>
              <a:t>to </a:t>
            </a:r>
            <a:r>
              <a:rPr lang="en-US" sz="2800" b="1" dirty="0" smtClean="0">
                <a:solidFill>
                  <a:srgbClr val="0070C0"/>
                </a:solidFill>
              </a:rPr>
              <a:t>affirm</a:t>
            </a:r>
            <a:r>
              <a:rPr lang="en-US" sz="2800" b="1" dirty="0" smtClean="0">
                <a:solidFill>
                  <a:srgbClr val="0066CC"/>
                </a:solidFill>
              </a:rPr>
              <a:t>, </a:t>
            </a:r>
            <a:r>
              <a:rPr lang="en-US" sz="2800" b="1" dirty="0" smtClean="0">
                <a:solidFill>
                  <a:srgbClr val="0070C0"/>
                </a:solidFill>
              </a:rPr>
              <a:t>receive</a:t>
            </a:r>
            <a:r>
              <a:rPr lang="en-US" sz="2800" b="1" dirty="0" smtClean="0">
                <a:solidFill>
                  <a:srgbClr val="0066CC"/>
                </a:solidFill>
              </a:rPr>
              <a:t> and </a:t>
            </a:r>
            <a:r>
              <a:rPr lang="en-US" sz="2800" b="1" dirty="0" smtClean="0">
                <a:solidFill>
                  <a:srgbClr val="0070C0"/>
                </a:solidFill>
              </a:rPr>
              <a:t>nurture</a:t>
            </a:r>
            <a:r>
              <a:rPr lang="en-US" sz="2800" b="1" dirty="0" smtClean="0">
                <a:solidFill>
                  <a:srgbClr val="0066CC"/>
                </a:solidFill>
              </a:rPr>
              <a:t> strength and leadership from worthy men in ways appropriate to a </a:t>
            </a:r>
            <a:r>
              <a:rPr lang="en-US" sz="2800" b="1" dirty="0" smtClean="0">
                <a:solidFill>
                  <a:srgbClr val="FF0000"/>
                </a:solidFill>
              </a:rPr>
              <a:t>woman’s differing relationships</a:t>
            </a:r>
            <a:r>
              <a:rPr lang="en-US" sz="2800" b="1" dirty="0" smtClean="0">
                <a:solidFill>
                  <a:srgbClr val="0066CC"/>
                </a:solidFill>
              </a:rPr>
              <a:t>.</a:t>
            </a:r>
          </a:p>
          <a:p>
            <a:pPr marL="457200" lvl="2" indent="0">
              <a:spcBef>
                <a:spcPts val="1000"/>
              </a:spcBef>
              <a:buNone/>
            </a:pPr>
            <a:r>
              <a:rPr lang="en-US" sz="2800" b="1" dirty="0">
                <a:solidFill>
                  <a:srgbClr val="0070C0"/>
                </a:solidFill>
              </a:rPr>
              <a:t>Mature femininity is very sensitive to appropriate dress and behavior in church, school, social, and workplace interactions with men. </a:t>
            </a:r>
            <a:r>
              <a:rPr lang="en-US" sz="2800" b="1" dirty="0"/>
              <a:t>Do not let your adorning be external—the braiding of hair and the putting on of gold jewelry, or the clothing you wear—but let your adorning be the hidden person of the heart with the imperishable beauty of a gentle and quiet spirit, which in God's sight is very precious. For this is how the holy women who hoped in God used to adorn themselves, by submitting to their own husbands, </a:t>
            </a:r>
            <a:r>
              <a:rPr lang="en-US" sz="2800" dirty="0"/>
              <a:t>(1 Peter </a:t>
            </a:r>
            <a:r>
              <a:rPr lang="en-US" sz="2800" dirty="0" smtClean="0"/>
              <a:t>3:3-5)</a:t>
            </a:r>
            <a:endParaRPr lang="en-US" sz="2800" b="1" dirty="0">
              <a:solidFill>
                <a:srgbClr val="0070C0"/>
              </a:solidFill>
            </a:endParaRPr>
          </a:p>
          <a:p>
            <a:pPr marL="457200" lvl="2" indent="0">
              <a:spcBef>
                <a:spcPts val="1000"/>
              </a:spcBef>
              <a:buNone/>
            </a:pPr>
            <a:r>
              <a:rPr lang="en-US" sz="2400" dirty="0" smtClean="0"/>
              <a:t>*(</a:t>
            </a:r>
            <a:r>
              <a:rPr lang="en-US" sz="2400" dirty="0"/>
              <a:t>John Piper; </a:t>
            </a:r>
            <a:r>
              <a:rPr lang="en-US" sz="2400" i="1" dirty="0"/>
              <a:t>Restoring Biblical Manhood and Womanhood</a:t>
            </a:r>
            <a:r>
              <a:rPr lang="en-US" sz="2400" dirty="0"/>
              <a:t>)</a:t>
            </a:r>
            <a:endParaRPr lang="en-US" sz="2400"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1446579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male and female he created them</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So God created man in his own image, in the image of God he created him; male and female he created them. </a:t>
            </a:r>
            <a:r>
              <a:rPr lang="en-US" dirty="0"/>
              <a:t>(Genesis </a:t>
            </a:r>
            <a:r>
              <a:rPr lang="en-US" dirty="0" smtClean="0"/>
              <a:t>1:27)</a:t>
            </a:r>
          </a:p>
          <a:p>
            <a:pPr marL="0" indent="0">
              <a:buNone/>
            </a:pPr>
            <a:r>
              <a:rPr lang="en-US" sz="2800" b="1" dirty="0" smtClean="0">
                <a:solidFill>
                  <a:srgbClr val="0066CC"/>
                </a:solidFill>
              </a:rPr>
              <a:t>In this section we will seek to briefly explore:</a:t>
            </a:r>
          </a:p>
          <a:p>
            <a:pPr marL="514350" indent="-514350">
              <a:buFont typeface="+mj-lt"/>
              <a:buAutoNum type="arabicPeriod"/>
            </a:pPr>
            <a:r>
              <a:rPr lang="en-US" b="1" dirty="0" smtClean="0">
                <a:solidFill>
                  <a:srgbClr val="0066CC"/>
                </a:solidFill>
              </a:rPr>
              <a:t>Why the animals are male and female but not said to be created male and female.</a:t>
            </a:r>
            <a:endParaRPr lang="en-US" b="1" dirty="0">
              <a:solidFill>
                <a:srgbClr val="0066CC"/>
              </a:solidFill>
            </a:endParaRPr>
          </a:p>
          <a:p>
            <a:pPr marL="514350" indent="-514350">
              <a:buFont typeface="+mj-lt"/>
              <a:buAutoNum type="arabicPeriod"/>
            </a:pPr>
            <a:r>
              <a:rPr lang="en-US" b="1" dirty="0">
                <a:solidFill>
                  <a:srgbClr val="0066CC"/>
                </a:solidFill>
              </a:rPr>
              <a:t>T</a:t>
            </a:r>
            <a:r>
              <a:rPr lang="en-US" sz="2800" b="1" dirty="0" smtClean="0">
                <a:solidFill>
                  <a:srgbClr val="0066CC"/>
                </a:solidFill>
              </a:rPr>
              <a:t>he question of differing roles of men and </a:t>
            </a:r>
            <a:r>
              <a:rPr lang="en-US" sz="2800" b="1" smtClean="0">
                <a:solidFill>
                  <a:srgbClr val="0066CC"/>
                </a:solidFill>
              </a:rPr>
              <a:t>women and male </a:t>
            </a:r>
            <a:r>
              <a:rPr lang="en-US" sz="2800" b="1" dirty="0" smtClean="0">
                <a:solidFill>
                  <a:srgbClr val="0066CC"/>
                </a:solidFill>
              </a:rPr>
              <a:t>headship within the church and marriage.</a:t>
            </a:r>
          </a:p>
          <a:p>
            <a:pPr marL="514350" indent="-514350">
              <a:buFont typeface="+mj-lt"/>
              <a:buAutoNum type="arabicPeriod"/>
            </a:pPr>
            <a:r>
              <a:rPr lang="en-US" sz="2800" b="1" dirty="0" smtClean="0">
                <a:solidFill>
                  <a:srgbClr val="0066CC"/>
                </a:solidFill>
              </a:rPr>
              <a:t>Understand what is desired biblical manhood and womanhood.</a:t>
            </a:r>
            <a:endParaRPr lang="en-US" sz="2800" b="1" u="sng" dirty="0"/>
          </a:p>
          <a:p>
            <a:pPr marL="0" indent="0">
              <a:buNone/>
            </a:pPr>
            <a:r>
              <a:rPr lang="en-US" b="1" u="sng" dirty="0" smtClean="0">
                <a:solidFill>
                  <a:srgbClr val="0070C0"/>
                </a:solidFill>
              </a:rPr>
              <a:t>             </a:t>
            </a:r>
            <a:endParaRPr lang="en-US" b="1" u="sng" dirty="0"/>
          </a:p>
        </p:txBody>
      </p:sp>
    </p:spTree>
    <p:extLst>
      <p:ext uri="{BB962C8B-B14F-4D97-AF65-F5344CB8AC3E}">
        <p14:creationId xmlns:p14="http://schemas.microsoft.com/office/powerpoint/2010/main" val="3112162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Differences in Roles</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66CC"/>
                </a:solidFill>
              </a:rPr>
              <a:t>Before there was sin in the world there were significant differences between Adam and Eve.</a:t>
            </a:r>
          </a:p>
          <a:p>
            <a:pPr lvl="1"/>
            <a:r>
              <a:rPr lang="en-US" sz="2800" b="1" u="sng" dirty="0" smtClean="0">
                <a:solidFill>
                  <a:srgbClr val="0066CC"/>
                </a:solidFill>
              </a:rPr>
              <a:t>Adam was created first and then Eve:</a:t>
            </a:r>
            <a:r>
              <a:rPr lang="en-US" sz="2800" b="1" dirty="0" smtClean="0">
                <a:solidFill>
                  <a:srgbClr val="0066CC"/>
                </a:solidFill>
              </a:rPr>
              <a:t> </a:t>
            </a:r>
            <a:r>
              <a:rPr lang="en-US" sz="2800" b="1" dirty="0" smtClean="0"/>
              <a:t>In the OT the first born in any generation initially is assumed to be the leader of that generation. Also in the creation of animals there is not first creation of males and then females.</a:t>
            </a:r>
          </a:p>
          <a:p>
            <a:pPr lvl="1"/>
            <a:r>
              <a:rPr lang="en-US" sz="2800" b="1" u="sng" dirty="0">
                <a:solidFill>
                  <a:srgbClr val="0066CC"/>
                </a:solidFill>
              </a:rPr>
              <a:t>Eve was created as a helper for Adam: </a:t>
            </a:r>
            <a:r>
              <a:rPr lang="en-US" sz="2800" b="1" dirty="0"/>
              <a:t>For man was not made from woman, but woman from man. Neither was man created for woman, but woman for man.</a:t>
            </a:r>
            <a:r>
              <a:rPr lang="en-US" sz="2800" dirty="0"/>
              <a:t> (1 Corinthians 11:8-9) </a:t>
            </a:r>
            <a:endParaRPr lang="en-US" sz="2800" dirty="0">
              <a:solidFill>
                <a:srgbClr val="0066CC"/>
              </a:solidFill>
            </a:endParaRPr>
          </a:p>
          <a:p>
            <a:pPr lvl="1"/>
            <a:r>
              <a:rPr lang="en-US" sz="2800" b="1" u="sng" dirty="0">
                <a:solidFill>
                  <a:srgbClr val="0066CC"/>
                </a:solidFill>
              </a:rPr>
              <a:t>Adam named Eve:</a:t>
            </a:r>
            <a:r>
              <a:rPr lang="en-US" sz="2800" b="1" dirty="0">
                <a:solidFill>
                  <a:srgbClr val="0066CC"/>
                </a:solidFill>
              </a:rPr>
              <a:t>  Adam was given dominion over the animals and named them. Therefore when Adam named Eve it indicated a leadership role. </a:t>
            </a:r>
            <a:r>
              <a:rPr lang="en-US" sz="2800" b="1" dirty="0"/>
              <a:t>Then the man said, “This at last is bone of my bones and flesh of my flesh; she shall be called Woman, because she was taken out of Man.” </a:t>
            </a:r>
            <a:r>
              <a:rPr lang="en-US" sz="2800" dirty="0"/>
              <a:t>(Genesis 2:23)</a:t>
            </a:r>
          </a:p>
          <a:p>
            <a:pPr lvl="1"/>
            <a:endParaRPr lang="en-US" sz="2800" b="1" u="sng" dirty="0"/>
          </a:p>
        </p:txBody>
      </p:sp>
    </p:spTree>
    <p:extLst>
      <p:ext uri="{BB962C8B-B14F-4D97-AF65-F5344CB8AC3E}">
        <p14:creationId xmlns:p14="http://schemas.microsoft.com/office/powerpoint/2010/main" val="1535450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392077"/>
          </a:xfrm>
          <a:solidFill>
            <a:srgbClr val="FFFFCC"/>
          </a:solidFill>
        </p:spPr>
        <p:txBody>
          <a:bodyPr>
            <a:normAutofit fontScale="90000"/>
          </a:bodyPr>
          <a:lstStyle/>
          <a:p>
            <a:r>
              <a:rPr lang="en-US" sz="3600" b="1" dirty="0" smtClean="0"/>
              <a:t>Creation of Humans; </a:t>
            </a:r>
            <a:r>
              <a:rPr lang="en-US" sz="3600" b="1" dirty="0"/>
              <a:t>Differences in Roles</a:t>
            </a:r>
          </a:p>
        </p:txBody>
      </p:sp>
      <p:sp>
        <p:nvSpPr>
          <p:cNvPr id="3" name="Content Placeholder 2"/>
          <p:cNvSpPr>
            <a:spLocks noGrp="1"/>
          </p:cNvSpPr>
          <p:nvPr>
            <p:ph idx="1"/>
          </p:nvPr>
        </p:nvSpPr>
        <p:spPr>
          <a:xfrm>
            <a:off x="838200" y="613458"/>
            <a:ext cx="10515600" cy="6244543"/>
          </a:xfrm>
          <a:solidFill>
            <a:srgbClr val="FFFFCC"/>
          </a:solidFill>
        </p:spPr>
        <p:txBody>
          <a:bodyPr>
            <a:noAutofit/>
          </a:bodyPr>
          <a:lstStyle/>
          <a:p>
            <a:pPr marL="0" indent="0">
              <a:buNone/>
            </a:pPr>
            <a:r>
              <a:rPr lang="en-US" b="1" dirty="0">
                <a:solidFill>
                  <a:srgbClr val="0066CC"/>
                </a:solidFill>
              </a:rPr>
              <a:t>B</a:t>
            </a:r>
            <a:r>
              <a:rPr lang="en-US" b="1" dirty="0" smtClean="0">
                <a:solidFill>
                  <a:srgbClr val="0066CC"/>
                </a:solidFill>
              </a:rPr>
              <a:t>efore there was sin in the world there were significant differences between Adam and Eve.</a:t>
            </a:r>
          </a:p>
          <a:p>
            <a:pPr lvl="1"/>
            <a:r>
              <a:rPr lang="en-US" sz="2800" b="1" u="sng" dirty="0" smtClean="0">
                <a:solidFill>
                  <a:srgbClr val="0066CC"/>
                </a:solidFill>
              </a:rPr>
              <a:t>God named the human race “Man” not “Woman:</a:t>
            </a:r>
            <a:r>
              <a:rPr lang="en-US" sz="2800" b="1" dirty="0" smtClean="0">
                <a:solidFill>
                  <a:srgbClr val="0066CC"/>
                </a:solidFill>
              </a:rPr>
              <a:t>”  This is similar to a wife taking her husbands last name to indicate his headship.</a:t>
            </a:r>
          </a:p>
          <a:p>
            <a:pPr marL="457200" lvl="1" indent="0">
              <a:buNone/>
            </a:pPr>
            <a:r>
              <a:rPr lang="en-US" sz="2800" b="1" dirty="0"/>
              <a:t>Male and female he created them, and he blessed them and named them Man when they were created. </a:t>
            </a:r>
            <a:r>
              <a:rPr lang="en-US" sz="2800" dirty="0"/>
              <a:t>(Genesis </a:t>
            </a:r>
            <a:r>
              <a:rPr lang="en-US" sz="2800" dirty="0" smtClean="0"/>
              <a:t>5:2)</a:t>
            </a:r>
            <a:endParaRPr lang="en-US" sz="2800" b="1" dirty="0" smtClean="0">
              <a:solidFill>
                <a:srgbClr val="0066CC"/>
              </a:solidFill>
            </a:endParaRPr>
          </a:p>
          <a:p>
            <a:pPr lvl="1"/>
            <a:r>
              <a:rPr lang="en-US" sz="2800" b="1" u="sng" dirty="0">
                <a:solidFill>
                  <a:srgbClr val="0066CC"/>
                </a:solidFill>
              </a:rPr>
              <a:t>The Serpent came to Eve first:</a:t>
            </a:r>
            <a:r>
              <a:rPr lang="en-US" sz="2800" b="1" dirty="0">
                <a:solidFill>
                  <a:srgbClr val="0066CC"/>
                </a:solidFill>
              </a:rPr>
              <a:t> Satan attempted to reverse the roles of husbands and wives </a:t>
            </a:r>
            <a:r>
              <a:rPr lang="en-US" sz="2800" b="1" dirty="0" smtClean="0">
                <a:solidFill>
                  <a:srgbClr val="0066CC"/>
                </a:solidFill>
              </a:rPr>
              <a:t>tempting Eve to take the leadership role.</a:t>
            </a:r>
            <a:r>
              <a:rPr lang="en-US" sz="2800" dirty="0" smtClean="0">
                <a:solidFill>
                  <a:srgbClr val="0066CC"/>
                </a:solidFill>
              </a:rPr>
              <a:t> </a:t>
            </a:r>
            <a:r>
              <a:rPr lang="en-US" sz="2800" b="1" dirty="0"/>
              <a:t>For Adam was formed first, then Eve; and Adam was not deceived, but the woman was deceived and became a transgressor. </a:t>
            </a:r>
            <a:r>
              <a:rPr lang="en-US" sz="2800" dirty="0"/>
              <a:t>(1 Timothy 2:13-14)</a:t>
            </a:r>
          </a:p>
          <a:p>
            <a:pPr lvl="1"/>
            <a:r>
              <a:rPr lang="en-US" sz="2800" b="1" u="sng" dirty="0">
                <a:solidFill>
                  <a:srgbClr val="0066CC"/>
                </a:solidFill>
              </a:rPr>
              <a:t>After the Fall God went to Adam first (Genesis 3:9):</a:t>
            </a:r>
            <a:r>
              <a:rPr lang="en-US" sz="2800" b="1" dirty="0">
                <a:solidFill>
                  <a:srgbClr val="0066CC"/>
                </a:solidFill>
              </a:rPr>
              <a:t> Notice this is before God pronounced judgment on Eve in Genesis 3:16</a:t>
            </a:r>
            <a:r>
              <a:rPr lang="en-US" sz="2800" b="1" dirty="0" smtClean="0">
                <a:solidFill>
                  <a:srgbClr val="0066CC"/>
                </a:solidFill>
              </a:rPr>
              <a:t>.</a:t>
            </a:r>
          </a:p>
          <a:p>
            <a:pPr lvl="1"/>
            <a:endParaRPr lang="en-US" sz="2800" b="1" u="sng" dirty="0">
              <a:solidFill>
                <a:srgbClr val="0066CC"/>
              </a:solidFill>
            </a:endParaRPr>
          </a:p>
          <a:p>
            <a:pPr lvl="1"/>
            <a:endParaRPr lang="en-US" sz="2800" b="1" dirty="0" smtClean="0">
              <a:solidFill>
                <a:srgbClr val="0066CC"/>
              </a:solidFill>
            </a:endParaRPr>
          </a:p>
          <a:p>
            <a:pPr marL="457200" lvl="1" indent="0">
              <a:buNone/>
            </a:pPr>
            <a:endParaRPr lang="en-US" sz="2800" b="1" u="sng" dirty="0">
              <a:solidFill>
                <a:srgbClr val="0066CC"/>
              </a:solidFill>
            </a:endParaRPr>
          </a:p>
        </p:txBody>
      </p:sp>
    </p:spTree>
    <p:extLst>
      <p:ext uri="{BB962C8B-B14F-4D97-AF65-F5344CB8AC3E}">
        <p14:creationId xmlns:p14="http://schemas.microsoft.com/office/powerpoint/2010/main" val="1307373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a:t>
            </a:r>
            <a:r>
              <a:rPr lang="en-US" sz="3600" b="1" dirty="0"/>
              <a:t>; Differences in Roles</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66CC"/>
                </a:solidFill>
              </a:rPr>
              <a:t>Before there was sin in the world there were significant differences between Adam and Eve.</a:t>
            </a:r>
          </a:p>
          <a:p>
            <a:pPr marL="914400" lvl="2" indent="-457200">
              <a:spcBef>
                <a:spcPts val="1000"/>
              </a:spcBef>
            </a:pPr>
            <a:r>
              <a:rPr lang="en-US" sz="2800" b="1" u="sng" dirty="0">
                <a:solidFill>
                  <a:srgbClr val="0066CC"/>
                </a:solidFill>
              </a:rPr>
              <a:t>All humans are counted as sinners because of Adam’s sin not Eve’s sin:</a:t>
            </a:r>
            <a:r>
              <a:rPr lang="en-US" sz="2800" b="1" dirty="0">
                <a:solidFill>
                  <a:srgbClr val="0066CC"/>
                </a:solidFill>
              </a:rPr>
              <a:t> </a:t>
            </a:r>
            <a:r>
              <a:rPr lang="en-US" sz="2800" b="1" dirty="0"/>
              <a:t>For as by a man came death, by a man has come also the resurrection of the dead. For as in Adam all die, so also in Christ shall all be made alive.</a:t>
            </a:r>
            <a:r>
              <a:rPr lang="en-US" sz="2800" dirty="0"/>
              <a:t> (1 Corinthians 15:21-22</a:t>
            </a:r>
            <a:r>
              <a:rPr lang="en-US" sz="2800" dirty="0" smtClean="0"/>
              <a:t>)</a:t>
            </a:r>
            <a:endParaRPr lang="en-US" b="1" dirty="0" smtClean="0">
              <a:solidFill>
                <a:srgbClr val="0066CC"/>
              </a:solidFill>
            </a:endParaRPr>
          </a:p>
          <a:p>
            <a:pPr lvl="1"/>
            <a:r>
              <a:rPr lang="en-US" sz="2800" b="1" u="sng" dirty="0" smtClean="0">
                <a:solidFill>
                  <a:srgbClr val="0066CC"/>
                </a:solidFill>
              </a:rPr>
              <a:t>Adam and Eve’s punishments did not introduce new roles but introduced pain and distortion in the original roles:</a:t>
            </a:r>
            <a:r>
              <a:rPr lang="en-US" sz="2800" b="1" dirty="0" smtClean="0">
                <a:solidFill>
                  <a:srgbClr val="0066CC"/>
                </a:solidFill>
              </a:rPr>
              <a:t>  Adam would still have to till the earth but now there are weeds and Eve would still have to bear children but now there is a </a:t>
            </a:r>
            <a:r>
              <a:rPr lang="en-US" sz="2800" b="1" dirty="0" smtClean="0">
                <a:solidFill>
                  <a:srgbClr val="FF0000"/>
                </a:solidFill>
              </a:rPr>
              <a:t>great increase </a:t>
            </a:r>
            <a:r>
              <a:rPr lang="en-US" sz="2800" b="1" dirty="0" smtClean="0">
                <a:solidFill>
                  <a:srgbClr val="0066CC"/>
                </a:solidFill>
              </a:rPr>
              <a:t>in pain.</a:t>
            </a:r>
          </a:p>
          <a:p>
            <a:pPr marL="457200" lvl="1" indent="0">
              <a:buNone/>
            </a:pPr>
            <a:r>
              <a:rPr lang="en-US" sz="2800" b="1" dirty="0"/>
              <a:t>“I will surely </a:t>
            </a:r>
            <a:r>
              <a:rPr lang="en-US" sz="2800" b="1" dirty="0">
                <a:solidFill>
                  <a:srgbClr val="FF0000"/>
                </a:solidFill>
              </a:rPr>
              <a:t>multiply</a:t>
            </a:r>
            <a:r>
              <a:rPr lang="en-US" sz="2800" b="1" dirty="0"/>
              <a:t> your pain in childbearing; in pain you shall bring forth children. </a:t>
            </a:r>
            <a:r>
              <a:rPr lang="en-US" sz="2800" dirty="0"/>
              <a:t>(Genesis 3:16)</a:t>
            </a:r>
          </a:p>
          <a:p>
            <a:pPr marL="457200" lvl="1" indent="0">
              <a:buNone/>
            </a:pPr>
            <a:endParaRPr lang="en-US" sz="2800" b="1" dirty="0" smtClean="0">
              <a:solidFill>
                <a:srgbClr val="0066CC"/>
              </a:solidFill>
            </a:endParaRPr>
          </a:p>
          <a:p>
            <a:pPr marL="457200" lvl="1" indent="0">
              <a:buNone/>
            </a:pPr>
            <a:endParaRPr lang="en-US" sz="2800" b="1" dirty="0" smtClean="0">
              <a:solidFill>
                <a:srgbClr val="0066CC"/>
              </a:solidFill>
            </a:endParaRPr>
          </a:p>
          <a:p>
            <a:pPr marL="457200" lvl="1" indent="0">
              <a:buNone/>
            </a:pPr>
            <a:r>
              <a:rPr lang="en-US" sz="2800" b="1" dirty="0" smtClean="0">
                <a:solidFill>
                  <a:srgbClr val="0066CC"/>
                </a:solidFill>
              </a:rPr>
              <a:t> </a:t>
            </a:r>
            <a:endParaRPr lang="en-US" sz="2800" b="1" u="sng" dirty="0">
              <a:solidFill>
                <a:srgbClr val="0066CC"/>
              </a:solidFill>
            </a:endParaRPr>
          </a:p>
        </p:txBody>
      </p:sp>
    </p:spTree>
    <p:extLst>
      <p:ext uri="{BB962C8B-B14F-4D97-AF65-F5344CB8AC3E}">
        <p14:creationId xmlns:p14="http://schemas.microsoft.com/office/powerpoint/2010/main" val="2769680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Differences in Roles</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r>
              <a:rPr lang="en-US" b="1" u="sng" dirty="0" smtClean="0">
                <a:solidFill>
                  <a:srgbClr val="0066CC"/>
                </a:solidFill>
              </a:rPr>
              <a:t>Adam </a:t>
            </a:r>
            <a:r>
              <a:rPr lang="en-US" b="1" u="sng" dirty="0">
                <a:solidFill>
                  <a:srgbClr val="0066CC"/>
                </a:solidFill>
              </a:rPr>
              <a:t>and Eve’s punishments did not introduce new roles but introduced pain and distortion in the original roles:</a:t>
            </a:r>
            <a:r>
              <a:rPr lang="en-US" b="1" dirty="0">
                <a:solidFill>
                  <a:srgbClr val="0066CC"/>
                </a:solidFill>
              </a:rPr>
              <a:t> </a:t>
            </a:r>
            <a:endParaRPr lang="en-US" b="1" dirty="0" smtClean="0">
              <a:solidFill>
                <a:srgbClr val="0066CC"/>
              </a:solidFill>
            </a:endParaRPr>
          </a:p>
          <a:p>
            <a:pPr marL="0" indent="0">
              <a:buNone/>
            </a:pPr>
            <a:r>
              <a:rPr lang="en-US" sz="2800" b="1" dirty="0" smtClean="0"/>
              <a:t>Your </a:t>
            </a:r>
            <a:r>
              <a:rPr lang="en-US" sz="2800" b="1" dirty="0">
                <a:solidFill>
                  <a:srgbClr val="FF0000"/>
                </a:solidFill>
              </a:rPr>
              <a:t>desire</a:t>
            </a:r>
            <a:r>
              <a:rPr lang="en-US" sz="2800" b="1" dirty="0"/>
              <a:t> shall be for your husband, and he shall </a:t>
            </a:r>
            <a:r>
              <a:rPr lang="en-US" sz="2800" b="1" dirty="0">
                <a:solidFill>
                  <a:srgbClr val="FF0000"/>
                </a:solidFill>
              </a:rPr>
              <a:t>rule</a:t>
            </a:r>
            <a:r>
              <a:rPr lang="en-US" sz="2800" b="1" dirty="0"/>
              <a:t> over you.” </a:t>
            </a:r>
            <a:r>
              <a:rPr lang="en-US" sz="2800" dirty="0"/>
              <a:t>(Genesis </a:t>
            </a:r>
            <a:r>
              <a:rPr lang="en-US" sz="2800" dirty="0" smtClean="0"/>
              <a:t>3:16)</a:t>
            </a:r>
          </a:p>
          <a:p>
            <a:pPr lvl="2"/>
            <a:r>
              <a:rPr lang="en-US" sz="2800" b="1" dirty="0" smtClean="0">
                <a:solidFill>
                  <a:srgbClr val="0070C0"/>
                </a:solidFill>
              </a:rPr>
              <a:t>The Hebrew word (</a:t>
            </a:r>
            <a:r>
              <a:rPr lang="en-US" sz="2800" b="1" i="1" dirty="0" err="1" smtClean="0">
                <a:solidFill>
                  <a:srgbClr val="0070C0"/>
                </a:solidFill>
              </a:rPr>
              <a:t>teshûqāh</a:t>
            </a:r>
            <a:r>
              <a:rPr lang="en-US" sz="2800" b="1" dirty="0" smtClean="0">
                <a:solidFill>
                  <a:srgbClr val="0070C0"/>
                </a:solidFill>
              </a:rPr>
              <a:t>)</a:t>
            </a:r>
            <a:r>
              <a:rPr lang="en-US" sz="2800" b="1" i="1" dirty="0" smtClean="0">
                <a:solidFill>
                  <a:srgbClr val="0070C0"/>
                </a:solidFill>
              </a:rPr>
              <a:t> </a:t>
            </a:r>
            <a:r>
              <a:rPr lang="en-US" sz="2800" b="1" dirty="0" smtClean="0">
                <a:solidFill>
                  <a:srgbClr val="0070C0"/>
                </a:solidFill>
              </a:rPr>
              <a:t>translated desire means a desire to conquer. Thus Eve will rebel against Adam’s authority.</a:t>
            </a:r>
          </a:p>
          <a:p>
            <a:pPr lvl="2"/>
            <a:r>
              <a:rPr lang="en-US" sz="2800" b="1" dirty="0" smtClean="0">
                <a:solidFill>
                  <a:srgbClr val="0070C0"/>
                </a:solidFill>
              </a:rPr>
              <a:t>The Hebrew word (</a:t>
            </a:r>
            <a:r>
              <a:rPr lang="en-US" sz="2800" b="1" i="1" dirty="0" err="1" smtClean="0">
                <a:solidFill>
                  <a:srgbClr val="0070C0"/>
                </a:solidFill>
              </a:rPr>
              <a:t>māshal</a:t>
            </a:r>
            <a:r>
              <a:rPr lang="en-US" sz="2800" b="1" dirty="0" smtClean="0">
                <a:solidFill>
                  <a:srgbClr val="0070C0"/>
                </a:solidFill>
              </a:rPr>
              <a:t>)  translated rule is a very strong word usually reserved for governments not families and implies dictatorial  or uncaring use of authority; harshness not kindness.</a:t>
            </a:r>
          </a:p>
          <a:p>
            <a:pPr lvl="1"/>
            <a:r>
              <a:rPr lang="en-US" sz="3200" b="1" dirty="0" smtClean="0">
                <a:solidFill>
                  <a:srgbClr val="0070C0"/>
                </a:solidFill>
              </a:rPr>
              <a:t>Therefore, God’s punishment included conflict and pain in the marriage relationship. </a:t>
            </a:r>
          </a:p>
          <a:p>
            <a:pPr marL="457200" lvl="1" indent="0">
              <a:buNone/>
            </a:pPr>
            <a:endParaRPr lang="en-US" sz="2800" b="1" dirty="0" smtClean="0">
              <a:solidFill>
                <a:srgbClr val="0066CC"/>
              </a:solidFill>
            </a:endParaRPr>
          </a:p>
          <a:p>
            <a:pPr marL="457200" lvl="1" indent="0">
              <a:buNone/>
            </a:pPr>
            <a:r>
              <a:rPr lang="en-US" sz="2800" b="1" dirty="0" smtClean="0">
                <a:solidFill>
                  <a:srgbClr val="0066CC"/>
                </a:solidFill>
              </a:rPr>
              <a:t> </a:t>
            </a:r>
            <a:endParaRPr lang="en-US" sz="2800" b="1" u="sng" dirty="0">
              <a:solidFill>
                <a:srgbClr val="0066CC"/>
              </a:solidFill>
            </a:endParaRPr>
          </a:p>
        </p:txBody>
      </p:sp>
    </p:spTree>
    <p:extLst>
      <p:ext uri="{BB962C8B-B14F-4D97-AF65-F5344CB8AC3E}">
        <p14:creationId xmlns:p14="http://schemas.microsoft.com/office/powerpoint/2010/main" val="2470918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Differences in Roles</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endParaRPr lang="en-US" b="1" dirty="0">
              <a:solidFill>
                <a:srgbClr val="0066CC"/>
              </a:solidFill>
            </a:endParaRPr>
          </a:p>
          <a:p>
            <a:r>
              <a:rPr lang="en-US" b="1" u="sng" dirty="0" smtClean="0">
                <a:solidFill>
                  <a:srgbClr val="0066CC"/>
                </a:solidFill>
              </a:rPr>
              <a:t>The NT encourages husbands and wives to work towards the original created order and not the distortions of the Fall.</a:t>
            </a:r>
          </a:p>
          <a:p>
            <a:pPr marL="0" indent="0">
              <a:buNone/>
            </a:pPr>
            <a:r>
              <a:rPr lang="en-US" b="1" dirty="0" smtClean="0"/>
              <a:t>Wives</a:t>
            </a:r>
            <a:r>
              <a:rPr lang="en-US" b="1" dirty="0"/>
              <a:t>, </a:t>
            </a:r>
            <a:r>
              <a:rPr lang="en-US" b="1" dirty="0">
                <a:solidFill>
                  <a:srgbClr val="FF0000"/>
                </a:solidFill>
              </a:rPr>
              <a:t>submit</a:t>
            </a:r>
            <a:r>
              <a:rPr lang="en-US" b="1" dirty="0"/>
              <a:t> to your husbands, as is fitting in the Lord. Husbands, </a:t>
            </a:r>
            <a:r>
              <a:rPr lang="en-US" b="1" dirty="0">
                <a:solidFill>
                  <a:srgbClr val="FF0000"/>
                </a:solidFill>
              </a:rPr>
              <a:t>love</a:t>
            </a:r>
            <a:r>
              <a:rPr lang="en-US" b="1" dirty="0"/>
              <a:t> your wives, and do </a:t>
            </a:r>
            <a:r>
              <a:rPr lang="en-US" b="1" dirty="0">
                <a:solidFill>
                  <a:srgbClr val="FF0000"/>
                </a:solidFill>
              </a:rPr>
              <a:t>not be harsh </a:t>
            </a:r>
            <a:r>
              <a:rPr lang="en-US" b="1" dirty="0"/>
              <a:t>with them.</a:t>
            </a:r>
            <a:r>
              <a:rPr lang="en-US" dirty="0"/>
              <a:t> (Colossians </a:t>
            </a:r>
            <a:r>
              <a:rPr lang="en-US" dirty="0" smtClean="0"/>
              <a:t>3:18-19)</a:t>
            </a:r>
          </a:p>
          <a:p>
            <a:pPr marL="0" indent="0">
              <a:buNone/>
            </a:pPr>
            <a:endParaRPr lang="en-US" sz="2800" b="1" dirty="0">
              <a:solidFill>
                <a:srgbClr val="0066CC"/>
              </a:solidFill>
            </a:endParaRPr>
          </a:p>
          <a:p>
            <a:pPr marL="0" indent="0">
              <a:buNone/>
            </a:pPr>
            <a:r>
              <a:rPr lang="en-US" b="1" dirty="0"/>
              <a:t>This mystery is profound, and I am saying that it refers to Christ and the church. However, let each one of you </a:t>
            </a:r>
            <a:r>
              <a:rPr lang="en-US" b="1" dirty="0">
                <a:solidFill>
                  <a:srgbClr val="FF0000"/>
                </a:solidFill>
              </a:rPr>
              <a:t>love his wife as himself</a:t>
            </a:r>
            <a:r>
              <a:rPr lang="en-US" b="1" dirty="0"/>
              <a:t>, and let the wife see that she </a:t>
            </a:r>
            <a:r>
              <a:rPr lang="en-US" b="1" dirty="0">
                <a:solidFill>
                  <a:srgbClr val="FF0000"/>
                </a:solidFill>
              </a:rPr>
              <a:t>respects her husband</a:t>
            </a:r>
            <a:r>
              <a:rPr lang="en-US" b="1" dirty="0"/>
              <a:t>. </a:t>
            </a:r>
            <a:r>
              <a:rPr lang="en-US" dirty="0"/>
              <a:t>(Ephesians </a:t>
            </a:r>
            <a:r>
              <a:rPr lang="en-US" dirty="0" smtClean="0"/>
              <a:t>5:32-33)</a:t>
            </a:r>
            <a:endParaRPr lang="en-US" sz="2800" b="1" dirty="0" smtClean="0">
              <a:solidFill>
                <a:srgbClr val="0066CC"/>
              </a:solidFill>
            </a:endParaRPr>
          </a:p>
          <a:p>
            <a:pPr marL="457200" lvl="1" indent="0">
              <a:buNone/>
            </a:pPr>
            <a:r>
              <a:rPr lang="en-US" sz="2800" b="1" dirty="0" smtClean="0">
                <a:solidFill>
                  <a:srgbClr val="0066CC"/>
                </a:solidFill>
              </a:rPr>
              <a:t> </a:t>
            </a:r>
            <a:endParaRPr lang="en-US" sz="2800" b="1" u="sng" dirty="0">
              <a:solidFill>
                <a:srgbClr val="0066CC"/>
              </a:solidFill>
            </a:endParaRPr>
          </a:p>
        </p:txBody>
      </p:sp>
    </p:spTree>
    <p:extLst>
      <p:ext uri="{BB962C8B-B14F-4D97-AF65-F5344CB8AC3E}">
        <p14:creationId xmlns:p14="http://schemas.microsoft.com/office/powerpoint/2010/main" val="2624664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a:t>
            </a:r>
            <a:r>
              <a:rPr lang="en-US" sz="3600" b="1" dirty="0"/>
              <a:t>Differences in Roles</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66CC"/>
                </a:solidFill>
              </a:rPr>
              <a:t>Differences in Roles</a:t>
            </a:r>
            <a:endParaRPr lang="en-US" b="1" dirty="0">
              <a:solidFill>
                <a:srgbClr val="0066CC"/>
              </a:solidFill>
            </a:endParaRPr>
          </a:p>
          <a:p>
            <a:pPr lvl="1"/>
            <a:r>
              <a:rPr lang="en-US" sz="2800" b="1" dirty="0" smtClean="0">
                <a:solidFill>
                  <a:srgbClr val="0066CC"/>
                </a:solidFill>
              </a:rPr>
              <a:t> Husbands must not be selfish, harsh, abusive or domineering for this is sin. </a:t>
            </a:r>
            <a:r>
              <a:rPr lang="en-US" sz="2800" b="1" dirty="0">
                <a:solidFill>
                  <a:srgbClr val="0066CC"/>
                </a:solidFill>
              </a:rPr>
              <a:t>W</a:t>
            </a:r>
            <a:r>
              <a:rPr lang="en-US" sz="2800" b="1" dirty="0" smtClean="0">
                <a:solidFill>
                  <a:srgbClr val="0066CC"/>
                </a:solidFill>
              </a:rPr>
              <a:t>ives must not be rebellious, resentful of their husband’s leadership or compete with their husband for leadership of the family for this too is sin.</a:t>
            </a:r>
          </a:p>
          <a:p>
            <a:pPr lvl="1"/>
            <a:r>
              <a:rPr lang="en-US" sz="2800" b="1" dirty="0" smtClean="0">
                <a:solidFill>
                  <a:srgbClr val="0066CC"/>
                </a:solidFill>
              </a:rPr>
              <a:t>On the other hand husbands must not be passive or lazy, letting their wives make all the decisions and even do what he knows to be wrong at his wife’s urging.</a:t>
            </a:r>
          </a:p>
          <a:p>
            <a:pPr lvl="1"/>
            <a:r>
              <a:rPr lang="en-US" sz="2800" b="1" dirty="0" smtClean="0">
                <a:solidFill>
                  <a:srgbClr val="0066CC"/>
                </a:solidFill>
              </a:rPr>
              <a:t>Similarly wives must not be so passive that they do not contribute to family decisions or correct their husband when they see him leading down the wrong pathway.</a:t>
            </a:r>
            <a:endParaRPr lang="en-US" sz="2800" b="1" dirty="0">
              <a:solidFill>
                <a:srgbClr val="0066CC"/>
              </a:solidFill>
            </a:endParaRPr>
          </a:p>
        </p:txBody>
      </p:sp>
    </p:spTree>
    <p:extLst>
      <p:ext uri="{BB962C8B-B14F-4D97-AF65-F5344CB8AC3E}">
        <p14:creationId xmlns:p14="http://schemas.microsoft.com/office/powerpoint/2010/main" val="2721129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a:t>
            </a:r>
            <a:r>
              <a:rPr lang="en-US" sz="3600" b="1" dirty="0"/>
              <a:t>; Mature Masculinity and Femininity* </a:t>
            </a:r>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u="sng" dirty="0" smtClean="0">
                <a:solidFill>
                  <a:srgbClr val="0070C0"/>
                </a:solidFill>
              </a:rPr>
              <a:t>Mature</a:t>
            </a:r>
            <a:r>
              <a:rPr lang="en-US" sz="2800" b="1" u="sng" dirty="0" smtClean="0">
                <a:solidFill>
                  <a:srgbClr val="0066CC"/>
                </a:solidFill>
              </a:rPr>
              <a:t> Masculinity</a:t>
            </a:r>
            <a:r>
              <a:rPr lang="en-US" sz="2800" b="1" dirty="0" smtClean="0">
                <a:solidFill>
                  <a:srgbClr val="0066CC"/>
                </a:solidFill>
              </a:rPr>
              <a:t>: The </a:t>
            </a:r>
            <a:r>
              <a:rPr lang="en-US" sz="2800" b="1" dirty="0" smtClean="0">
                <a:solidFill>
                  <a:srgbClr val="0070C0"/>
                </a:solidFill>
              </a:rPr>
              <a:t>sense</a:t>
            </a:r>
            <a:r>
              <a:rPr lang="en-US" sz="2800" b="1" dirty="0" smtClean="0">
                <a:solidFill>
                  <a:srgbClr val="0066CC"/>
                </a:solidFill>
              </a:rPr>
              <a:t> of a </a:t>
            </a:r>
            <a:r>
              <a:rPr lang="en-US" sz="2800" b="1" dirty="0" smtClean="0">
                <a:solidFill>
                  <a:srgbClr val="0070C0"/>
                </a:solidFill>
              </a:rPr>
              <a:t>benevolent responsibility </a:t>
            </a:r>
            <a:r>
              <a:rPr lang="en-US" sz="2800" b="1" dirty="0" smtClean="0">
                <a:solidFill>
                  <a:srgbClr val="0066CC"/>
                </a:solidFill>
              </a:rPr>
              <a:t>to lead, provide for and protect women in ways appropriate to a man’s differing relationships.</a:t>
            </a:r>
          </a:p>
          <a:p>
            <a:pPr marL="0" lvl="1" indent="0">
              <a:spcBef>
                <a:spcPts val="1000"/>
              </a:spcBef>
              <a:buNone/>
            </a:pPr>
            <a:endParaRPr lang="en-US" sz="2800" b="1" dirty="0">
              <a:solidFill>
                <a:srgbClr val="0066CC"/>
              </a:solidFill>
            </a:endParaRPr>
          </a:p>
          <a:p>
            <a:pPr marL="0" lvl="1" indent="0">
              <a:spcBef>
                <a:spcPts val="1000"/>
              </a:spcBef>
              <a:buNone/>
            </a:pPr>
            <a:r>
              <a:rPr lang="en-US" sz="2800" b="1" u="sng" dirty="0">
                <a:solidFill>
                  <a:srgbClr val="0066CC"/>
                </a:solidFill>
              </a:rPr>
              <a:t>Mature Femininity: </a:t>
            </a:r>
            <a:r>
              <a:rPr lang="en-US" sz="2800" b="1" dirty="0">
                <a:solidFill>
                  <a:srgbClr val="0066CC"/>
                </a:solidFill>
              </a:rPr>
              <a:t>A freeing disposition to affirm, receive and nurture strength and leadership from worthy men in ways appropriate to a woman’s differing relationships.</a:t>
            </a:r>
          </a:p>
          <a:p>
            <a:pPr marL="0" lvl="1" indent="0">
              <a:spcBef>
                <a:spcPts val="1000"/>
              </a:spcBef>
              <a:buNone/>
            </a:pPr>
            <a:endParaRPr lang="en-US" sz="2800" b="1" dirty="0" smtClean="0">
              <a:solidFill>
                <a:srgbClr val="0066CC"/>
              </a:solidFill>
            </a:endParaRPr>
          </a:p>
          <a:p>
            <a:pPr marL="0" lvl="1" indent="0">
              <a:spcBef>
                <a:spcPts val="1000"/>
              </a:spcBef>
              <a:buNone/>
            </a:pPr>
            <a:endParaRPr lang="en-US" sz="2800" b="1" dirty="0">
              <a:solidFill>
                <a:srgbClr val="0066CC"/>
              </a:solidFill>
            </a:endParaRPr>
          </a:p>
          <a:p>
            <a:pPr marL="0" lvl="1" indent="0">
              <a:spcBef>
                <a:spcPts val="1000"/>
              </a:spcBef>
              <a:buNone/>
            </a:pPr>
            <a:endParaRPr lang="en-US" sz="2800" b="1" dirty="0" smtClean="0">
              <a:solidFill>
                <a:srgbClr val="0066CC"/>
              </a:solidFill>
            </a:endParaRPr>
          </a:p>
          <a:p>
            <a:pPr marL="0" lvl="1" indent="0">
              <a:spcBef>
                <a:spcPts val="1000"/>
              </a:spcBef>
              <a:buNone/>
            </a:pPr>
            <a:endParaRPr lang="en-US" sz="2800" b="1" dirty="0">
              <a:solidFill>
                <a:srgbClr val="0066CC"/>
              </a:solidFill>
            </a:endParaRPr>
          </a:p>
          <a:p>
            <a:pPr marL="0" lvl="1" indent="0">
              <a:spcBef>
                <a:spcPts val="1000"/>
              </a:spcBef>
              <a:buNone/>
            </a:pPr>
            <a:endParaRPr lang="en-US" sz="2800" b="1" dirty="0" smtClean="0">
              <a:solidFill>
                <a:srgbClr val="0066CC"/>
              </a:solidFill>
            </a:endParaRPr>
          </a:p>
          <a:p>
            <a:pPr marL="457200" lvl="2" indent="0">
              <a:spcBef>
                <a:spcPts val="1000"/>
              </a:spcBef>
              <a:buNone/>
            </a:pPr>
            <a:r>
              <a:rPr lang="en-US" sz="2400" dirty="0" smtClean="0"/>
              <a:t>*(</a:t>
            </a:r>
            <a:r>
              <a:rPr lang="en-US" sz="2400" dirty="0"/>
              <a:t>John Piper; </a:t>
            </a:r>
            <a:r>
              <a:rPr lang="en-US" sz="2400" i="1" dirty="0"/>
              <a:t>Restoring Biblical Manhood and Womanhood</a:t>
            </a:r>
            <a:r>
              <a:rPr lang="en-US" sz="2400" dirty="0"/>
              <a:t>)</a:t>
            </a:r>
            <a:endParaRPr lang="en-US" sz="2400" b="1" dirty="0"/>
          </a:p>
          <a:p>
            <a:pPr marL="457200" lvl="2"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2422661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2160</Words>
  <Application>Microsoft Office PowerPoint</Application>
  <PresentationFormat>Widescreen</PresentationFormat>
  <Paragraphs>128</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Discipleship:  An  Introduction to  Systematic Theology and  Apologetics</vt:lpstr>
      <vt:lpstr>Creation of Humans; male and female he created them</vt:lpstr>
      <vt:lpstr>Creation of Humans; Differences in Roles</vt:lpstr>
      <vt:lpstr>Creation of Humans; Differences in Roles</vt:lpstr>
      <vt:lpstr>Creation of Humans; Differences in Roles</vt:lpstr>
      <vt:lpstr>Creation of Humans; Differences in Roles</vt:lpstr>
      <vt:lpstr>Creation of Humans; Differences in Roles</vt:lpstr>
      <vt:lpstr>Creation of Humans; Differences in Roles</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lpstr>Creation of Humans; Mature Masculinity and Femininity*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3</cp:revision>
  <dcterms:created xsi:type="dcterms:W3CDTF">2016-06-20T01:08:07Z</dcterms:created>
  <dcterms:modified xsi:type="dcterms:W3CDTF">2016-06-20T01:20:05Z</dcterms:modified>
</cp:coreProperties>
</file>