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67" d="100"/>
          <a:sy n="67" d="100"/>
        </p:scale>
        <p:origin x="480"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EA3201-6FFE-49FD-A5B5-2524C6AB80E3}" type="datetimeFigureOut">
              <a:rPr lang="en-US" smtClean="0"/>
              <a:t>6/26/2016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4A985B-6FF4-4E5F-AC57-529E9460BBA4}" type="slidenum">
              <a:rPr lang="en-US" smtClean="0"/>
              <a:t>‹#›</a:t>
            </a:fld>
            <a:endParaRPr lang="en-US"/>
          </a:p>
        </p:txBody>
      </p:sp>
    </p:spTree>
    <p:extLst>
      <p:ext uri="{BB962C8B-B14F-4D97-AF65-F5344CB8AC3E}">
        <p14:creationId xmlns:p14="http://schemas.microsoft.com/office/powerpoint/2010/main" val="2446879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2</a:t>
            </a:fld>
            <a:endParaRPr lang="en-US" dirty="0"/>
          </a:p>
        </p:txBody>
      </p:sp>
    </p:spTree>
    <p:extLst>
      <p:ext uri="{BB962C8B-B14F-4D97-AF65-F5344CB8AC3E}">
        <p14:creationId xmlns:p14="http://schemas.microsoft.com/office/powerpoint/2010/main" val="21480584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11</a:t>
            </a:fld>
            <a:endParaRPr lang="en-US" dirty="0"/>
          </a:p>
        </p:txBody>
      </p:sp>
    </p:spTree>
    <p:extLst>
      <p:ext uri="{BB962C8B-B14F-4D97-AF65-F5344CB8AC3E}">
        <p14:creationId xmlns:p14="http://schemas.microsoft.com/office/powerpoint/2010/main" val="32627949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12</a:t>
            </a:fld>
            <a:endParaRPr lang="en-US" dirty="0"/>
          </a:p>
        </p:txBody>
      </p:sp>
    </p:spTree>
    <p:extLst>
      <p:ext uri="{BB962C8B-B14F-4D97-AF65-F5344CB8AC3E}">
        <p14:creationId xmlns:p14="http://schemas.microsoft.com/office/powerpoint/2010/main" val="26728975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13</a:t>
            </a:fld>
            <a:endParaRPr lang="en-US" dirty="0"/>
          </a:p>
        </p:txBody>
      </p:sp>
    </p:spTree>
    <p:extLst>
      <p:ext uri="{BB962C8B-B14F-4D97-AF65-F5344CB8AC3E}">
        <p14:creationId xmlns:p14="http://schemas.microsoft.com/office/powerpoint/2010/main" val="30367229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14</a:t>
            </a:fld>
            <a:endParaRPr lang="en-US" dirty="0"/>
          </a:p>
        </p:txBody>
      </p:sp>
    </p:spTree>
    <p:extLst>
      <p:ext uri="{BB962C8B-B14F-4D97-AF65-F5344CB8AC3E}">
        <p14:creationId xmlns:p14="http://schemas.microsoft.com/office/powerpoint/2010/main" val="24371332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15</a:t>
            </a:fld>
            <a:endParaRPr lang="en-US" dirty="0"/>
          </a:p>
        </p:txBody>
      </p:sp>
    </p:spTree>
    <p:extLst>
      <p:ext uri="{BB962C8B-B14F-4D97-AF65-F5344CB8AC3E}">
        <p14:creationId xmlns:p14="http://schemas.microsoft.com/office/powerpoint/2010/main" val="4163200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16</a:t>
            </a:fld>
            <a:endParaRPr lang="en-US" dirty="0"/>
          </a:p>
        </p:txBody>
      </p:sp>
    </p:spTree>
    <p:extLst>
      <p:ext uri="{BB962C8B-B14F-4D97-AF65-F5344CB8AC3E}">
        <p14:creationId xmlns:p14="http://schemas.microsoft.com/office/powerpoint/2010/main" val="14190128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17</a:t>
            </a:fld>
            <a:endParaRPr lang="en-US" dirty="0"/>
          </a:p>
        </p:txBody>
      </p:sp>
    </p:spTree>
    <p:extLst>
      <p:ext uri="{BB962C8B-B14F-4D97-AF65-F5344CB8AC3E}">
        <p14:creationId xmlns:p14="http://schemas.microsoft.com/office/powerpoint/2010/main" val="400320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3</a:t>
            </a:fld>
            <a:endParaRPr lang="en-US" dirty="0"/>
          </a:p>
        </p:txBody>
      </p:sp>
    </p:spTree>
    <p:extLst>
      <p:ext uri="{BB962C8B-B14F-4D97-AF65-F5344CB8AC3E}">
        <p14:creationId xmlns:p14="http://schemas.microsoft.com/office/powerpoint/2010/main" val="40662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4</a:t>
            </a:fld>
            <a:endParaRPr lang="en-US" dirty="0"/>
          </a:p>
        </p:txBody>
      </p:sp>
    </p:spTree>
    <p:extLst>
      <p:ext uri="{BB962C8B-B14F-4D97-AF65-F5344CB8AC3E}">
        <p14:creationId xmlns:p14="http://schemas.microsoft.com/office/powerpoint/2010/main" val="1887961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5</a:t>
            </a:fld>
            <a:endParaRPr lang="en-US" dirty="0"/>
          </a:p>
        </p:txBody>
      </p:sp>
    </p:spTree>
    <p:extLst>
      <p:ext uri="{BB962C8B-B14F-4D97-AF65-F5344CB8AC3E}">
        <p14:creationId xmlns:p14="http://schemas.microsoft.com/office/powerpoint/2010/main" val="333546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6</a:t>
            </a:fld>
            <a:endParaRPr lang="en-US" dirty="0"/>
          </a:p>
        </p:txBody>
      </p:sp>
    </p:spTree>
    <p:extLst>
      <p:ext uri="{BB962C8B-B14F-4D97-AF65-F5344CB8AC3E}">
        <p14:creationId xmlns:p14="http://schemas.microsoft.com/office/powerpoint/2010/main" val="2987115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7</a:t>
            </a:fld>
            <a:endParaRPr lang="en-US" dirty="0"/>
          </a:p>
        </p:txBody>
      </p:sp>
    </p:spTree>
    <p:extLst>
      <p:ext uri="{BB962C8B-B14F-4D97-AF65-F5344CB8AC3E}">
        <p14:creationId xmlns:p14="http://schemas.microsoft.com/office/powerpoint/2010/main" val="994635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8</a:t>
            </a:fld>
            <a:endParaRPr lang="en-US" dirty="0"/>
          </a:p>
        </p:txBody>
      </p:sp>
    </p:spTree>
    <p:extLst>
      <p:ext uri="{BB962C8B-B14F-4D97-AF65-F5344CB8AC3E}">
        <p14:creationId xmlns:p14="http://schemas.microsoft.com/office/powerpoint/2010/main" val="3858036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9</a:t>
            </a:fld>
            <a:endParaRPr lang="en-US" dirty="0"/>
          </a:p>
        </p:txBody>
      </p:sp>
    </p:spTree>
    <p:extLst>
      <p:ext uri="{BB962C8B-B14F-4D97-AF65-F5344CB8AC3E}">
        <p14:creationId xmlns:p14="http://schemas.microsoft.com/office/powerpoint/2010/main" val="15092815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920176-C614-4CC5-94D5-0B0537971564}" type="slidenum">
              <a:rPr lang="en-US" smtClean="0"/>
              <a:t>10</a:t>
            </a:fld>
            <a:endParaRPr lang="en-US" dirty="0"/>
          </a:p>
        </p:txBody>
      </p:sp>
    </p:spTree>
    <p:extLst>
      <p:ext uri="{BB962C8B-B14F-4D97-AF65-F5344CB8AC3E}">
        <p14:creationId xmlns:p14="http://schemas.microsoft.com/office/powerpoint/2010/main" val="66905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B15922-FA48-414B-A590-B5669CF6F196}" type="datetimeFigureOut">
              <a:rPr lang="en-US" smtClean="0"/>
              <a:t>6/26/2016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F2ACB-BBC8-49E8-BF9B-68159CF22B07}" type="slidenum">
              <a:rPr lang="en-US" smtClean="0"/>
              <a:t>‹#›</a:t>
            </a:fld>
            <a:endParaRPr lang="en-US"/>
          </a:p>
        </p:txBody>
      </p:sp>
    </p:spTree>
    <p:extLst>
      <p:ext uri="{BB962C8B-B14F-4D97-AF65-F5344CB8AC3E}">
        <p14:creationId xmlns:p14="http://schemas.microsoft.com/office/powerpoint/2010/main" val="3863568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B15922-FA48-414B-A590-B5669CF6F196}" type="datetimeFigureOut">
              <a:rPr lang="en-US" smtClean="0"/>
              <a:t>6/26/2016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F2ACB-BBC8-49E8-BF9B-68159CF22B07}" type="slidenum">
              <a:rPr lang="en-US" smtClean="0"/>
              <a:t>‹#›</a:t>
            </a:fld>
            <a:endParaRPr lang="en-US"/>
          </a:p>
        </p:txBody>
      </p:sp>
    </p:spTree>
    <p:extLst>
      <p:ext uri="{BB962C8B-B14F-4D97-AF65-F5344CB8AC3E}">
        <p14:creationId xmlns:p14="http://schemas.microsoft.com/office/powerpoint/2010/main" val="1332465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B15922-FA48-414B-A590-B5669CF6F196}" type="datetimeFigureOut">
              <a:rPr lang="en-US" smtClean="0"/>
              <a:t>6/26/2016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F2ACB-BBC8-49E8-BF9B-68159CF22B07}" type="slidenum">
              <a:rPr lang="en-US" smtClean="0"/>
              <a:t>‹#›</a:t>
            </a:fld>
            <a:endParaRPr lang="en-US"/>
          </a:p>
        </p:txBody>
      </p:sp>
    </p:spTree>
    <p:extLst>
      <p:ext uri="{BB962C8B-B14F-4D97-AF65-F5344CB8AC3E}">
        <p14:creationId xmlns:p14="http://schemas.microsoft.com/office/powerpoint/2010/main" val="1524181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B15922-FA48-414B-A590-B5669CF6F196}" type="datetimeFigureOut">
              <a:rPr lang="en-US" smtClean="0"/>
              <a:t>6/26/2016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F2ACB-BBC8-49E8-BF9B-68159CF22B07}" type="slidenum">
              <a:rPr lang="en-US" smtClean="0"/>
              <a:t>‹#›</a:t>
            </a:fld>
            <a:endParaRPr lang="en-US"/>
          </a:p>
        </p:txBody>
      </p:sp>
    </p:spTree>
    <p:extLst>
      <p:ext uri="{BB962C8B-B14F-4D97-AF65-F5344CB8AC3E}">
        <p14:creationId xmlns:p14="http://schemas.microsoft.com/office/powerpoint/2010/main" val="2703647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B15922-FA48-414B-A590-B5669CF6F196}" type="datetimeFigureOut">
              <a:rPr lang="en-US" smtClean="0"/>
              <a:t>6/26/2016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FF2ACB-BBC8-49E8-BF9B-68159CF22B07}" type="slidenum">
              <a:rPr lang="en-US" smtClean="0"/>
              <a:t>‹#›</a:t>
            </a:fld>
            <a:endParaRPr lang="en-US"/>
          </a:p>
        </p:txBody>
      </p:sp>
    </p:spTree>
    <p:extLst>
      <p:ext uri="{BB962C8B-B14F-4D97-AF65-F5344CB8AC3E}">
        <p14:creationId xmlns:p14="http://schemas.microsoft.com/office/powerpoint/2010/main" val="2035676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B15922-FA48-414B-A590-B5669CF6F196}" type="datetimeFigureOut">
              <a:rPr lang="en-US" smtClean="0"/>
              <a:t>6/26/2016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FF2ACB-BBC8-49E8-BF9B-68159CF22B07}" type="slidenum">
              <a:rPr lang="en-US" smtClean="0"/>
              <a:t>‹#›</a:t>
            </a:fld>
            <a:endParaRPr lang="en-US"/>
          </a:p>
        </p:txBody>
      </p:sp>
    </p:spTree>
    <p:extLst>
      <p:ext uri="{BB962C8B-B14F-4D97-AF65-F5344CB8AC3E}">
        <p14:creationId xmlns:p14="http://schemas.microsoft.com/office/powerpoint/2010/main" val="1125345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B15922-FA48-414B-A590-B5669CF6F196}" type="datetimeFigureOut">
              <a:rPr lang="en-US" smtClean="0"/>
              <a:t>6/26/2016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FF2ACB-BBC8-49E8-BF9B-68159CF22B07}" type="slidenum">
              <a:rPr lang="en-US" smtClean="0"/>
              <a:t>‹#›</a:t>
            </a:fld>
            <a:endParaRPr lang="en-US"/>
          </a:p>
        </p:txBody>
      </p:sp>
    </p:spTree>
    <p:extLst>
      <p:ext uri="{BB962C8B-B14F-4D97-AF65-F5344CB8AC3E}">
        <p14:creationId xmlns:p14="http://schemas.microsoft.com/office/powerpoint/2010/main" val="2978673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B15922-FA48-414B-A590-B5669CF6F196}" type="datetimeFigureOut">
              <a:rPr lang="en-US" smtClean="0"/>
              <a:t>6/26/2016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FF2ACB-BBC8-49E8-BF9B-68159CF22B07}" type="slidenum">
              <a:rPr lang="en-US" smtClean="0"/>
              <a:t>‹#›</a:t>
            </a:fld>
            <a:endParaRPr lang="en-US"/>
          </a:p>
        </p:txBody>
      </p:sp>
    </p:spTree>
    <p:extLst>
      <p:ext uri="{BB962C8B-B14F-4D97-AF65-F5344CB8AC3E}">
        <p14:creationId xmlns:p14="http://schemas.microsoft.com/office/powerpoint/2010/main" val="3465164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B15922-FA48-414B-A590-B5669CF6F196}" type="datetimeFigureOut">
              <a:rPr lang="en-US" smtClean="0"/>
              <a:t>6/26/2016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FF2ACB-BBC8-49E8-BF9B-68159CF22B07}" type="slidenum">
              <a:rPr lang="en-US" smtClean="0"/>
              <a:t>‹#›</a:t>
            </a:fld>
            <a:endParaRPr lang="en-US"/>
          </a:p>
        </p:txBody>
      </p:sp>
    </p:spTree>
    <p:extLst>
      <p:ext uri="{BB962C8B-B14F-4D97-AF65-F5344CB8AC3E}">
        <p14:creationId xmlns:p14="http://schemas.microsoft.com/office/powerpoint/2010/main" val="3665421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B15922-FA48-414B-A590-B5669CF6F196}" type="datetimeFigureOut">
              <a:rPr lang="en-US" smtClean="0"/>
              <a:t>6/26/2016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FF2ACB-BBC8-49E8-BF9B-68159CF22B07}" type="slidenum">
              <a:rPr lang="en-US" smtClean="0"/>
              <a:t>‹#›</a:t>
            </a:fld>
            <a:endParaRPr lang="en-US"/>
          </a:p>
        </p:txBody>
      </p:sp>
    </p:spTree>
    <p:extLst>
      <p:ext uri="{BB962C8B-B14F-4D97-AF65-F5344CB8AC3E}">
        <p14:creationId xmlns:p14="http://schemas.microsoft.com/office/powerpoint/2010/main" val="2337201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B15922-FA48-414B-A590-B5669CF6F196}" type="datetimeFigureOut">
              <a:rPr lang="en-US" smtClean="0"/>
              <a:t>6/26/2016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FF2ACB-BBC8-49E8-BF9B-68159CF22B07}" type="slidenum">
              <a:rPr lang="en-US" smtClean="0"/>
              <a:t>‹#›</a:t>
            </a:fld>
            <a:endParaRPr lang="en-US"/>
          </a:p>
        </p:txBody>
      </p:sp>
    </p:spTree>
    <p:extLst>
      <p:ext uri="{BB962C8B-B14F-4D97-AF65-F5344CB8AC3E}">
        <p14:creationId xmlns:p14="http://schemas.microsoft.com/office/powerpoint/2010/main" val="2044231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B15922-FA48-414B-A590-B5669CF6F196}" type="datetimeFigureOut">
              <a:rPr lang="en-US" smtClean="0"/>
              <a:t>6/26/2016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FF2ACB-BBC8-49E8-BF9B-68159CF22B07}" type="slidenum">
              <a:rPr lang="en-US" smtClean="0"/>
              <a:t>‹#›</a:t>
            </a:fld>
            <a:endParaRPr lang="en-US"/>
          </a:p>
        </p:txBody>
      </p:sp>
    </p:spTree>
    <p:extLst>
      <p:ext uri="{BB962C8B-B14F-4D97-AF65-F5344CB8AC3E}">
        <p14:creationId xmlns:p14="http://schemas.microsoft.com/office/powerpoint/2010/main" val="2899057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June 26, 2016</a:t>
            </a:r>
            <a:endParaRPr lang="en-US" dirty="0">
              <a:solidFill>
                <a:srgbClr val="0070C0"/>
              </a:solidFill>
            </a:endParaRPr>
          </a:p>
        </p:txBody>
      </p:sp>
    </p:spTree>
    <p:extLst>
      <p:ext uri="{BB962C8B-B14F-4D97-AF65-F5344CB8AC3E}">
        <p14:creationId xmlns:p14="http://schemas.microsoft.com/office/powerpoint/2010/main" val="12588264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Trichotomy versus dichotomy:</a:t>
            </a:r>
          </a:p>
          <a:p>
            <a:pPr marL="457200" lvl="1" indent="-457200">
              <a:spcBef>
                <a:spcPts val="1000"/>
              </a:spcBef>
            </a:pPr>
            <a:r>
              <a:rPr lang="en-US" sz="2800" b="1" dirty="0" smtClean="0">
                <a:solidFill>
                  <a:srgbClr val="0070C0"/>
                </a:solidFill>
              </a:rPr>
              <a:t>Trichotomy can have an anti-intellectual bent if the spirit is defined as that part of us that relates most directly to God and is distinct from our intellect, emotions and will.</a:t>
            </a:r>
          </a:p>
          <a:p>
            <a:pPr marL="0" lvl="1" indent="0">
              <a:spcBef>
                <a:spcPts val="1000"/>
              </a:spcBef>
              <a:buNone/>
            </a:pPr>
            <a:r>
              <a:rPr lang="en-US" sz="2800" b="1" dirty="0"/>
              <a:t>And you shall love the Lord your God with all your heart and with all your soul and with all your mind and with all your strength.’ </a:t>
            </a:r>
            <a:r>
              <a:rPr lang="en-US" sz="2800" dirty="0"/>
              <a:t>(Mark </a:t>
            </a:r>
            <a:r>
              <a:rPr lang="en-US" sz="2800" dirty="0" smtClean="0"/>
              <a:t>12:30)</a:t>
            </a:r>
          </a:p>
          <a:p>
            <a:pPr marL="0" lvl="1" indent="0">
              <a:spcBef>
                <a:spcPts val="1000"/>
              </a:spcBef>
              <a:buNone/>
            </a:pPr>
            <a:r>
              <a:rPr lang="en-US" sz="2800" b="1" dirty="0">
                <a:solidFill>
                  <a:srgbClr val="363030"/>
                </a:solidFill>
                <a:latin typeface="Calibri" panose="020F0502020204030204" pitchFamily="34" charset="0"/>
              </a:rPr>
              <a:t>We destroy arguments and every lofty opinion raised against the knowledge of God, and take every thought captive to obey Christ, </a:t>
            </a:r>
            <a:r>
              <a:rPr lang="en-US" sz="2800" dirty="0">
                <a:solidFill>
                  <a:srgbClr val="363030"/>
                </a:solidFill>
                <a:latin typeface="Calibri" panose="020F0502020204030204" pitchFamily="34" charset="0"/>
              </a:rPr>
              <a:t>(2 Corinthians 10:5)</a:t>
            </a:r>
          </a:p>
          <a:p>
            <a:pPr marL="0" lvl="1" indent="0">
              <a:spcBef>
                <a:spcPts val="1000"/>
              </a:spcBef>
              <a:buNone/>
            </a:pPr>
            <a:endParaRPr lang="en-US" sz="2800" b="1" dirty="0" smtClean="0">
              <a:solidFill>
                <a:srgbClr val="0070C0"/>
              </a:solidFill>
            </a:endParaRPr>
          </a:p>
          <a:p>
            <a:pPr marL="457200" lvl="1" indent="-457200">
              <a:spcBef>
                <a:spcPts val="1000"/>
              </a:spcBef>
            </a:pPr>
            <a:endParaRPr lang="en-US" sz="2800" b="1" dirty="0" smtClean="0">
              <a:solidFill>
                <a:srgbClr val="0070C0"/>
              </a:solidFill>
            </a:endParaRPr>
          </a:p>
        </p:txBody>
      </p:sp>
    </p:spTree>
    <p:extLst>
      <p:ext uri="{BB962C8B-B14F-4D97-AF65-F5344CB8AC3E}">
        <p14:creationId xmlns:p14="http://schemas.microsoft.com/office/powerpoint/2010/main" val="15362679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Trichotomy versus dichotomy:</a:t>
            </a:r>
          </a:p>
          <a:p>
            <a:pPr marL="457200" lvl="1" indent="-457200">
              <a:spcBef>
                <a:spcPts val="1000"/>
              </a:spcBef>
            </a:pPr>
            <a:r>
              <a:rPr lang="en-US" sz="2800" b="1" dirty="0" smtClean="0">
                <a:solidFill>
                  <a:srgbClr val="0070C0"/>
                </a:solidFill>
              </a:rPr>
              <a:t>A strength of dichotomy is that it sees us has having unity and doesn’t lessen the value of our intellects, emotions and will.</a:t>
            </a:r>
          </a:p>
          <a:p>
            <a:pPr marL="0" lvl="1" indent="0">
              <a:spcBef>
                <a:spcPts val="1000"/>
              </a:spcBef>
              <a:buNone/>
            </a:pPr>
            <a:r>
              <a:rPr lang="en-US" sz="2800" b="1" dirty="0"/>
              <a:t>A joyful heart is good medicine, but a crushed spirit dries up the bones. </a:t>
            </a:r>
            <a:r>
              <a:rPr lang="en-US" sz="2800" dirty="0"/>
              <a:t>(Proverbs </a:t>
            </a:r>
            <a:r>
              <a:rPr lang="en-US" sz="2800" dirty="0" smtClean="0"/>
              <a:t>17:22)</a:t>
            </a:r>
          </a:p>
          <a:p>
            <a:pPr marL="457200" lvl="1" indent="-457200">
              <a:spcBef>
                <a:spcPts val="1000"/>
              </a:spcBef>
            </a:pPr>
            <a:r>
              <a:rPr lang="en-US" sz="2800" b="1" dirty="0" smtClean="0">
                <a:solidFill>
                  <a:srgbClr val="0070C0"/>
                </a:solidFill>
              </a:rPr>
              <a:t>This unity means that our growth must encompass all aspects of our lives.</a:t>
            </a:r>
          </a:p>
          <a:p>
            <a:pPr marL="0" lvl="1" indent="0">
              <a:spcBef>
                <a:spcPts val="1000"/>
              </a:spcBef>
              <a:buNone/>
            </a:pPr>
            <a:r>
              <a:rPr lang="en-US" sz="2800" b="1" dirty="0"/>
              <a:t>But I say, walk by the Spirit, and you will not gratify the desires of the flesh. </a:t>
            </a:r>
            <a:r>
              <a:rPr lang="en-US" sz="2800" dirty="0"/>
              <a:t>(Galatians 5:16)</a:t>
            </a:r>
            <a:endParaRPr lang="en-US" sz="2800" b="1" dirty="0">
              <a:solidFill>
                <a:srgbClr val="0070C0"/>
              </a:solidFill>
            </a:endParaRPr>
          </a:p>
          <a:p>
            <a:pPr marL="0" lvl="1" indent="0">
              <a:spcBef>
                <a:spcPts val="1000"/>
              </a:spcBef>
              <a:buNone/>
            </a:pPr>
            <a:endParaRPr lang="en-US" sz="2800" b="1" dirty="0" smtClean="0"/>
          </a:p>
          <a:p>
            <a:pPr marL="0" lvl="1" indent="0">
              <a:spcBef>
                <a:spcPts val="1000"/>
              </a:spcBef>
              <a:buNone/>
            </a:pPr>
            <a:r>
              <a:rPr lang="en-US" sz="2800" b="1" dirty="0" smtClean="0"/>
              <a:t>Since </a:t>
            </a:r>
            <a:r>
              <a:rPr lang="en-US" sz="2800" b="1" dirty="0"/>
              <a:t>we have these promises, beloved, let us cleanse ourselves from every defilement of body and spirit, bringing holiness to completion in the fear of God. </a:t>
            </a:r>
            <a:r>
              <a:rPr lang="en-US" sz="2800" dirty="0"/>
              <a:t>(2 Corinthians </a:t>
            </a:r>
            <a:r>
              <a:rPr lang="en-US" sz="2800" dirty="0" smtClean="0"/>
              <a:t>7:1)</a:t>
            </a:r>
          </a:p>
          <a:p>
            <a:pPr marL="0" lvl="1" indent="0">
              <a:spcBef>
                <a:spcPts val="1000"/>
              </a:spcBef>
              <a:buNone/>
            </a:pPr>
            <a:endParaRPr lang="en-US" sz="2800" b="1" dirty="0" smtClean="0">
              <a:solidFill>
                <a:srgbClr val="0070C0"/>
              </a:solidFill>
            </a:endParaRPr>
          </a:p>
          <a:p>
            <a:pPr marL="457200" lvl="1" indent="-457200">
              <a:spcBef>
                <a:spcPts val="1000"/>
              </a:spcBef>
            </a:pPr>
            <a:endParaRPr lang="en-US" sz="2800" b="1" dirty="0" smtClean="0">
              <a:solidFill>
                <a:srgbClr val="0070C0"/>
              </a:solidFill>
            </a:endParaRPr>
          </a:p>
        </p:txBody>
      </p:sp>
    </p:spTree>
    <p:extLst>
      <p:ext uri="{BB962C8B-B14F-4D97-AF65-F5344CB8AC3E}">
        <p14:creationId xmlns:p14="http://schemas.microsoft.com/office/powerpoint/2010/main" val="28479656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Common Questions about the soul/spirit.</a:t>
            </a:r>
          </a:p>
          <a:p>
            <a:pPr marL="457200" lvl="1" indent="-457200">
              <a:spcBef>
                <a:spcPts val="1000"/>
              </a:spcBef>
            </a:pPr>
            <a:r>
              <a:rPr lang="en-US" sz="2800" b="1" dirty="0" smtClean="0">
                <a:solidFill>
                  <a:srgbClr val="0070C0"/>
                </a:solidFill>
              </a:rPr>
              <a:t>Do animals have a soul? </a:t>
            </a:r>
          </a:p>
          <a:p>
            <a:pPr marL="457200" lvl="2" indent="0">
              <a:spcBef>
                <a:spcPts val="1000"/>
              </a:spcBef>
              <a:buNone/>
            </a:pPr>
            <a:r>
              <a:rPr lang="en-US" sz="2800" b="1" dirty="0" smtClean="0">
                <a:solidFill>
                  <a:srgbClr val="0070C0"/>
                </a:solidFill>
              </a:rPr>
              <a:t>If souls means intellect, emotions and will, then higher animals have a soul. BUT if it means the immaterial part of us that relates to God and lives forever, then animals do not have a soul.</a:t>
            </a:r>
          </a:p>
          <a:p>
            <a:pPr marL="0" lvl="1" indent="0">
              <a:spcBef>
                <a:spcPts val="1000"/>
              </a:spcBef>
              <a:buNone/>
            </a:pPr>
            <a:r>
              <a:rPr lang="en-US" sz="2800" b="1" dirty="0" smtClean="0"/>
              <a:t>Bless </a:t>
            </a:r>
            <a:r>
              <a:rPr lang="en-US" sz="2800" b="1" dirty="0"/>
              <a:t>the LORD, O my soul, and all that is within me, bless his holy name!</a:t>
            </a:r>
            <a:r>
              <a:rPr lang="en-US" sz="2800" dirty="0"/>
              <a:t> (Psalm </a:t>
            </a:r>
            <a:r>
              <a:rPr lang="en-US" sz="2800" dirty="0" smtClean="0"/>
              <a:t>103:1)</a:t>
            </a:r>
          </a:p>
          <a:p>
            <a:pPr marL="0" lvl="1" indent="0">
              <a:spcBef>
                <a:spcPts val="1000"/>
              </a:spcBef>
              <a:buNone/>
            </a:pPr>
            <a:endParaRPr lang="en-US" sz="2800" dirty="0" smtClean="0"/>
          </a:p>
          <a:p>
            <a:pPr marL="0" lvl="1" indent="0">
              <a:spcBef>
                <a:spcPts val="1000"/>
              </a:spcBef>
              <a:buNone/>
            </a:pPr>
            <a:endParaRPr lang="en-US" sz="2800" dirty="0" smtClean="0">
              <a:solidFill>
                <a:srgbClr val="0070C0"/>
              </a:solidFill>
            </a:endParaRPr>
          </a:p>
          <a:p>
            <a:pPr marL="0" lvl="1" indent="0">
              <a:spcBef>
                <a:spcPts val="1000"/>
              </a:spcBef>
              <a:buNone/>
            </a:pPr>
            <a:endParaRPr lang="en-US" sz="2800" b="1" dirty="0" smtClean="0">
              <a:solidFill>
                <a:srgbClr val="0070C0"/>
              </a:solidFill>
            </a:endParaRPr>
          </a:p>
          <a:p>
            <a:pPr marL="457200" lvl="1" indent="-457200">
              <a:spcBef>
                <a:spcPts val="1000"/>
              </a:spcBef>
            </a:pPr>
            <a:endParaRPr lang="en-US" sz="2800" b="1" dirty="0" smtClean="0">
              <a:solidFill>
                <a:srgbClr val="0070C0"/>
              </a:solidFill>
            </a:endParaRPr>
          </a:p>
        </p:txBody>
      </p:sp>
      <p:sp>
        <p:nvSpPr>
          <p:cNvPr id="4" name="Rectangle 3"/>
          <p:cNvSpPr/>
          <p:nvPr/>
        </p:nvSpPr>
        <p:spPr>
          <a:xfrm>
            <a:off x="942974" y="4104620"/>
            <a:ext cx="10132695" cy="2677656"/>
          </a:xfrm>
          <a:prstGeom prst="rect">
            <a:avLst/>
          </a:prstGeom>
        </p:spPr>
        <p:txBody>
          <a:bodyPr wrap="square">
            <a:spAutoFit/>
          </a:bodyPr>
          <a:lstStyle/>
          <a:p>
            <a:r>
              <a:rPr lang="en-US" sz="2800" b="1" dirty="0" smtClean="0">
                <a:solidFill>
                  <a:srgbClr val="363030"/>
                </a:solidFill>
                <a:latin typeface="Calibri" panose="020F0502020204030204" pitchFamily="34" charset="0"/>
              </a:rPr>
              <a:t>And </a:t>
            </a:r>
            <a:r>
              <a:rPr lang="en-US" sz="2800" b="1" dirty="0">
                <a:solidFill>
                  <a:srgbClr val="363030"/>
                </a:solidFill>
                <a:latin typeface="Calibri" panose="020F0502020204030204" pitchFamily="34" charset="0"/>
              </a:rPr>
              <a:t>Mary said, “My soul magnifies the Lord, and my spirit rejoices in God my Savior, </a:t>
            </a:r>
            <a:r>
              <a:rPr lang="en-US" sz="2800" dirty="0">
                <a:solidFill>
                  <a:srgbClr val="363030"/>
                </a:solidFill>
                <a:latin typeface="Calibri" panose="020F0502020204030204" pitchFamily="34" charset="0"/>
              </a:rPr>
              <a:t>(Luke </a:t>
            </a:r>
            <a:r>
              <a:rPr lang="en-US" sz="2800" dirty="0" smtClean="0">
                <a:solidFill>
                  <a:srgbClr val="363030"/>
                </a:solidFill>
                <a:latin typeface="Calibri" panose="020F0502020204030204" pitchFamily="34" charset="0"/>
              </a:rPr>
              <a:t>1:46-47)</a:t>
            </a:r>
            <a:r>
              <a:rPr lang="en-US" sz="2800" dirty="0"/>
              <a:t> </a:t>
            </a:r>
            <a:endParaRPr lang="en-US" sz="2800" dirty="0" smtClean="0"/>
          </a:p>
          <a:p>
            <a:endParaRPr lang="en-US" sz="2800" dirty="0"/>
          </a:p>
          <a:p>
            <a:r>
              <a:rPr lang="en-US" sz="2800" b="1" dirty="0" smtClean="0"/>
              <a:t>When </a:t>
            </a:r>
            <a:r>
              <a:rPr lang="en-US" sz="2800" b="1" dirty="0"/>
              <a:t>he opened the fifth seal, I saw under the altar the souls of those who had been slain for the word of God and for the witness they had borne. </a:t>
            </a:r>
            <a:r>
              <a:rPr lang="en-US" sz="2800" dirty="0"/>
              <a:t>(Revelation </a:t>
            </a:r>
            <a:r>
              <a:rPr lang="en-US" sz="2800" dirty="0" smtClean="0"/>
              <a:t>6:9)</a:t>
            </a:r>
            <a:endParaRPr lang="en-US" sz="2800" dirty="0">
              <a:latin typeface="Calibri" panose="020F0502020204030204" pitchFamily="34" charset="0"/>
            </a:endParaRPr>
          </a:p>
        </p:txBody>
      </p:sp>
    </p:spTree>
    <p:extLst>
      <p:ext uri="{BB962C8B-B14F-4D97-AF65-F5344CB8AC3E}">
        <p14:creationId xmlns:p14="http://schemas.microsoft.com/office/powerpoint/2010/main" val="17552036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Common Questions about the soul/spirit.</a:t>
            </a:r>
          </a:p>
          <a:p>
            <a:pPr marL="457200" lvl="1" indent="-457200">
              <a:spcBef>
                <a:spcPts val="1000"/>
              </a:spcBef>
            </a:pPr>
            <a:r>
              <a:rPr lang="en-US" sz="2800" b="1" dirty="0" smtClean="0">
                <a:solidFill>
                  <a:srgbClr val="0070C0"/>
                </a:solidFill>
              </a:rPr>
              <a:t>Where do our souls/spirits come from? </a:t>
            </a:r>
          </a:p>
          <a:p>
            <a:pPr marL="0" lvl="1" indent="0">
              <a:spcBef>
                <a:spcPts val="1000"/>
              </a:spcBef>
              <a:buNone/>
            </a:pPr>
            <a:r>
              <a:rPr lang="en-US" sz="2800" b="1" i="1" u="sng" dirty="0" smtClean="0"/>
              <a:t>Creationism: </a:t>
            </a:r>
            <a:r>
              <a:rPr lang="en-US" sz="2800" b="1" dirty="0" smtClean="0">
                <a:solidFill>
                  <a:srgbClr val="0070C0"/>
                </a:solidFill>
              </a:rPr>
              <a:t>God creates a new soul for each person and sends it to the person’s body sometime between conception and birth. This is the prevailing Roman Catholic view. John Calvin also favored this view.</a:t>
            </a:r>
          </a:p>
          <a:p>
            <a:pPr marL="0" lvl="1" indent="0">
              <a:spcBef>
                <a:spcPts val="1000"/>
              </a:spcBef>
              <a:buNone/>
            </a:pPr>
            <a:r>
              <a:rPr lang="en-US" sz="2800" b="1" i="1" u="sng" dirty="0" err="1" smtClean="0"/>
              <a:t>Traducianism</a:t>
            </a:r>
            <a:r>
              <a:rPr lang="en-US" sz="2800" b="1" i="1" u="sng" dirty="0" smtClean="0"/>
              <a:t>:</a:t>
            </a:r>
            <a:r>
              <a:rPr lang="en-US" sz="2800" b="1" dirty="0" smtClean="0"/>
              <a:t> </a:t>
            </a:r>
            <a:r>
              <a:rPr lang="en-US" sz="2800" b="1" dirty="0" smtClean="0">
                <a:solidFill>
                  <a:srgbClr val="0070C0"/>
                </a:solidFill>
              </a:rPr>
              <a:t>The soul and the body are inherited from the baby’s parents. Most Lutherans (including Luther of course) favor this view as did Jonathan Edwards.</a:t>
            </a:r>
          </a:p>
          <a:p>
            <a:pPr marL="0" lvl="1" indent="0">
              <a:spcBef>
                <a:spcPts val="1000"/>
              </a:spcBef>
              <a:buNone/>
            </a:pPr>
            <a:r>
              <a:rPr lang="en-US" sz="2800" b="1" i="1" u="sng" dirty="0" smtClean="0"/>
              <a:t>Pre-</a:t>
            </a:r>
            <a:r>
              <a:rPr lang="en-US" sz="2800" b="1" i="1" u="sng" dirty="0" err="1" smtClean="0"/>
              <a:t>existentianism</a:t>
            </a:r>
            <a:r>
              <a:rPr lang="en-US" sz="2800" b="1" i="1" u="sng" dirty="0" smtClean="0"/>
              <a:t>:</a:t>
            </a:r>
            <a:r>
              <a:rPr lang="en-US" sz="2800" b="1" dirty="0" smtClean="0"/>
              <a:t> </a:t>
            </a:r>
            <a:r>
              <a:rPr lang="en-US" sz="2800" b="1" dirty="0" smtClean="0">
                <a:solidFill>
                  <a:srgbClr val="0070C0"/>
                </a:solidFill>
              </a:rPr>
              <a:t>Souls of people exist in heaven long before their bodies are conceived. God brings the soul to earth to join with the developing baby’s body before birth. This view is not held by Protestants or Roman Catholics and is without Scriptural basis</a:t>
            </a:r>
            <a:r>
              <a:rPr lang="en-US" sz="2800" b="1" dirty="0">
                <a:solidFill>
                  <a:srgbClr val="0070C0"/>
                </a:solidFill>
              </a:rPr>
              <a:t>.</a:t>
            </a:r>
            <a:r>
              <a:rPr lang="en-US" sz="2800" b="1" dirty="0" smtClean="0">
                <a:solidFill>
                  <a:srgbClr val="0070C0"/>
                </a:solidFill>
              </a:rPr>
              <a:t> It is reminiscent of Eastern religion’s concepts of reincarnation.</a:t>
            </a:r>
          </a:p>
          <a:p>
            <a:pPr marL="0" lvl="1" indent="0">
              <a:spcBef>
                <a:spcPts val="1000"/>
              </a:spcBef>
              <a:buNone/>
            </a:pPr>
            <a:endParaRPr lang="en-US" sz="2800" b="1" dirty="0" smtClean="0"/>
          </a:p>
          <a:p>
            <a:pPr marL="0" lvl="1" indent="0">
              <a:spcBef>
                <a:spcPts val="1000"/>
              </a:spcBef>
              <a:buNone/>
            </a:pPr>
            <a:endParaRPr lang="en-US" sz="2800" dirty="0" smtClean="0">
              <a:solidFill>
                <a:srgbClr val="0070C0"/>
              </a:solidFill>
            </a:endParaRPr>
          </a:p>
          <a:p>
            <a:pPr marL="0" lvl="1" indent="0">
              <a:spcBef>
                <a:spcPts val="1000"/>
              </a:spcBef>
              <a:buNone/>
            </a:pPr>
            <a:endParaRPr lang="en-US" sz="2800" b="1" dirty="0" smtClean="0">
              <a:solidFill>
                <a:srgbClr val="0070C0"/>
              </a:solidFill>
            </a:endParaRPr>
          </a:p>
          <a:p>
            <a:pPr marL="457200" lvl="1" indent="-457200">
              <a:spcBef>
                <a:spcPts val="1000"/>
              </a:spcBef>
            </a:pPr>
            <a:endParaRPr lang="en-US" sz="2800" b="1" dirty="0" smtClean="0">
              <a:solidFill>
                <a:srgbClr val="0070C0"/>
              </a:solidFill>
            </a:endParaRPr>
          </a:p>
        </p:txBody>
      </p:sp>
    </p:spTree>
    <p:extLst>
      <p:ext uri="{BB962C8B-B14F-4D97-AF65-F5344CB8AC3E}">
        <p14:creationId xmlns:p14="http://schemas.microsoft.com/office/powerpoint/2010/main" val="6027393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Common Questions about the soul/spirit.</a:t>
            </a:r>
          </a:p>
          <a:p>
            <a:pPr marL="457200" lvl="1" indent="-457200">
              <a:spcBef>
                <a:spcPts val="1000"/>
              </a:spcBef>
            </a:pPr>
            <a:r>
              <a:rPr lang="en-US" sz="2800" b="1" dirty="0" smtClean="0">
                <a:solidFill>
                  <a:srgbClr val="0070C0"/>
                </a:solidFill>
              </a:rPr>
              <a:t>Where do our souls/spirits come from? </a:t>
            </a:r>
          </a:p>
          <a:p>
            <a:pPr marL="0" lvl="1" indent="0">
              <a:spcBef>
                <a:spcPts val="1000"/>
              </a:spcBef>
              <a:buNone/>
            </a:pPr>
            <a:r>
              <a:rPr lang="en-US" sz="2800" b="1" dirty="0" smtClean="0"/>
              <a:t>In the end this tantalizing question is not answered in Scripture. It is reasonable to assume that just as God is active in all aspects of creation, He also creates each human soul. But how He does this and the degree to which secondary causes (inheritance) come into play cannot be definitively determined.</a:t>
            </a:r>
          </a:p>
          <a:p>
            <a:pPr marL="0" lvl="1" indent="0">
              <a:spcBef>
                <a:spcPts val="1000"/>
              </a:spcBef>
              <a:buNone/>
            </a:pPr>
            <a:endParaRPr lang="en-US" sz="2800" dirty="0" smtClean="0">
              <a:solidFill>
                <a:srgbClr val="0070C0"/>
              </a:solidFill>
            </a:endParaRPr>
          </a:p>
          <a:p>
            <a:pPr marL="0" lvl="1" indent="0">
              <a:spcBef>
                <a:spcPts val="1000"/>
              </a:spcBef>
              <a:buNone/>
            </a:pPr>
            <a:endParaRPr lang="en-US" sz="2800" b="1" dirty="0" smtClean="0">
              <a:solidFill>
                <a:srgbClr val="0070C0"/>
              </a:solidFill>
            </a:endParaRPr>
          </a:p>
          <a:p>
            <a:pPr marL="457200" lvl="1" indent="-457200">
              <a:spcBef>
                <a:spcPts val="1000"/>
              </a:spcBef>
            </a:pPr>
            <a:endParaRPr lang="en-US" sz="2800" b="1" dirty="0" smtClean="0">
              <a:solidFill>
                <a:srgbClr val="0070C0"/>
              </a:solidFill>
            </a:endParaRPr>
          </a:p>
        </p:txBody>
      </p:sp>
    </p:spTree>
    <p:extLst>
      <p:ext uri="{BB962C8B-B14F-4D97-AF65-F5344CB8AC3E}">
        <p14:creationId xmlns:p14="http://schemas.microsoft.com/office/powerpoint/2010/main" val="28636005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Common Questions about the soul/spirit.</a:t>
            </a:r>
          </a:p>
          <a:p>
            <a:pPr marL="457200" lvl="1" indent="-457200">
              <a:spcBef>
                <a:spcPts val="1000"/>
              </a:spcBef>
            </a:pPr>
            <a:r>
              <a:rPr lang="en-US" sz="2800" b="1" dirty="0" smtClean="0">
                <a:solidFill>
                  <a:srgbClr val="0070C0"/>
                </a:solidFill>
              </a:rPr>
              <a:t>Do unbelievers have dead spirits/souls that come alive at regeneration?</a:t>
            </a:r>
          </a:p>
          <a:p>
            <a:pPr marL="457200" lvl="2" indent="0">
              <a:spcBef>
                <a:spcPts val="1000"/>
              </a:spcBef>
              <a:buNone/>
            </a:pPr>
            <a:r>
              <a:rPr lang="en-US" sz="2800" b="1" dirty="0" smtClean="0">
                <a:solidFill>
                  <a:srgbClr val="0070C0"/>
                </a:solidFill>
              </a:rPr>
              <a:t>Unbelievers have a spirit/soul but it is in rebellion towards God.</a:t>
            </a:r>
          </a:p>
          <a:p>
            <a:pPr marL="0" lvl="1" indent="0">
              <a:spcBef>
                <a:spcPts val="1000"/>
              </a:spcBef>
              <a:buNone/>
            </a:pPr>
            <a:r>
              <a:rPr lang="en-US" sz="2800" b="1" dirty="0"/>
              <a:t>But when Pharaoh saw that there was a respite, he hardened his heart and would not listen to them, as the LORD had said. </a:t>
            </a:r>
            <a:r>
              <a:rPr lang="en-US" sz="2800" dirty="0"/>
              <a:t>(Exodus </a:t>
            </a:r>
            <a:r>
              <a:rPr lang="en-US" sz="2800" dirty="0" smtClean="0"/>
              <a:t>8:15)</a:t>
            </a:r>
            <a:endParaRPr lang="en-US" sz="2800" b="1" dirty="0" smtClean="0"/>
          </a:p>
          <a:p>
            <a:pPr marL="0" lvl="1" indent="0">
              <a:spcBef>
                <a:spcPts val="1000"/>
              </a:spcBef>
              <a:buNone/>
            </a:pPr>
            <a:r>
              <a:rPr lang="en-US" sz="2800" b="1" dirty="0"/>
              <a:t>But the LORD hardened the heart of Pharaoh, and he did not listen to them, as the LORD had spoken to Moses. </a:t>
            </a:r>
            <a:r>
              <a:rPr lang="en-US" sz="2800" dirty="0"/>
              <a:t>(Exodus </a:t>
            </a:r>
            <a:r>
              <a:rPr lang="en-US" sz="2800" dirty="0" smtClean="0"/>
              <a:t>9:12)</a:t>
            </a:r>
          </a:p>
          <a:p>
            <a:pPr marL="0" lvl="1" indent="0">
              <a:spcBef>
                <a:spcPts val="1000"/>
              </a:spcBef>
              <a:buNone/>
            </a:pPr>
            <a:r>
              <a:rPr lang="en-US" sz="2800" b="1" dirty="0"/>
              <a:t>But if Christ is in you, although the body is dead because of sin, the Spirit is life because of righteousness. </a:t>
            </a:r>
            <a:r>
              <a:rPr lang="en-US" sz="2800" dirty="0"/>
              <a:t>(Romans </a:t>
            </a:r>
            <a:r>
              <a:rPr lang="en-US" sz="2800" dirty="0" smtClean="0"/>
              <a:t>8:10) </a:t>
            </a:r>
            <a:endParaRPr lang="en-US" sz="2800" b="1" dirty="0" smtClean="0">
              <a:solidFill>
                <a:srgbClr val="0070C0"/>
              </a:solidFill>
            </a:endParaRPr>
          </a:p>
          <a:p>
            <a:pPr marL="457200" lvl="1" indent="-457200">
              <a:spcBef>
                <a:spcPts val="1000"/>
              </a:spcBef>
            </a:pPr>
            <a:endParaRPr lang="en-US" sz="2800" b="1" dirty="0" smtClean="0">
              <a:solidFill>
                <a:srgbClr val="0070C0"/>
              </a:solidFill>
            </a:endParaRPr>
          </a:p>
        </p:txBody>
      </p:sp>
    </p:spTree>
    <p:extLst>
      <p:ext uri="{BB962C8B-B14F-4D97-AF65-F5344CB8AC3E}">
        <p14:creationId xmlns:p14="http://schemas.microsoft.com/office/powerpoint/2010/main" val="6603466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Common Questions about the soul/spirit.</a:t>
            </a:r>
          </a:p>
          <a:p>
            <a:pPr marL="457200" lvl="1" indent="-457200">
              <a:spcBef>
                <a:spcPts val="1000"/>
              </a:spcBef>
            </a:pPr>
            <a:r>
              <a:rPr lang="en-US" sz="2800" b="1" dirty="0" smtClean="0">
                <a:solidFill>
                  <a:srgbClr val="0070C0"/>
                </a:solidFill>
              </a:rPr>
              <a:t>Do unbelievers have dead spirits/souls that come alive at regeneration?</a:t>
            </a:r>
          </a:p>
          <a:p>
            <a:pPr marL="457200" lvl="2" indent="0">
              <a:spcBef>
                <a:spcPts val="1000"/>
              </a:spcBef>
              <a:buNone/>
            </a:pPr>
            <a:r>
              <a:rPr lang="en-US" sz="2800" b="1" dirty="0" smtClean="0">
                <a:solidFill>
                  <a:srgbClr val="0070C0"/>
                </a:solidFill>
              </a:rPr>
              <a:t>Unbelievers have a spirit/soul but it is in rebellion towards God.</a:t>
            </a:r>
          </a:p>
          <a:p>
            <a:pPr marL="0" lvl="1" indent="0">
              <a:spcBef>
                <a:spcPts val="1000"/>
              </a:spcBef>
              <a:buNone/>
            </a:pPr>
            <a:r>
              <a:rPr lang="en-US" sz="2800" b="1" dirty="0" smtClean="0"/>
              <a:t>And </a:t>
            </a:r>
            <a:r>
              <a:rPr lang="en-US" sz="2800" b="1" dirty="0"/>
              <a:t>you were </a:t>
            </a:r>
            <a:r>
              <a:rPr lang="en-US" sz="2800" b="1" dirty="0">
                <a:solidFill>
                  <a:srgbClr val="FF0000"/>
                </a:solidFill>
              </a:rPr>
              <a:t>dead</a:t>
            </a:r>
            <a:r>
              <a:rPr lang="en-US" sz="2800" b="1" dirty="0"/>
              <a:t> in the trespasses and sins in which you once walked, following the course of this world, following the prince of the power of the air, the </a:t>
            </a:r>
            <a:r>
              <a:rPr lang="en-US" sz="2800" b="1" dirty="0">
                <a:solidFill>
                  <a:srgbClr val="FF0000"/>
                </a:solidFill>
              </a:rPr>
              <a:t>spirit </a:t>
            </a:r>
            <a:r>
              <a:rPr lang="en-US" sz="2800" b="1" dirty="0"/>
              <a:t>that is now at work in the </a:t>
            </a:r>
            <a:r>
              <a:rPr lang="en-US" sz="2800" b="1" dirty="0">
                <a:solidFill>
                  <a:srgbClr val="FF0000"/>
                </a:solidFill>
              </a:rPr>
              <a:t>sons of disobedience</a:t>
            </a:r>
            <a:r>
              <a:rPr lang="en-US" sz="2800" b="1" dirty="0"/>
              <a:t>—among whom we all once lived in the passions of our flesh, carrying out the desires of the body and the mind, and were by nature children of wrath, like the rest of mankind. </a:t>
            </a:r>
            <a:r>
              <a:rPr lang="en-US" sz="2800" b="1" dirty="0">
                <a:solidFill>
                  <a:srgbClr val="FF0000"/>
                </a:solidFill>
              </a:rPr>
              <a:t>But God</a:t>
            </a:r>
            <a:r>
              <a:rPr lang="en-US" sz="2800" b="1" dirty="0"/>
              <a:t>, being rich in mercy, because of the great love with which he loved us, even when we were </a:t>
            </a:r>
            <a:r>
              <a:rPr lang="en-US" sz="2800" b="1" dirty="0">
                <a:solidFill>
                  <a:srgbClr val="FF0000"/>
                </a:solidFill>
              </a:rPr>
              <a:t>dead </a:t>
            </a:r>
            <a:r>
              <a:rPr lang="en-US" sz="2800" b="1" dirty="0"/>
              <a:t>in our trespasses, made us </a:t>
            </a:r>
            <a:r>
              <a:rPr lang="en-US" sz="2800" b="1" dirty="0">
                <a:solidFill>
                  <a:srgbClr val="FF0000"/>
                </a:solidFill>
              </a:rPr>
              <a:t>alive</a:t>
            </a:r>
            <a:r>
              <a:rPr lang="en-US" sz="2800" b="1" dirty="0"/>
              <a:t> together with Christ—</a:t>
            </a:r>
            <a:r>
              <a:rPr lang="en-US" sz="2800" b="1" dirty="0">
                <a:solidFill>
                  <a:srgbClr val="FF0000"/>
                </a:solidFill>
              </a:rPr>
              <a:t>by grace you have been saved</a:t>
            </a:r>
            <a:r>
              <a:rPr lang="en-US" sz="2800" b="1" dirty="0"/>
              <a:t>— </a:t>
            </a:r>
            <a:r>
              <a:rPr lang="en-US" sz="2800" dirty="0"/>
              <a:t>(Ephesians </a:t>
            </a:r>
            <a:r>
              <a:rPr lang="en-US" sz="2800" dirty="0" smtClean="0"/>
              <a:t>2:1-5)</a:t>
            </a:r>
          </a:p>
        </p:txBody>
      </p:sp>
    </p:spTree>
    <p:extLst>
      <p:ext uri="{BB962C8B-B14F-4D97-AF65-F5344CB8AC3E}">
        <p14:creationId xmlns:p14="http://schemas.microsoft.com/office/powerpoint/2010/main" val="28387490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626090" cy="1025936"/>
          </a:xfrm>
          <a:solidFill>
            <a:srgbClr val="FFFFCC"/>
          </a:solidFill>
        </p:spPr>
        <p:txBody>
          <a:bodyPr>
            <a:normAutofit fontScale="90000"/>
          </a:bodyPr>
          <a:lstStyle/>
          <a:p>
            <a:r>
              <a:rPr lang="en-US" sz="3600" b="1" dirty="0" smtClean="0">
                <a:solidFill>
                  <a:srgbClr val="0070C0"/>
                </a:solidFill>
              </a:rPr>
              <a:t>Disc</a:t>
            </a:r>
            <a:r>
              <a:rPr lang="en-US" sz="3100" b="1" dirty="0" smtClean="0">
                <a:solidFill>
                  <a:srgbClr val="0070C0"/>
                </a:solidFill>
              </a:rPr>
              <a:t>ipleship: An Introduction to Systematic Theology &amp; Apologetics</a:t>
            </a:r>
            <a:r>
              <a:rPr lang="en-US" sz="3600" b="1" dirty="0">
                <a:solidFill>
                  <a:srgbClr val="0070C0"/>
                </a:solidFill>
              </a:rPr>
              <a:t/>
            </a:r>
            <a:br>
              <a:rPr lang="en-US" sz="3600" b="1" dirty="0">
                <a:solidFill>
                  <a:srgbClr val="0070C0"/>
                </a:solidFill>
              </a:rPr>
            </a:b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4000" b="1" dirty="0" smtClean="0">
                <a:solidFill>
                  <a:srgbClr val="0070C0"/>
                </a:solidFill>
              </a:rPr>
              <a:t>     </a:t>
            </a:r>
            <a:endParaRPr lang="en-US" sz="4000" b="1" dirty="0" smtClean="0">
              <a:solidFill>
                <a:srgbClr val="FF0000"/>
              </a:solidFill>
            </a:endParaRPr>
          </a:p>
        </p:txBody>
      </p:sp>
      <p:pic>
        <p:nvPicPr>
          <p:cNvPr id="1034" name="Picture 10"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9674" y="1705555"/>
            <a:ext cx="5086234" cy="384371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726555" y="2508885"/>
            <a:ext cx="4486275" cy="2246769"/>
          </a:xfrm>
          <a:prstGeom prst="rect">
            <a:avLst/>
          </a:prstGeom>
          <a:noFill/>
        </p:spPr>
        <p:txBody>
          <a:bodyPr wrap="square" rtlCol="0">
            <a:spAutoFit/>
          </a:bodyPr>
          <a:lstStyle/>
          <a:p>
            <a:r>
              <a:rPr lang="en-US" sz="2800" b="1" dirty="0" smtClean="0">
                <a:solidFill>
                  <a:srgbClr val="FF0000"/>
                </a:solidFill>
              </a:rPr>
              <a:t>LORD willing, our study of Systematic Theology will resume on September 11, 2016 with a study of the Doctrines of Redemption.</a:t>
            </a:r>
            <a:endParaRPr lang="en-US" sz="2800" b="1" dirty="0">
              <a:solidFill>
                <a:srgbClr val="FF0000"/>
              </a:solidFill>
            </a:endParaRPr>
          </a:p>
        </p:txBody>
      </p:sp>
    </p:spTree>
    <p:extLst>
      <p:ext uri="{BB962C8B-B14F-4D97-AF65-F5344CB8AC3E}">
        <p14:creationId xmlns:p14="http://schemas.microsoft.com/office/powerpoint/2010/main" val="33257145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How many parts do we have?</a:t>
            </a:r>
          </a:p>
          <a:p>
            <a:pPr marL="342900" lvl="1" indent="-342900">
              <a:spcBef>
                <a:spcPts val="1000"/>
              </a:spcBef>
            </a:pPr>
            <a:r>
              <a:rPr lang="en-US" sz="2800" b="1" dirty="0" smtClean="0">
                <a:solidFill>
                  <a:srgbClr val="0070C0"/>
                </a:solidFill>
              </a:rPr>
              <a:t>For sure we have a body but is there a difference between our soul and spirit?</a:t>
            </a:r>
          </a:p>
          <a:p>
            <a:pPr marL="342900" lvl="1" indent="-342900">
              <a:spcBef>
                <a:spcPts val="1000"/>
              </a:spcBef>
            </a:pPr>
            <a:r>
              <a:rPr lang="en-US" sz="2800" b="1" u="sng" dirty="0" smtClean="0">
                <a:solidFill>
                  <a:srgbClr val="0070C0"/>
                </a:solidFill>
              </a:rPr>
              <a:t>Monism:  </a:t>
            </a:r>
            <a:r>
              <a:rPr lang="en-US" sz="2800" b="1" dirty="0" smtClean="0">
                <a:solidFill>
                  <a:srgbClr val="0070C0"/>
                </a:solidFill>
              </a:rPr>
              <a:t>We are just a body. Soul and spirit are just expressions for the person. </a:t>
            </a:r>
          </a:p>
          <a:p>
            <a:pPr marL="342900" lvl="1" indent="-342900">
              <a:spcBef>
                <a:spcPts val="1000"/>
              </a:spcBef>
            </a:pPr>
            <a:r>
              <a:rPr lang="en-US" sz="2800" b="1" u="sng" dirty="0" smtClean="0">
                <a:solidFill>
                  <a:srgbClr val="0070C0"/>
                </a:solidFill>
              </a:rPr>
              <a:t>Dichotomy:</a:t>
            </a:r>
            <a:r>
              <a:rPr lang="en-US" sz="2800" b="1" dirty="0" smtClean="0">
                <a:solidFill>
                  <a:srgbClr val="0070C0"/>
                </a:solidFill>
              </a:rPr>
              <a:t>  We have a physical body and an immaterial part. Soul and spirit are different words for the same immaterial part.</a:t>
            </a:r>
          </a:p>
          <a:p>
            <a:pPr marL="342900" lvl="1" indent="-342900">
              <a:spcBef>
                <a:spcPts val="1000"/>
              </a:spcBef>
            </a:pPr>
            <a:r>
              <a:rPr lang="en-US" sz="2800" b="1" u="sng" dirty="0" smtClean="0">
                <a:solidFill>
                  <a:srgbClr val="0070C0"/>
                </a:solidFill>
              </a:rPr>
              <a:t>Trichotomy</a:t>
            </a:r>
            <a:r>
              <a:rPr lang="en-US" sz="2800" b="1" dirty="0" smtClean="0">
                <a:solidFill>
                  <a:srgbClr val="0070C0"/>
                </a:solidFill>
              </a:rPr>
              <a:t>: We have a body, a soul, and a spirit. The soul includes the intellect, emotions and the will. The spirit is a higher faculty that comes alive when a person becomes a Christian.</a:t>
            </a:r>
          </a:p>
          <a:p>
            <a:pPr marL="342900" lvl="1" indent="-342900">
              <a:spcBef>
                <a:spcPts val="1000"/>
              </a:spcBef>
            </a:pPr>
            <a:endParaRPr lang="en-US" b="1" dirty="0"/>
          </a:p>
          <a:p>
            <a:pPr marL="0" lvl="1" indent="0">
              <a:spcBef>
                <a:spcPts val="1000"/>
              </a:spcBef>
              <a:buNone/>
            </a:pPr>
            <a:endParaRPr lang="en-US" sz="2800" b="1" dirty="0">
              <a:solidFill>
                <a:srgbClr val="0066CC"/>
              </a:solidFill>
            </a:endParaRPr>
          </a:p>
        </p:txBody>
      </p:sp>
    </p:spTree>
    <p:extLst>
      <p:ext uri="{BB962C8B-B14F-4D97-AF65-F5344CB8AC3E}">
        <p14:creationId xmlns:p14="http://schemas.microsoft.com/office/powerpoint/2010/main" val="17254709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a:t>And he said to him, “You shall love the Lord your God with all your </a:t>
            </a:r>
            <a:r>
              <a:rPr lang="en-US" sz="2800" b="1" dirty="0">
                <a:solidFill>
                  <a:srgbClr val="FF0000"/>
                </a:solidFill>
              </a:rPr>
              <a:t>heart</a:t>
            </a:r>
            <a:r>
              <a:rPr lang="en-US" sz="2800" b="1" dirty="0"/>
              <a:t> and with all your </a:t>
            </a:r>
            <a:r>
              <a:rPr lang="en-US" sz="2800" b="1" dirty="0">
                <a:solidFill>
                  <a:srgbClr val="FF0000"/>
                </a:solidFill>
              </a:rPr>
              <a:t>soul </a:t>
            </a:r>
            <a:r>
              <a:rPr lang="en-US" sz="2800" b="1" dirty="0"/>
              <a:t>and with all your </a:t>
            </a:r>
            <a:r>
              <a:rPr lang="en-US" sz="2800" b="1" dirty="0">
                <a:solidFill>
                  <a:srgbClr val="FF0000"/>
                </a:solidFill>
              </a:rPr>
              <a:t>mind</a:t>
            </a:r>
            <a:r>
              <a:rPr lang="en-US" sz="2800" b="1" dirty="0"/>
              <a:t>. </a:t>
            </a:r>
            <a:r>
              <a:rPr lang="en-US" sz="2800" dirty="0"/>
              <a:t>(Matthew </a:t>
            </a:r>
            <a:r>
              <a:rPr lang="en-US" sz="2800" dirty="0" smtClean="0"/>
              <a:t>22:37)</a:t>
            </a:r>
          </a:p>
          <a:p>
            <a:pPr marL="0" lvl="1" indent="0">
              <a:spcBef>
                <a:spcPts val="1000"/>
              </a:spcBef>
              <a:buNone/>
            </a:pPr>
            <a:r>
              <a:rPr lang="en-US" sz="2800" b="1" dirty="0"/>
              <a:t>And you shall love the Lord your God with all your </a:t>
            </a:r>
            <a:r>
              <a:rPr lang="en-US" sz="2800" b="1" dirty="0">
                <a:solidFill>
                  <a:srgbClr val="FF0000"/>
                </a:solidFill>
              </a:rPr>
              <a:t>heart</a:t>
            </a:r>
            <a:r>
              <a:rPr lang="en-US" sz="2800" b="1" dirty="0"/>
              <a:t> and with all your </a:t>
            </a:r>
            <a:r>
              <a:rPr lang="en-US" sz="2800" b="1" dirty="0">
                <a:solidFill>
                  <a:srgbClr val="FF0000"/>
                </a:solidFill>
              </a:rPr>
              <a:t>soul</a:t>
            </a:r>
            <a:r>
              <a:rPr lang="en-US" sz="2800" b="1" dirty="0"/>
              <a:t> and with all your </a:t>
            </a:r>
            <a:r>
              <a:rPr lang="en-US" sz="2800" b="1" dirty="0">
                <a:solidFill>
                  <a:srgbClr val="FF0000"/>
                </a:solidFill>
              </a:rPr>
              <a:t>mind</a:t>
            </a:r>
            <a:r>
              <a:rPr lang="en-US" sz="2800" b="1" dirty="0"/>
              <a:t> and with all your </a:t>
            </a:r>
            <a:r>
              <a:rPr lang="en-US" sz="2800" b="1" dirty="0">
                <a:solidFill>
                  <a:srgbClr val="FF0000"/>
                </a:solidFill>
              </a:rPr>
              <a:t>strength</a:t>
            </a:r>
            <a:r>
              <a:rPr lang="en-US" sz="2800" b="1" dirty="0"/>
              <a:t>.’ </a:t>
            </a:r>
            <a:r>
              <a:rPr lang="en-US" sz="2800" dirty="0"/>
              <a:t>(Mark </a:t>
            </a:r>
            <a:r>
              <a:rPr lang="en-US" sz="2800" dirty="0" smtClean="0"/>
              <a:t>12:30)</a:t>
            </a:r>
            <a:endParaRPr lang="en-US" sz="2800" b="1" dirty="0"/>
          </a:p>
          <a:p>
            <a:pPr marL="0" lvl="1" indent="0">
              <a:spcBef>
                <a:spcPts val="1000"/>
              </a:spcBef>
              <a:buNone/>
            </a:pPr>
            <a:r>
              <a:rPr lang="en-US" sz="2800" b="1" dirty="0" smtClean="0"/>
              <a:t>And </a:t>
            </a:r>
            <a:r>
              <a:rPr lang="en-US" sz="2800" b="1" dirty="0"/>
              <a:t>Mary said, “My </a:t>
            </a:r>
            <a:r>
              <a:rPr lang="en-US" sz="2800" b="1" dirty="0">
                <a:solidFill>
                  <a:srgbClr val="FF0000"/>
                </a:solidFill>
              </a:rPr>
              <a:t>soul</a:t>
            </a:r>
            <a:r>
              <a:rPr lang="en-US" sz="2800" b="1" dirty="0"/>
              <a:t> magnifies the Lord, and my </a:t>
            </a:r>
            <a:r>
              <a:rPr lang="en-US" sz="2800" b="1" dirty="0">
                <a:solidFill>
                  <a:srgbClr val="FF0000"/>
                </a:solidFill>
              </a:rPr>
              <a:t>spirit</a:t>
            </a:r>
            <a:r>
              <a:rPr lang="en-US" sz="2800" b="1" dirty="0"/>
              <a:t> rejoices in God my Savior, </a:t>
            </a:r>
            <a:r>
              <a:rPr lang="en-US" sz="2800" dirty="0"/>
              <a:t>(Luke </a:t>
            </a:r>
            <a:r>
              <a:rPr lang="en-US" sz="2800" dirty="0" smtClean="0"/>
              <a:t>1:46-47)</a:t>
            </a:r>
          </a:p>
          <a:p>
            <a:pPr marL="0" lvl="1" indent="0">
              <a:spcBef>
                <a:spcPts val="1000"/>
              </a:spcBef>
              <a:buNone/>
            </a:pPr>
            <a:r>
              <a:rPr lang="en-US" sz="2800" b="1" dirty="0" smtClean="0"/>
              <a:t>“</a:t>
            </a:r>
            <a:r>
              <a:rPr lang="en-US" sz="2800" b="1" dirty="0"/>
              <a:t>Now is my </a:t>
            </a:r>
            <a:r>
              <a:rPr lang="en-US" sz="2800" b="1" dirty="0">
                <a:solidFill>
                  <a:srgbClr val="FF0000"/>
                </a:solidFill>
              </a:rPr>
              <a:t>soul</a:t>
            </a:r>
            <a:r>
              <a:rPr lang="en-US" sz="2800" b="1" dirty="0"/>
              <a:t> troubled. And what shall I say? ‘Father, save me from this hour’? But for this purpose I have come to this hour.</a:t>
            </a:r>
            <a:r>
              <a:rPr lang="en-US" sz="2800" dirty="0"/>
              <a:t> (John </a:t>
            </a:r>
            <a:r>
              <a:rPr lang="en-US" sz="2800" dirty="0" smtClean="0"/>
              <a:t>12:27)</a:t>
            </a:r>
          </a:p>
          <a:p>
            <a:pPr marL="0" lvl="1" indent="0">
              <a:spcBef>
                <a:spcPts val="1000"/>
              </a:spcBef>
              <a:buNone/>
            </a:pPr>
            <a:r>
              <a:rPr lang="en-US" sz="2800" b="1" dirty="0" smtClean="0"/>
              <a:t>Jesus </a:t>
            </a:r>
            <a:r>
              <a:rPr lang="en-US" sz="2800" b="1" dirty="0"/>
              <a:t>was troubled in his </a:t>
            </a:r>
            <a:r>
              <a:rPr lang="en-US" sz="2800" b="1" dirty="0">
                <a:solidFill>
                  <a:srgbClr val="FF0000"/>
                </a:solidFill>
              </a:rPr>
              <a:t>spirit</a:t>
            </a:r>
            <a:r>
              <a:rPr lang="en-US" sz="2800" b="1" dirty="0"/>
              <a:t>, and testified, “Truly, truly, I say to you, one of you will betray me.” </a:t>
            </a:r>
            <a:r>
              <a:rPr lang="en-US" sz="2800" dirty="0"/>
              <a:t>(John </a:t>
            </a:r>
            <a:r>
              <a:rPr lang="en-US" sz="2800" dirty="0" smtClean="0"/>
              <a:t>13:21)</a:t>
            </a:r>
            <a:endParaRPr lang="en-US" sz="2800" b="1" dirty="0" smtClean="0"/>
          </a:p>
          <a:p>
            <a:pPr marL="0" lvl="1" indent="0">
              <a:spcBef>
                <a:spcPts val="1000"/>
              </a:spcBef>
              <a:buNone/>
            </a:pPr>
            <a:r>
              <a:rPr lang="en-US" sz="2800" b="1" dirty="0"/>
              <a:t>For if I pray in a tongue, my </a:t>
            </a:r>
            <a:r>
              <a:rPr lang="en-US" sz="2800" b="1" dirty="0">
                <a:solidFill>
                  <a:srgbClr val="FF0000"/>
                </a:solidFill>
              </a:rPr>
              <a:t>spirit</a:t>
            </a:r>
            <a:r>
              <a:rPr lang="en-US" sz="2800" b="1" dirty="0"/>
              <a:t> prays but my </a:t>
            </a:r>
            <a:r>
              <a:rPr lang="en-US" sz="2800" b="1" dirty="0">
                <a:solidFill>
                  <a:srgbClr val="FF0000"/>
                </a:solidFill>
              </a:rPr>
              <a:t>mind</a:t>
            </a:r>
            <a:r>
              <a:rPr lang="en-US" sz="2800" b="1" dirty="0"/>
              <a:t> is unfruitful.</a:t>
            </a:r>
            <a:r>
              <a:rPr lang="en-US" sz="2800" dirty="0"/>
              <a:t> (1 Corinthians </a:t>
            </a:r>
            <a:r>
              <a:rPr lang="en-US" sz="2800" dirty="0" smtClean="0"/>
              <a:t>14:14)</a:t>
            </a:r>
            <a:endParaRPr lang="en-US" sz="2800" b="1" dirty="0"/>
          </a:p>
          <a:p>
            <a:pPr marL="0" lvl="1" indent="0">
              <a:spcBef>
                <a:spcPts val="1000"/>
              </a:spcBef>
              <a:buNone/>
            </a:pPr>
            <a:endParaRPr lang="en-US" sz="2800" b="1" dirty="0">
              <a:solidFill>
                <a:srgbClr val="0066CC"/>
              </a:solidFill>
            </a:endParaRPr>
          </a:p>
        </p:txBody>
      </p:sp>
    </p:spTree>
    <p:extLst>
      <p:ext uri="{BB962C8B-B14F-4D97-AF65-F5344CB8AC3E}">
        <p14:creationId xmlns:p14="http://schemas.microsoft.com/office/powerpoint/2010/main" val="16027943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457200" lvl="1" indent="-457200">
              <a:spcBef>
                <a:spcPts val="1000"/>
              </a:spcBef>
            </a:pPr>
            <a:r>
              <a:rPr lang="en-US" sz="2800" b="1" dirty="0" smtClean="0">
                <a:solidFill>
                  <a:srgbClr val="0070C0"/>
                </a:solidFill>
              </a:rPr>
              <a:t>So besides our body Scripture talks of heart, strength, mind, spirit and soul.</a:t>
            </a:r>
          </a:p>
          <a:p>
            <a:pPr marL="457200" lvl="1" indent="-457200">
              <a:spcBef>
                <a:spcPts val="1000"/>
              </a:spcBef>
            </a:pPr>
            <a:r>
              <a:rPr lang="en-US" sz="2800" b="1" dirty="0" smtClean="0">
                <a:solidFill>
                  <a:srgbClr val="0070C0"/>
                </a:solidFill>
              </a:rPr>
              <a:t>There must be some limit on how many parts we have so Evangelical theologians have landed in either the dichotomy or trichotomy camps. Therefore we will explore whether or not there is a difference between soul  (Greek </a:t>
            </a:r>
            <a:r>
              <a:rPr lang="en-US" sz="2800" b="1" i="1" dirty="0" err="1" smtClean="0">
                <a:solidFill>
                  <a:srgbClr val="0070C0"/>
                </a:solidFill>
              </a:rPr>
              <a:t>psychē</a:t>
            </a:r>
            <a:r>
              <a:rPr lang="en-US" sz="2800" b="1" dirty="0" smtClean="0">
                <a:solidFill>
                  <a:srgbClr val="0070C0"/>
                </a:solidFill>
              </a:rPr>
              <a:t>) and spirit (Greek </a:t>
            </a:r>
            <a:r>
              <a:rPr lang="en-US" sz="2800" b="1" i="1" dirty="0" err="1" smtClean="0">
                <a:solidFill>
                  <a:srgbClr val="0070C0"/>
                </a:solidFill>
              </a:rPr>
              <a:t>pneuma</a:t>
            </a:r>
            <a:r>
              <a:rPr lang="en-US" sz="2800" b="1" dirty="0" smtClean="0">
                <a:solidFill>
                  <a:srgbClr val="0070C0"/>
                </a:solidFill>
              </a:rPr>
              <a:t>).</a:t>
            </a:r>
            <a:endParaRPr lang="en-US" sz="2800" b="1" dirty="0">
              <a:solidFill>
                <a:srgbClr val="0066CC"/>
              </a:solidFill>
            </a:endParaRPr>
          </a:p>
        </p:txBody>
      </p:sp>
    </p:spTree>
    <p:extLst>
      <p:ext uri="{BB962C8B-B14F-4D97-AF65-F5344CB8AC3E}">
        <p14:creationId xmlns:p14="http://schemas.microsoft.com/office/powerpoint/2010/main" val="731710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457200" lvl="1" indent="-457200">
              <a:spcBef>
                <a:spcPts val="1000"/>
              </a:spcBef>
            </a:pPr>
            <a:r>
              <a:rPr lang="en-US" sz="2800" b="1" dirty="0" smtClean="0">
                <a:solidFill>
                  <a:srgbClr val="0070C0"/>
                </a:solidFill>
              </a:rPr>
              <a:t>At death Scripture either says the soul or the spirit departs.</a:t>
            </a:r>
          </a:p>
          <a:p>
            <a:pPr marL="0" lvl="1" indent="0">
              <a:spcBef>
                <a:spcPts val="1000"/>
              </a:spcBef>
              <a:buNone/>
            </a:pPr>
            <a:r>
              <a:rPr lang="en-US" sz="2800" b="1" dirty="0"/>
              <a:t>But God said to him, ‘Fool! This night your </a:t>
            </a:r>
            <a:r>
              <a:rPr lang="en-US" sz="2800" b="1" dirty="0">
                <a:solidFill>
                  <a:srgbClr val="FF0000"/>
                </a:solidFill>
              </a:rPr>
              <a:t>soul</a:t>
            </a:r>
            <a:r>
              <a:rPr lang="en-US" sz="2800" b="1" dirty="0"/>
              <a:t> is required of you, and the things you have prepared, whose will they be?’ </a:t>
            </a:r>
            <a:r>
              <a:rPr lang="en-US" sz="2800" dirty="0"/>
              <a:t>(Luke </a:t>
            </a:r>
            <a:r>
              <a:rPr lang="en-US" sz="2800" dirty="0" smtClean="0"/>
              <a:t>12:20)</a:t>
            </a:r>
          </a:p>
          <a:p>
            <a:pPr marL="0" lvl="1" indent="0">
              <a:spcBef>
                <a:spcPts val="1000"/>
              </a:spcBef>
              <a:buNone/>
            </a:pPr>
            <a:r>
              <a:rPr lang="en-US" sz="2800" b="1" dirty="0"/>
              <a:t>Then Jesus, calling out with a loud voice, said, “Father, into your hands I commit my </a:t>
            </a:r>
            <a:r>
              <a:rPr lang="en-US" sz="2800" b="1" dirty="0">
                <a:solidFill>
                  <a:srgbClr val="FF0000"/>
                </a:solidFill>
              </a:rPr>
              <a:t>spirit</a:t>
            </a:r>
            <a:r>
              <a:rPr lang="en-US" sz="2800" b="1" dirty="0"/>
              <a:t>!” And having said this he breathed his last. </a:t>
            </a:r>
            <a:r>
              <a:rPr lang="en-US" sz="2800" dirty="0"/>
              <a:t>(Luke </a:t>
            </a:r>
            <a:r>
              <a:rPr lang="en-US" sz="2800" dirty="0" smtClean="0"/>
              <a:t>23:46)</a:t>
            </a:r>
          </a:p>
          <a:p>
            <a:pPr marL="457200" lvl="1" indent="-457200">
              <a:spcBef>
                <a:spcPts val="1000"/>
              </a:spcBef>
            </a:pPr>
            <a:r>
              <a:rPr lang="en-US" sz="2800" b="1" dirty="0" smtClean="0">
                <a:solidFill>
                  <a:srgbClr val="0070C0"/>
                </a:solidFill>
              </a:rPr>
              <a:t>We are said to be body and soul or body and spirit.</a:t>
            </a:r>
          </a:p>
          <a:p>
            <a:pPr marL="0" lvl="1" indent="0">
              <a:spcBef>
                <a:spcPts val="1000"/>
              </a:spcBef>
              <a:buNone/>
            </a:pPr>
            <a:r>
              <a:rPr lang="en-US" sz="2800" b="1" dirty="0"/>
              <a:t>And do not fear those who kill the</a:t>
            </a:r>
            <a:r>
              <a:rPr lang="en-US" sz="2800" b="1" dirty="0">
                <a:solidFill>
                  <a:srgbClr val="FF0000"/>
                </a:solidFill>
              </a:rPr>
              <a:t> body </a:t>
            </a:r>
            <a:r>
              <a:rPr lang="en-US" sz="2800" b="1" dirty="0"/>
              <a:t>but cannot kill the </a:t>
            </a:r>
            <a:r>
              <a:rPr lang="en-US" sz="2800" b="1" dirty="0">
                <a:solidFill>
                  <a:srgbClr val="FF0000"/>
                </a:solidFill>
              </a:rPr>
              <a:t>soul</a:t>
            </a:r>
            <a:r>
              <a:rPr lang="en-US" sz="2800" b="1" dirty="0"/>
              <a:t>. Rather fear him who can destroy both </a:t>
            </a:r>
            <a:r>
              <a:rPr lang="en-US" sz="2800" b="1" dirty="0">
                <a:solidFill>
                  <a:srgbClr val="FF0000"/>
                </a:solidFill>
              </a:rPr>
              <a:t>soul</a:t>
            </a:r>
            <a:r>
              <a:rPr lang="en-US" sz="2800" b="1" dirty="0"/>
              <a:t> and </a:t>
            </a:r>
            <a:r>
              <a:rPr lang="en-US" sz="2800" b="1" dirty="0">
                <a:solidFill>
                  <a:srgbClr val="FF0000"/>
                </a:solidFill>
              </a:rPr>
              <a:t>body</a:t>
            </a:r>
            <a:r>
              <a:rPr lang="en-US" sz="2800" b="1" dirty="0"/>
              <a:t> in hell. </a:t>
            </a:r>
            <a:r>
              <a:rPr lang="en-US" sz="2800" dirty="0"/>
              <a:t>(Matthew </a:t>
            </a:r>
            <a:r>
              <a:rPr lang="en-US" sz="2800" dirty="0" smtClean="0"/>
              <a:t>10:28)</a:t>
            </a:r>
          </a:p>
          <a:p>
            <a:pPr marL="0" lvl="1" indent="0">
              <a:spcBef>
                <a:spcPts val="1000"/>
              </a:spcBef>
              <a:buNone/>
            </a:pPr>
            <a:r>
              <a:rPr lang="en-US" sz="2800" b="1" dirty="0"/>
              <a:t>For as the </a:t>
            </a:r>
            <a:r>
              <a:rPr lang="en-US" sz="2800" b="1" dirty="0">
                <a:solidFill>
                  <a:srgbClr val="FF0000"/>
                </a:solidFill>
              </a:rPr>
              <a:t>body</a:t>
            </a:r>
            <a:r>
              <a:rPr lang="en-US" sz="2800" b="1" dirty="0"/>
              <a:t> apart from the </a:t>
            </a:r>
            <a:r>
              <a:rPr lang="en-US" sz="2800" b="1" dirty="0">
                <a:solidFill>
                  <a:srgbClr val="FF0000"/>
                </a:solidFill>
              </a:rPr>
              <a:t>spirit</a:t>
            </a:r>
            <a:r>
              <a:rPr lang="en-US" sz="2800" b="1" dirty="0"/>
              <a:t> is dead, so also faith apart from works is dead. </a:t>
            </a:r>
            <a:r>
              <a:rPr lang="en-US" sz="2800" dirty="0"/>
              <a:t>(James </a:t>
            </a:r>
            <a:r>
              <a:rPr lang="en-US" sz="2800" dirty="0" smtClean="0"/>
              <a:t>2:26)</a:t>
            </a:r>
            <a:endParaRPr lang="en-US" sz="2800" b="1" dirty="0">
              <a:solidFill>
                <a:srgbClr val="0070C0"/>
              </a:solidFill>
            </a:endParaRPr>
          </a:p>
        </p:txBody>
      </p:sp>
    </p:spTree>
    <p:extLst>
      <p:ext uri="{BB962C8B-B14F-4D97-AF65-F5344CB8AC3E}">
        <p14:creationId xmlns:p14="http://schemas.microsoft.com/office/powerpoint/2010/main" val="30323052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457200" lvl="1" indent="-457200">
              <a:spcBef>
                <a:spcPts val="1000"/>
              </a:spcBef>
            </a:pPr>
            <a:r>
              <a:rPr lang="en-US" sz="2800" b="1" dirty="0" smtClean="0">
                <a:solidFill>
                  <a:srgbClr val="0070C0"/>
                </a:solidFill>
              </a:rPr>
              <a:t>The Soul can sin and the Spirit can sin.</a:t>
            </a:r>
          </a:p>
          <a:p>
            <a:pPr marL="0" lvl="1" indent="0">
              <a:spcBef>
                <a:spcPts val="1000"/>
              </a:spcBef>
              <a:buNone/>
            </a:pPr>
            <a:r>
              <a:rPr lang="en-US" sz="2800" b="1" dirty="0"/>
              <a:t>Since we have these promises, beloved, let us cleanse ourselves from every defilement of </a:t>
            </a:r>
            <a:r>
              <a:rPr lang="en-US" sz="2800" b="1" dirty="0">
                <a:solidFill>
                  <a:srgbClr val="FF0000"/>
                </a:solidFill>
              </a:rPr>
              <a:t>body</a:t>
            </a:r>
            <a:r>
              <a:rPr lang="en-US" sz="2800" b="1" dirty="0"/>
              <a:t> and </a:t>
            </a:r>
            <a:r>
              <a:rPr lang="en-US" sz="2800" b="1" dirty="0">
                <a:solidFill>
                  <a:srgbClr val="FF0000"/>
                </a:solidFill>
              </a:rPr>
              <a:t>spirit</a:t>
            </a:r>
            <a:r>
              <a:rPr lang="en-US" sz="2800" b="1" dirty="0"/>
              <a:t>, bringing holiness to completion in the fear of God. </a:t>
            </a:r>
            <a:r>
              <a:rPr lang="en-US" sz="2800" dirty="0"/>
              <a:t>(2 Corinthians </a:t>
            </a:r>
            <a:r>
              <a:rPr lang="en-US" sz="2800" dirty="0" smtClean="0"/>
              <a:t>7:1)</a:t>
            </a:r>
          </a:p>
          <a:p>
            <a:pPr marL="0" lvl="1" indent="0">
              <a:spcBef>
                <a:spcPts val="1000"/>
              </a:spcBef>
              <a:buNone/>
            </a:pPr>
            <a:endParaRPr lang="en-US" sz="2800" dirty="0">
              <a:solidFill>
                <a:srgbClr val="0070C0"/>
              </a:solidFill>
            </a:endParaRPr>
          </a:p>
          <a:p>
            <a:pPr marL="0" lvl="1" indent="0">
              <a:spcBef>
                <a:spcPts val="1000"/>
              </a:spcBef>
              <a:buNone/>
            </a:pPr>
            <a:r>
              <a:rPr lang="en-US" sz="2800" b="1" dirty="0"/>
              <a:t>Having purified your </a:t>
            </a:r>
            <a:r>
              <a:rPr lang="en-US" sz="2800" b="1" dirty="0">
                <a:solidFill>
                  <a:srgbClr val="FF0000"/>
                </a:solidFill>
              </a:rPr>
              <a:t>souls</a:t>
            </a:r>
            <a:r>
              <a:rPr lang="en-US" sz="2800" b="1" dirty="0"/>
              <a:t> by your obedience to the truth for a sincere brotherly love, love one another earnestly from a pure heart, </a:t>
            </a:r>
            <a:r>
              <a:rPr lang="en-US" sz="2800" dirty="0"/>
              <a:t>(1 Peter </a:t>
            </a:r>
            <a:r>
              <a:rPr lang="en-US" sz="2800" dirty="0" smtClean="0"/>
              <a:t>1:22)</a:t>
            </a:r>
            <a:endParaRPr lang="en-US" sz="2800" b="1" dirty="0">
              <a:solidFill>
                <a:srgbClr val="0070C0"/>
              </a:solidFill>
            </a:endParaRPr>
          </a:p>
        </p:txBody>
      </p:sp>
    </p:spTree>
    <p:extLst>
      <p:ext uri="{BB962C8B-B14F-4D97-AF65-F5344CB8AC3E}">
        <p14:creationId xmlns:p14="http://schemas.microsoft.com/office/powerpoint/2010/main" val="3707467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597311"/>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22960"/>
            <a:ext cx="10515600" cy="6035041"/>
          </a:xfrm>
          <a:solidFill>
            <a:srgbClr val="FFFFCC"/>
          </a:solidFill>
        </p:spPr>
        <p:txBody>
          <a:bodyPr>
            <a:noAutofit/>
          </a:bodyPr>
          <a:lstStyle/>
          <a:p>
            <a:pPr marL="0" lvl="1" indent="0">
              <a:spcBef>
                <a:spcPts val="1000"/>
              </a:spcBef>
              <a:buNone/>
            </a:pPr>
            <a:r>
              <a:rPr lang="en-US" sz="2800" b="1" dirty="0" smtClean="0">
                <a:solidFill>
                  <a:srgbClr val="0070C0"/>
                </a:solidFill>
              </a:rPr>
              <a:t>Verses that seem to support Trichotomy:</a:t>
            </a:r>
          </a:p>
          <a:p>
            <a:pPr marL="0" lvl="1" indent="0">
              <a:spcBef>
                <a:spcPts val="1000"/>
              </a:spcBef>
              <a:buNone/>
            </a:pPr>
            <a:r>
              <a:rPr lang="en-US" sz="2800" b="1" dirty="0"/>
              <a:t>Now may the God of peace himself sanctify you completely, and may your whole </a:t>
            </a:r>
            <a:r>
              <a:rPr lang="en-US" sz="2800" b="1" dirty="0">
                <a:solidFill>
                  <a:srgbClr val="FF0000"/>
                </a:solidFill>
              </a:rPr>
              <a:t>spirit</a:t>
            </a:r>
            <a:r>
              <a:rPr lang="en-US" sz="2800" b="1" dirty="0"/>
              <a:t> and </a:t>
            </a:r>
            <a:r>
              <a:rPr lang="en-US" sz="2800" b="1" dirty="0">
                <a:solidFill>
                  <a:srgbClr val="FF0000"/>
                </a:solidFill>
              </a:rPr>
              <a:t>soul</a:t>
            </a:r>
            <a:r>
              <a:rPr lang="en-US" sz="2800" b="1" dirty="0"/>
              <a:t> and </a:t>
            </a:r>
            <a:r>
              <a:rPr lang="en-US" sz="2800" b="1" dirty="0">
                <a:solidFill>
                  <a:srgbClr val="FF0000"/>
                </a:solidFill>
              </a:rPr>
              <a:t>body</a:t>
            </a:r>
            <a:r>
              <a:rPr lang="en-US" sz="2800" b="1" dirty="0"/>
              <a:t> be kept blameless at the coming of our Lord Jesus Christ. </a:t>
            </a:r>
            <a:r>
              <a:rPr lang="en-US" sz="2800" dirty="0"/>
              <a:t>(1 Thessalonians </a:t>
            </a:r>
            <a:r>
              <a:rPr lang="en-US" sz="2800" dirty="0" smtClean="0"/>
              <a:t>5:23)</a:t>
            </a:r>
          </a:p>
          <a:p>
            <a:pPr marL="0" lvl="1" indent="0">
              <a:spcBef>
                <a:spcPts val="1000"/>
              </a:spcBef>
              <a:buNone/>
            </a:pPr>
            <a:r>
              <a:rPr lang="en-US" sz="2800" b="1" dirty="0" smtClean="0">
                <a:solidFill>
                  <a:srgbClr val="0070C0"/>
                </a:solidFill>
              </a:rPr>
              <a:t>If we take these as distinct parts then shouldn’t we add </a:t>
            </a:r>
            <a:r>
              <a:rPr lang="en-US" sz="2800" b="1" dirty="0" smtClean="0">
                <a:solidFill>
                  <a:srgbClr val="FF0000"/>
                </a:solidFill>
              </a:rPr>
              <a:t>heart</a:t>
            </a:r>
            <a:r>
              <a:rPr lang="en-US" sz="2800" b="1" dirty="0" smtClean="0">
                <a:solidFill>
                  <a:srgbClr val="0070C0"/>
                </a:solidFill>
              </a:rPr>
              <a:t>, </a:t>
            </a:r>
            <a:r>
              <a:rPr lang="en-US" sz="2800" b="1" dirty="0" smtClean="0">
                <a:solidFill>
                  <a:srgbClr val="FF0000"/>
                </a:solidFill>
              </a:rPr>
              <a:t>mind</a:t>
            </a:r>
            <a:r>
              <a:rPr lang="en-US" sz="2800" b="1" dirty="0" smtClean="0">
                <a:solidFill>
                  <a:srgbClr val="0070C0"/>
                </a:solidFill>
              </a:rPr>
              <a:t> and </a:t>
            </a:r>
            <a:r>
              <a:rPr lang="en-US" sz="2800" b="1" dirty="0" smtClean="0">
                <a:solidFill>
                  <a:srgbClr val="FF0000"/>
                </a:solidFill>
              </a:rPr>
              <a:t>strength</a:t>
            </a:r>
            <a:r>
              <a:rPr lang="en-US" sz="2800" b="1" dirty="0" smtClean="0">
                <a:solidFill>
                  <a:srgbClr val="0070C0"/>
                </a:solidFill>
              </a:rPr>
              <a:t> to the list?</a:t>
            </a:r>
          </a:p>
          <a:p>
            <a:pPr marL="0" lvl="1" indent="0">
              <a:spcBef>
                <a:spcPts val="1000"/>
              </a:spcBef>
              <a:buNone/>
            </a:pPr>
            <a:r>
              <a:rPr lang="en-US" sz="2800" b="1" dirty="0"/>
              <a:t>And he said to him, “You shall love the Lord your God with all your </a:t>
            </a:r>
            <a:r>
              <a:rPr lang="en-US" sz="2800" b="1" dirty="0">
                <a:solidFill>
                  <a:srgbClr val="FF0000"/>
                </a:solidFill>
              </a:rPr>
              <a:t>heart</a:t>
            </a:r>
            <a:r>
              <a:rPr lang="en-US" sz="2800" b="1" dirty="0"/>
              <a:t> and with all your soul</a:t>
            </a:r>
            <a:r>
              <a:rPr lang="en-US" sz="2800" b="1" dirty="0">
                <a:solidFill>
                  <a:srgbClr val="FF0000"/>
                </a:solidFill>
              </a:rPr>
              <a:t> </a:t>
            </a:r>
            <a:r>
              <a:rPr lang="en-US" sz="2800" b="1" dirty="0"/>
              <a:t>and with all your </a:t>
            </a:r>
            <a:r>
              <a:rPr lang="en-US" sz="2800" b="1" dirty="0">
                <a:solidFill>
                  <a:srgbClr val="FF0000"/>
                </a:solidFill>
              </a:rPr>
              <a:t>mind</a:t>
            </a:r>
            <a:r>
              <a:rPr lang="en-US" sz="2800" b="1" dirty="0"/>
              <a:t>. </a:t>
            </a:r>
            <a:r>
              <a:rPr lang="en-US" sz="2800" dirty="0"/>
              <a:t>(Matthew 22:37)</a:t>
            </a:r>
          </a:p>
          <a:p>
            <a:pPr marL="0" lvl="1" indent="0">
              <a:spcBef>
                <a:spcPts val="1000"/>
              </a:spcBef>
              <a:buNone/>
            </a:pPr>
            <a:r>
              <a:rPr lang="en-US" sz="2800" b="1" dirty="0"/>
              <a:t>And you shall love the Lord your God with all your heart and with all your soul and with all your mind and with all your </a:t>
            </a:r>
            <a:r>
              <a:rPr lang="en-US" sz="2800" b="1" dirty="0">
                <a:solidFill>
                  <a:srgbClr val="FF0000"/>
                </a:solidFill>
              </a:rPr>
              <a:t>strength</a:t>
            </a:r>
            <a:r>
              <a:rPr lang="en-US" sz="2800" b="1" dirty="0"/>
              <a:t>.’ </a:t>
            </a:r>
            <a:r>
              <a:rPr lang="en-US" sz="2800" dirty="0"/>
              <a:t>(Mark 12:30</a:t>
            </a:r>
            <a:r>
              <a:rPr lang="en-US" sz="2800" dirty="0" smtClean="0"/>
              <a:t>)</a:t>
            </a:r>
          </a:p>
          <a:p>
            <a:pPr marL="0" lvl="1" indent="0">
              <a:spcBef>
                <a:spcPts val="1000"/>
              </a:spcBef>
              <a:buNone/>
            </a:pPr>
            <a:r>
              <a:rPr lang="en-US" sz="2800" b="1" dirty="0" smtClean="0">
                <a:solidFill>
                  <a:srgbClr val="0070C0"/>
                </a:solidFill>
              </a:rPr>
              <a:t>It is better to say these verses list words used interchangeably for our immaterial part which Paul wants God to continue to sanctify until Jesus returns.</a:t>
            </a:r>
            <a:endParaRPr lang="en-US" sz="2800" b="1" dirty="0">
              <a:solidFill>
                <a:srgbClr val="0070C0"/>
              </a:solidFill>
            </a:endParaRPr>
          </a:p>
          <a:p>
            <a:pPr marL="0" lvl="1" indent="0">
              <a:spcBef>
                <a:spcPts val="1000"/>
              </a:spcBef>
              <a:buNone/>
            </a:pPr>
            <a:endParaRPr lang="en-US" sz="2800" dirty="0" smtClean="0"/>
          </a:p>
          <a:p>
            <a:pPr marL="0" lvl="1" indent="0">
              <a:spcBef>
                <a:spcPts val="1000"/>
              </a:spcBef>
              <a:buNone/>
            </a:pPr>
            <a:endParaRPr lang="en-US" sz="2800" dirty="0" smtClean="0"/>
          </a:p>
          <a:p>
            <a:pPr marL="0" lvl="1" indent="0">
              <a:spcBef>
                <a:spcPts val="1000"/>
              </a:spcBef>
              <a:buNone/>
            </a:pPr>
            <a:endParaRPr lang="en-US" sz="2800" b="1" dirty="0">
              <a:solidFill>
                <a:srgbClr val="0070C0"/>
              </a:solidFill>
            </a:endParaRPr>
          </a:p>
        </p:txBody>
      </p:sp>
    </p:spTree>
    <p:extLst>
      <p:ext uri="{BB962C8B-B14F-4D97-AF65-F5344CB8AC3E}">
        <p14:creationId xmlns:p14="http://schemas.microsoft.com/office/powerpoint/2010/main" val="26499556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Verses that seem to support Trichotomy:</a:t>
            </a:r>
          </a:p>
          <a:p>
            <a:pPr marL="0" lvl="1" indent="0">
              <a:spcBef>
                <a:spcPts val="1000"/>
              </a:spcBef>
              <a:buNone/>
            </a:pPr>
            <a:r>
              <a:rPr lang="en-US" sz="2800" b="1" dirty="0" smtClean="0"/>
              <a:t>For </a:t>
            </a:r>
            <a:r>
              <a:rPr lang="en-US" sz="2800" b="1" dirty="0"/>
              <a:t>the word of God is living and active, sharper than any two-edged sword, piercing to the division of </a:t>
            </a:r>
            <a:r>
              <a:rPr lang="en-US" sz="2800" b="1" dirty="0">
                <a:solidFill>
                  <a:srgbClr val="FF0000"/>
                </a:solidFill>
              </a:rPr>
              <a:t>soul</a:t>
            </a:r>
            <a:r>
              <a:rPr lang="en-US" sz="2800" b="1" dirty="0"/>
              <a:t> and of </a:t>
            </a:r>
            <a:r>
              <a:rPr lang="en-US" sz="2800" b="1" dirty="0">
                <a:solidFill>
                  <a:srgbClr val="FF0000"/>
                </a:solidFill>
              </a:rPr>
              <a:t>spirit</a:t>
            </a:r>
            <a:r>
              <a:rPr lang="en-US" sz="2800" b="1" dirty="0"/>
              <a:t>, of joints and of marrow, and discerning the thoughts and intentions of the </a:t>
            </a:r>
            <a:r>
              <a:rPr lang="en-US" sz="2800" b="1" dirty="0">
                <a:solidFill>
                  <a:srgbClr val="FF0000"/>
                </a:solidFill>
              </a:rPr>
              <a:t>heart</a:t>
            </a:r>
            <a:r>
              <a:rPr lang="en-US" sz="2800" b="1" dirty="0"/>
              <a:t>. </a:t>
            </a:r>
            <a:r>
              <a:rPr lang="en-US" sz="2800" dirty="0"/>
              <a:t>(Hebrews </a:t>
            </a:r>
            <a:r>
              <a:rPr lang="en-US" sz="2800" dirty="0" smtClean="0"/>
              <a:t>4:12)</a:t>
            </a:r>
          </a:p>
          <a:p>
            <a:pPr marL="0" lvl="1" indent="0">
              <a:spcBef>
                <a:spcPts val="1000"/>
              </a:spcBef>
              <a:buNone/>
            </a:pPr>
            <a:r>
              <a:rPr lang="en-US" sz="2800" b="1" dirty="0" smtClean="0">
                <a:solidFill>
                  <a:srgbClr val="0070C0"/>
                </a:solidFill>
              </a:rPr>
              <a:t>This does not mean the word of God can separate the soul from the spirit. Rather this means our deep inward parts (soul/spirit) are not hidden from the word of God. The word of God is so powerful that it exposes our disobedience/submission to God.</a:t>
            </a:r>
            <a:endParaRPr lang="en-US" sz="2800" b="1" dirty="0">
              <a:solidFill>
                <a:srgbClr val="0070C0"/>
              </a:solidFill>
            </a:endParaRPr>
          </a:p>
        </p:txBody>
      </p:sp>
    </p:spTree>
    <p:extLst>
      <p:ext uri="{BB962C8B-B14F-4D97-AF65-F5344CB8AC3E}">
        <p14:creationId xmlns:p14="http://schemas.microsoft.com/office/powerpoint/2010/main" val="20515787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717326"/>
          </a:xfrm>
          <a:solidFill>
            <a:srgbClr val="FFFFCC"/>
          </a:solidFill>
        </p:spPr>
        <p:txBody>
          <a:bodyPr>
            <a:normAutofit/>
          </a:bodyPr>
          <a:lstStyle/>
          <a:p>
            <a:r>
              <a:rPr lang="en-US" sz="3600" b="1" dirty="0" smtClean="0"/>
              <a:t>Creation of Humans; Body, Mind, Soul, and Spirit</a:t>
            </a:r>
            <a:endParaRPr lang="en-US" sz="3600" b="1" dirty="0"/>
          </a:p>
        </p:txBody>
      </p:sp>
      <p:sp>
        <p:nvSpPr>
          <p:cNvPr id="3" name="Content Placeholder 2"/>
          <p:cNvSpPr>
            <a:spLocks noGrp="1"/>
          </p:cNvSpPr>
          <p:nvPr>
            <p:ph idx="1"/>
          </p:nvPr>
        </p:nvSpPr>
        <p:spPr>
          <a:xfrm>
            <a:off x="838200" y="899161"/>
            <a:ext cx="10515600" cy="5958840"/>
          </a:xfrm>
          <a:solidFill>
            <a:srgbClr val="FFFFCC"/>
          </a:solidFill>
        </p:spPr>
        <p:txBody>
          <a:bodyPr>
            <a:noAutofit/>
          </a:bodyPr>
          <a:lstStyle/>
          <a:p>
            <a:pPr marL="0" lvl="1" indent="0">
              <a:spcBef>
                <a:spcPts val="1000"/>
              </a:spcBef>
              <a:buNone/>
            </a:pPr>
            <a:r>
              <a:rPr lang="en-US" sz="2800" b="1" dirty="0" smtClean="0">
                <a:solidFill>
                  <a:srgbClr val="0070C0"/>
                </a:solidFill>
              </a:rPr>
              <a:t>Trichotomy versus dichotomy:</a:t>
            </a:r>
          </a:p>
          <a:p>
            <a:pPr marL="457200" lvl="1" indent="-457200">
              <a:spcBef>
                <a:spcPts val="1000"/>
              </a:spcBef>
            </a:pPr>
            <a:r>
              <a:rPr lang="en-US" sz="2800" b="1" dirty="0" smtClean="0">
                <a:solidFill>
                  <a:srgbClr val="0070C0"/>
                </a:solidFill>
              </a:rPr>
              <a:t>Trichotomy has a link to Greek Philosophy in which it was thought the body and spirit could only relate to one another through an intermediary</a:t>
            </a:r>
            <a:r>
              <a:rPr lang="en-US" sz="2800" b="1" dirty="0">
                <a:solidFill>
                  <a:srgbClr val="0070C0"/>
                </a:solidFill>
              </a:rPr>
              <a:t> </a:t>
            </a:r>
            <a:r>
              <a:rPr lang="en-US" sz="2800" b="1" dirty="0" smtClean="0">
                <a:solidFill>
                  <a:srgbClr val="0070C0"/>
                </a:solidFill>
              </a:rPr>
              <a:t>– the soul.</a:t>
            </a:r>
          </a:p>
          <a:p>
            <a:pPr marL="457200" lvl="1" indent="-457200">
              <a:spcBef>
                <a:spcPts val="1000"/>
              </a:spcBef>
            </a:pPr>
            <a:r>
              <a:rPr lang="en-US" sz="2800" b="1" dirty="0" smtClean="0">
                <a:solidFill>
                  <a:srgbClr val="0070C0"/>
                </a:solidFill>
              </a:rPr>
              <a:t>Trichotomy can fall into the Gnostic error of seeing the physical world including our bodies as evil in opposition to: </a:t>
            </a:r>
          </a:p>
          <a:p>
            <a:pPr marL="457200" lvl="1" indent="-457200">
              <a:spcBef>
                <a:spcPts val="1000"/>
              </a:spcBef>
            </a:pPr>
            <a:endParaRPr lang="en-US" sz="2800" b="1" dirty="0" smtClean="0">
              <a:solidFill>
                <a:srgbClr val="0070C0"/>
              </a:solidFill>
            </a:endParaRPr>
          </a:p>
        </p:txBody>
      </p:sp>
      <p:sp>
        <p:nvSpPr>
          <p:cNvPr id="4" name="Rectangle 3"/>
          <p:cNvSpPr/>
          <p:nvPr/>
        </p:nvSpPr>
        <p:spPr>
          <a:xfrm>
            <a:off x="1022984" y="3716000"/>
            <a:ext cx="10258425" cy="2677656"/>
          </a:xfrm>
          <a:prstGeom prst="rect">
            <a:avLst/>
          </a:prstGeom>
        </p:spPr>
        <p:txBody>
          <a:bodyPr wrap="square">
            <a:spAutoFit/>
          </a:bodyPr>
          <a:lstStyle/>
          <a:p>
            <a:r>
              <a:rPr lang="en-US" sz="2800" b="1" dirty="0">
                <a:solidFill>
                  <a:srgbClr val="363030"/>
                </a:solidFill>
                <a:latin typeface="Calibri" panose="020F0502020204030204" pitchFamily="34" charset="0"/>
              </a:rPr>
              <a:t>And God saw everything that he had made, and behold, it was very good. And there was evening and there was morning, the sixth day. </a:t>
            </a:r>
            <a:r>
              <a:rPr lang="en-US" sz="2800" dirty="0">
                <a:solidFill>
                  <a:srgbClr val="363030"/>
                </a:solidFill>
                <a:latin typeface="Calibri" panose="020F0502020204030204" pitchFamily="34" charset="0"/>
              </a:rPr>
              <a:t>(Genesis </a:t>
            </a:r>
            <a:r>
              <a:rPr lang="en-US" sz="2800" dirty="0" smtClean="0">
                <a:solidFill>
                  <a:srgbClr val="363030"/>
                </a:solidFill>
                <a:latin typeface="Calibri" panose="020F0502020204030204" pitchFamily="34" charset="0"/>
              </a:rPr>
              <a:t>1:31)</a:t>
            </a:r>
          </a:p>
          <a:p>
            <a:r>
              <a:rPr lang="en-US" sz="2800" b="1" dirty="0" smtClean="0"/>
              <a:t>I </a:t>
            </a:r>
            <a:r>
              <a:rPr lang="en-US" sz="2800" b="1" dirty="0"/>
              <a:t>appeal to you therefore, brothers, by the mercies of God, to present your bodies as a living sacrifice, holy and acceptable to God, which is your spiritual worship. </a:t>
            </a:r>
            <a:r>
              <a:rPr lang="en-US" sz="2800" dirty="0"/>
              <a:t>(Romans </a:t>
            </a:r>
            <a:r>
              <a:rPr lang="en-US" sz="2800" dirty="0" smtClean="0"/>
              <a:t>12:1)</a:t>
            </a:r>
            <a:endParaRPr lang="en-US" sz="2800" dirty="0">
              <a:latin typeface="Calibri" panose="020F0502020204030204" pitchFamily="34" charset="0"/>
            </a:endParaRPr>
          </a:p>
        </p:txBody>
      </p:sp>
    </p:spTree>
    <p:extLst>
      <p:ext uri="{BB962C8B-B14F-4D97-AF65-F5344CB8AC3E}">
        <p14:creationId xmlns:p14="http://schemas.microsoft.com/office/powerpoint/2010/main" val="17752254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2044</Words>
  <Application>Microsoft Office PowerPoint</Application>
  <PresentationFormat>Widescreen</PresentationFormat>
  <Paragraphs>116</Paragraphs>
  <Slides>17</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Discipleship:  An  Introduction to  Systematic Theology and  Apologetics</vt:lpstr>
      <vt:lpstr>Creation of Humans; Body, Mind, Soul, and Spirit</vt:lpstr>
      <vt:lpstr>Creation of Humans; Body, Mind, Soul, and Spirit</vt:lpstr>
      <vt:lpstr>Creation of Humans; Body, Mind, Soul, and Spirit</vt:lpstr>
      <vt:lpstr>Creation of Humans; Body, Mind, Soul, and Spirit</vt:lpstr>
      <vt:lpstr>Creation of Humans; Body, Mind, Soul, and Spirit</vt:lpstr>
      <vt:lpstr>Creation of Humans; Body, Mind, Soul, and Spirit</vt:lpstr>
      <vt:lpstr>Creation of Humans; Body, Mind, Soul, and Spirit</vt:lpstr>
      <vt:lpstr>Creation of Humans; Body, Mind, Soul, and Spirit</vt:lpstr>
      <vt:lpstr>Creation of Humans; Body, Mind, Soul, and Spirit</vt:lpstr>
      <vt:lpstr>Creation of Humans; Body, Mind, Soul, and Spirit</vt:lpstr>
      <vt:lpstr>Creation of Humans; Body, Mind, Soul, and Spirit</vt:lpstr>
      <vt:lpstr>Creation of Humans; Body, Mind, Soul, and Spirit</vt:lpstr>
      <vt:lpstr>Creation of Humans; Body, Mind, Soul, and Spirit</vt:lpstr>
      <vt:lpstr>Creation of Humans; Body, Mind, Soul, and Spirit</vt:lpstr>
      <vt:lpstr>Creation of Humans; Body, Mind, Soul, and Spirit</vt:lpstr>
      <vt:lpstr>Discipleship: An Introduction to Systematic Theology &amp; Apologetics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Discipleship:  An  Introduction to  Systematic Theology and  Apologetics</dc:title>
  <dc:creator>carl schmuland</dc:creator>
  <cp:lastModifiedBy>carl schmuland</cp:lastModifiedBy>
  <cp:revision>1</cp:revision>
  <dcterms:created xsi:type="dcterms:W3CDTF">2016-06-26T20:59:33Z</dcterms:created>
  <dcterms:modified xsi:type="dcterms:W3CDTF">2016-06-26T21:05:17Z</dcterms:modified>
</cp:coreProperties>
</file>