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4" d="100"/>
          <a:sy n="54" d="100"/>
        </p:scale>
        <p:origin x="114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99994F-4FC1-4D37-B4B1-0A777937F635}"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96045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9994F-4FC1-4D37-B4B1-0A777937F635}"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3707305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9994F-4FC1-4D37-B4B1-0A777937F635}"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10232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9994F-4FC1-4D37-B4B1-0A777937F635}"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10110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99994F-4FC1-4D37-B4B1-0A777937F635}"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819099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99994F-4FC1-4D37-B4B1-0A777937F635}"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1175234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99994F-4FC1-4D37-B4B1-0A777937F635}" type="datetimeFigureOut">
              <a:rPr lang="en-US" smtClean="0"/>
              <a:t>2/28/2016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4164107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99994F-4FC1-4D37-B4B1-0A777937F635}" type="datetimeFigureOut">
              <a:rPr lang="en-US" smtClean="0"/>
              <a:t>2/28/2016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92950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9994F-4FC1-4D37-B4B1-0A777937F635}" type="datetimeFigureOut">
              <a:rPr lang="en-US" smtClean="0"/>
              <a:t>2/28/2016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3338172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99994F-4FC1-4D37-B4B1-0A777937F635}"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36623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99994F-4FC1-4D37-B4B1-0A777937F635}"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B3DF4-FCCF-417A-8A93-4646910C7FA1}" type="slidenum">
              <a:rPr lang="en-US" smtClean="0"/>
              <a:t>‹#›</a:t>
            </a:fld>
            <a:endParaRPr lang="en-US"/>
          </a:p>
        </p:txBody>
      </p:sp>
    </p:spTree>
    <p:extLst>
      <p:ext uri="{BB962C8B-B14F-4D97-AF65-F5344CB8AC3E}">
        <p14:creationId xmlns:p14="http://schemas.microsoft.com/office/powerpoint/2010/main" val="2047810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9994F-4FC1-4D37-B4B1-0A777937F635}" type="datetimeFigureOut">
              <a:rPr lang="en-US" smtClean="0"/>
              <a:t>2/28/2016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EB3DF4-FCCF-417A-8A93-4646910C7FA1}" type="slidenum">
              <a:rPr lang="en-US" smtClean="0"/>
              <a:t>‹#›</a:t>
            </a:fld>
            <a:endParaRPr lang="en-US"/>
          </a:p>
        </p:txBody>
      </p:sp>
    </p:spTree>
    <p:extLst>
      <p:ext uri="{BB962C8B-B14F-4D97-AF65-F5344CB8AC3E}">
        <p14:creationId xmlns:p14="http://schemas.microsoft.com/office/powerpoint/2010/main" val="3220296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February 28, 2016</a:t>
            </a:r>
            <a:endParaRPr lang="en-US" dirty="0">
              <a:solidFill>
                <a:srgbClr val="0070C0"/>
              </a:solidFill>
            </a:endParaRPr>
          </a:p>
        </p:txBody>
      </p:sp>
    </p:spTree>
    <p:extLst>
      <p:ext uri="{BB962C8B-B14F-4D97-AF65-F5344CB8AC3E}">
        <p14:creationId xmlns:p14="http://schemas.microsoft.com/office/powerpoint/2010/main" val="3121855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Dualism believes God and the Material universe have universally existed side by side.</a:t>
            </a:r>
          </a:p>
          <a:p>
            <a:pPr lvl="1"/>
            <a:r>
              <a:rPr lang="en-US" sz="2800" b="1" dirty="0" smtClean="0">
                <a:solidFill>
                  <a:srgbClr val="0070C0"/>
                </a:solidFill>
              </a:rPr>
              <a:t>There is an eternal conflict between God and the evil aspects of the material universe.</a:t>
            </a:r>
          </a:p>
          <a:p>
            <a:pPr lvl="1"/>
            <a:r>
              <a:rPr lang="en-US" sz="2800" b="1" dirty="0" smtClean="0">
                <a:solidFill>
                  <a:srgbClr val="0070C0"/>
                </a:solidFill>
              </a:rPr>
              <a:t>We cannot be sure God will ultimately triumph over evil.</a:t>
            </a:r>
          </a:p>
          <a:p>
            <a:pPr lvl="1"/>
            <a:r>
              <a:rPr lang="en-US" sz="2800" b="1" dirty="0" smtClean="0">
                <a:solidFill>
                  <a:srgbClr val="0070C0"/>
                </a:solidFill>
              </a:rPr>
              <a:t>God is not glorified by the universe.</a:t>
            </a:r>
          </a:p>
          <a:p>
            <a:pPr lvl="1"/>
            <a:r>
              <a:rPr lang="en-US" sz="2800" b="1" dirty="0" smtClean="0">
                <a:solidFill>
                  <a:srgbClr val="0070C0"/>
                </a:solidFill>
              </a:rPr>
              <a:t>The universe did not originate as good so people may see the physical as somewhat evil.</a:t>
            </a:r>
          </a:p>
          <a:p>
            <a:pPr lvl="1"/>
            <a:r>
              <a:rPr lang="en-US" sz="2800" b="1" dirty="0" smtClean="0">
                <a:solidFill>
                  <a:srgbClr val="0070C0"/>
                </a:solidFill>
              </a:rPr>
              <a:t>Star Wars is a modern example of dualism since the “Force” has a good and evil side.</a:t>
            </a:r>
          </a:p>
          <a:p>
            <a:endParaRPr lang="en-US" sz="3200" b="1" dirty="0" smtClean="0">
              <a:solidFill>
                <a:srgbClr val="0070C0"/>
              </a:solidFill>
            </a:endParaRPr>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696770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Deism believes God is not now directly involved in creation.</a:t>
            </a:r>
          </a:p>
          <a:p>
            <a:pPr lvl="1"/>
            <a:r>
              <a:rPr lang="en-US" sz="2800" b="1" dirty="0" smtClean="0">
                <a:solidFill>
                  <a:srgbClr val="0070C0"/>
                </a:solidFill>
              </a:rPr>
              <a:t>Deism believes God created the universe and is transcendent but not immanent. God is the great clockmaker who wound it up and let it go.</a:t>
            </a:r>
          </a:p>
          <a:p>
            <a:pPr lvl="1"/>
            <a:r>
              <a:rPr lang="en-US" sz="2800" b="1" dirty="0" smtClean="0">
                <a:solidFill>
                  <a:srgbClr val="0070C0"/>
                </a:solidFill>
              </a:rPr>
              <a:t>Some deists agree God has moral standards and will ultimately hold people accountable on a day of judgment.</a:t>
            </a:r>
          </a:p>
          <a:p>
            <a:pPr lvl="1"/>
            <a:r>
              <a:rPr lang="en-US" sz="2800" b="1" dirty="0" smtClean="0">
                <a:solidFill>
                  <a:srgbClr val="0070C0"/>
                </a:solidFill>
              </a:rPr>
              <a:t>“Luke warm” Christians are in effect practical deists because they do not pray, worship, or have a moment by moment trust in God to care for their needs that arise.</a:t>
            </a:r>
          </a:p>
          <a:p>
            <a:pPr lvl="1"/>
            <a:r>
              <a:rPr lang="en-US" sz="2800" b="1" dirty="0" smtClean="0">
                <a:solidFill>
                  <a:srgbClr val="0070C0"/>
                </a:solidFill>
              </a:rPr>
              <a:t>Benjamin Franklin, Thomas Jefferson and many of the “Founding Fathers” were deists.</a:t>
            </a:r>
            <a:endParaRPr lang="en-US" sz="2800" b="1" dirty="0">
              <a:solidFill>
                <a:srgbClr val="0070C0"/>
              </a:solidFill>
            </a:endParaRPr>
          </a:p>
          <a:p>
            <a:endParaRPr lang="en-US" sz="3200" b="1" dirty="0" smtClean="0">
              <a:solidFill>
                <a:srgbClr val="0070C0"/>
              </a:solidFill>
            </a:endParaRPr>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937262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solidFill>
                  <a:srgbClr val="0070C0"/>
                </a:solidFill>
              </a:rPr>
              <a:t>God created the entire universe out of nothing; it was originally very good; and he created it to glorify himself.</a:t>
            </a:r>
          </a:p>
          <a:p>
            <a:r>
              <a:rPr lang="en-US" b="1" i="1" dirty="0" smtClean="0">
                <a:solidFill>
                  <a:srgbClr val="0070C0"/>
                </a:solidFill>
              </a:rPr>
              <a:t>Ex nihilo </a:t>
            </a:r>
            <a:r>
              <a:rPr lang="en-US" b="1" dirty="0" smtClean="0">
                <a:solidFill>
                  <a:srgbClr val="0070C0"/>
                </a:solidFill>
              </a:rPr>
              <a:t>(Latin for out of nothing)</a:t>
            </a:r>
          </a:p>
          <a:p>
            <a:pPr marL="0" indent="0">
              <a:buNone/>
            </a:pPr>
            <a:r>
              <a:rPr lang="en-US" sz="3000" b="1" dirty="0" smtClean="0">
                <a:solidFill>
                  <a:srgbClr val="FF0000"/>
                </a:solidFill>
              </a:rPr>
              <a:t>I. God created the entire universe out of nothing.</a:t>
            </a:r>
            <a:endParaRPr lang="en-US" sz="3000" b="1" dirty="0">
              <a:solidFill>
                <a:srgbClr val="FF0000"/>
              </a:solidFill>
            </a:endParaRPr>
          </a:p>
          <a:p>
            <a:pPr marL="0" indent="0">
              <a:buNone/>
            </a:pPr>
            <a:r>
              <a:rPr lang="en-US" b="1" dirty="0" smtClean="0"/>
              <a:t>In the beginning, God created the heavens and the earth. </a:t>
            </a:r>
            <a:r>
              <a:rPr lang="en-US" dirty="0" smtClean="0"/>
              <a:t>Genesis 1:1</a:t>
            </a:r>
            <a:endParaRPr lang="en-US" b="1" i="1" dirty="0" smtClean="0">
              <a:solidFill>
                <a:srgbClr val="0070C0"/>
              </a:solidFill>
            </a:endParaRPr>
          </a:p>
          <a:p>
            <a:pPr marL="0" indent="0">
              <a:buNone/>
            </a:pPr>
            <a:r>
              <a:rPr lang="en-US" b="1" dirty="0" smtClean="0"/>
              <a:t>By the word of the Lord the heavens were made, and by </a:t>
            </a:r>
            <a:r>
              <a:rPr lang="en-US" b="1" dirty="0"/>
              <a:t>t</a:t>
            </a:r>
            <a:r>
              <a:rPr lang="en-US" b="1" dirty="0" smtClean="0"/>
              <a:t>he breath of his mouth all their host. </a:t>
            </a:r>
            <a:r>
              <a:rPr lang="en-US" dirty="0" smtClean="0"/>
              <a:t>Psalm 33:6</a:t>
            </a:r>
          </a:p>
          <a:p>
            <a:pPr marL="0" indent="0">
              <a:buNone/>
            </a:pPr>
            <a:r>
              <a:rPr lang="en-US" b="1" dirty="0" smtClean="0"/>
              <a:t>For he spoke, and it came to be; he commanded, and it stood firm. </a:t>
            </a:r>
            <a:r>
              <a:rPr lang="en-US" dirty="0" smtClean="0"/>
              <a:t>Psalm 33:9</a:t>
            </a: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5254471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lnSpcReduction="10000"/>
          </a:bodyPr>
          <a:lstStyle/>
          <a:p>
            <a:pPr marL="0" indent="0">
              <a:buNone/>
            </a:pPr>
            <a:r>
              <a:rPr lang="en-US" b="1" dirty="0" smtClean="0">
                <a:solidFill>
                  <a:srgbClr val="0070C0"/>
                </a:solidFill>
              </a:rPr>
              <a:t>God created the entire universe out of nothing; it was originally very good; and he created it to glorify himself.</a:t>
            </a:r>
          </a:p>
          <a:p>
            <a:pPr marL="0" indent="0">
              <a:buNone/>
            </a:pPr>
            <a:r>
              <a:rPr lang="en-US" sz="3000" b="1" dirty="0" smtClean="0">
                <a:solidFill>
                  <a:srgbClr val="FF0000"/>
                </a:solidFill>
              </a:rPr>
              <a:t>I. God created the entire universe out of nothing.</a:t>
            </a:r>
            <a:endParaRPr lang="en-US" sz="3000" b="1" dirty="0">
              <a:solidFill>
                <a:srgbClr val="FF0000"/>
              </a:solidFill>
            </a:endParaRPr>
          </a:p>
          <a:p>
            <a:pPr marL="0" indent="0">
              <a:buNone/>
            </a:pPr>
            <a:r>
              <a:rPr lang="en-US" b="1" dirty="0" smtClean="0"/>
              <a:t>All things were made through him, and without him was not any thing made that was made. </a:t>
            </a:r>
            <a:r>
              <a:rPr lang="en-US" dirty="0" smtClean="0"/>
              <a:t>John 1:3</a:t>
            </a:r>
          </a:p>
          <a:p>
            <a:pPr marL="0" indent="0">
              <a:buNone/>
            </a:pPr>
            <a:r>
              <a:rPr lang="en-US" b="1" dirty="0" smtClean="0"/>
              <a:t>For by him </a:t>
            </a:r>
            <a:r>
              <a:rPr lang="en-US" b="1" dirty="0" smtClean="0">
                <a:solidFill>
                  <a:srgbClr val="FF0000"/>
                </a:solidFill>
              </a:rPr>
              <a:t>all things </a:t>
            </a:r>
            <a:r>
              <a:rPr lang="en-US" b="1" dirty="0" smtClean="0"/>
              <a:t>were created, in </a:t>
            </a:r>
            <a:r>
              <a:rPr lang="en-US" b="1" dirty="0" smtClean="0">
                <a:solidFill>
                  <a:srgbClr val="FF0000"/>
                </a:solidFill>
              </a:rPr>
              <a:t>heaven</a:t>
            </a:r>
            <a:r>
              <a:rPr lang="en-US" b="1" dirty="0" smtClean="0"/>
              <a:t> and on </a:t>
            </a:r>
            <a:r>
              <a:rPr lang="en-US" b="1" dirty="0" smtClean="0">
                <a:solidFill>
                  <a:srgbClr val="FF0000"/>
                </a:solidFill>
              </a:rPr>
              <a:t>earth</a:t>
            </a:r>
            <a:r>
              <a:rPr lang="en-US" b="1" dirty="0" smtClean="0"/>
              <a:t>, </a:t>
            </a:r>
            <a:r>
              <a:rPr lang="en-US" b="1" dirty="0" smtClean="0">
                <a:solidFill>
                  <a:srgbClr val="FF0000"/>
                </a:solidFill>
              </a:rPr>
              <a:t>visible</a:t>
            </a:r>
            <a:r>
              <a:rPr lang="en-US" b="1" dirty="0" smtClean="0"/>
              <a:t> and </a:t>
            </a:r>
            <a:r>
              <a:rPr lang="en-US" b="1" dirty="0" smtClean="0">
                <a:solidFill>
                  <a:srgbClr val="FF0000"/>
                </a:solidFill>
              </a:rPr>
              <a:t>invisible</a:t>
            </a:r>
            <a:r>
              <a:rPr lang="en-US" b="1" dirty="0" smtClean="0"/>
              <a:t>, whether thrones or dominions or rulers or authorities—all things were created through him and for him. </a:t>
            </a:r>
            <a:r>
              <a:rPr lang="en-US" dirty="0" smtClean="0"/>
              <a:t>Colossians 1:16</a:t>
            </a:r>
            <a:endParaRPr lang="en-US" b="1" dirty="0"/>
          </a:p>
          <a:p>
            <a:pPr marL="0" indent="0">
              <a:buNone/>
            </a:pPr>
            <a:r>
              <a:rPr lang="en-US" b="1" dirty="0" smtClean="0"/>
              <a:t>By faith we understand that the universe was created by the word of God, so that what is seen was not made out of things that are visible. </a:t>
            </a:r>
            <a:r>
              <a:rPr lang="en-US" dirty="0" smtClean="0"/>
              <a:t>Hebrews 11:3</a:t>
            </a:r>
          </a:p>
          <a:p>
            <a:pPr marL="457200" lvl="1" indent="0">
              <a:buNone/>
            </a:pPr>
            <a:r>
              <a:rPr lang="en-US" sz="2800" b="1" dirty="0" smtClean="0">
                <a:solidFill>
                  <a:srgbClr val="0070C0"/>
                </a:solidFill>
              </a:rPr>
              <a:t>Contradicts the idea of creation out of previously existing material as humans do. </a:t>
            </a: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42917949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solidFill>
                  <a:srgbClr val="0070C0"/>
                </a:solidFill>
              </a:rPr>
              <a:t>God created the entire universe out of nothing; it was originally very good; and he created it to glorify himself.</a:t>
            </a:r>
          </a:p>
          <a:p>
            <a:pPr marL="0" indent="0">
              <a:buNone/>
            </a:pPr>
            <a:r>
              <a:rPr lang="en-US" b="1" dirty="0" smtClean="0">
                <a:solidFill>
                  <a:srgbClr val="FF0000"/>
                </a:solidFill>
              </a:rPr>
              <a:t>II. it was originally very good</a:t>
            </a:r>
          </a:p>
          <a:p>
            <a:r>
              <a:rPr lang="en-US" b="1" dirty="0" smtClean="0">
                <a:solidFill>
                  <a:srgbClr val="0070C0"/>
                </a:solidFill>
              </a:rPr>
              <a:t>At the end of each stage of creation God saw what he had done was </a:t>
            </a:r>
            <a:r>
              <a:rPr lang="en-US" b="1" i="1" dirty="0" smtClean="0">
                <a:solidFill>
                  <a:srgbClr val="FF0000"/>
                </a:solidFill>
              </a:rPr>
              <a:t>good</a:t>
            </a:r>
            <a:r>
              <a:rPr lang="en-US" b="1" i="1" dirty="0" smtClean="0">
                <a:solidFill>
                  <a:srgbClr val="0070C0"/>
                </a:solidFill>
              </a:rPr>
              <a:t>.</a:t>
            </a:r>
            <a:r>
              <a:rPr lang="en-US" b="1" dirty="0" smtClean="0"/>
              <a:t> </a:t>
            </a:r>
            <a:r>
              <a:rPr lang="en-US" dirty="0" smtClean="0"/>
              <a:t>Genesis 1:4, 10 12, 18, 21 and 25</a:t>
            </a:r>
          </a:p>
          <a:p>
            <a:r>
              <a:rPr lang="en-US" b="1" dirty="0" smtClean="0">
                <a:solidFill>
                  <a:srgbClr val="0070C0"/>
                </a:solidFill>
              </a:rPr>
              <a:t>At the end of the six days of creation God saw everything that he had made and behold it was </a:t>
            </a:r>
            <a:r>
              <a:rPr lang="en-US" b="1" i="1" dirty="0" smtClean="0">
                <a:solidFill>
                  <a:srgbClr val="FF0000"/>
                </a:solidFill>
              </a:rPr>
              <a:t>very good</a:t>
            </a:r>
            <a:r>
              <a:rPr lang="en-US" b="1" dirty="0" smtClean="0">
                <a:solidFill>
                  <a:srgbClr val="0070C0"/>
                </a:solidFill>
              </a:rPr>
              <a:t>.</a:t>
            </a:r>
            <a:r>
              <a:rPr lang="en-US" b="1" dirty="0" smtClean="0"/>
              <a:t> </a:t>
            </a:r>
            <a:r>
              <a:rPr lang="en-US" dirty="0" smtClean="0"/>
              <a:t>Genesis 1:31 </a:t>
            </a: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4249714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lnSpcReduction="10000"/>
          </a:bodyPr>
          <a:lstStyle/>
          <a:p>
            <a:pPr marL="0" indent="0">
              <a:buNone/>
            </a:pPr>
            <a:r>
              <a:rPr lang="en-US" b="1" dirty="0" smtClean="0">
                <a:solidFill>
                  <a:srgbClr val="FF0000"/>
                </a:solidFill>
              </a:rPr>
              <a:t>II. it was originally very good</a:t>
            </a:r>
          </a:p>
          <a:p>
            <a:r>
              <a:rPr lang="en-US" b="1" dirty="0" smtClean="0">
                <a:solidFill>
                  <a:srgbClr val="0070C0"/>
                </a:solidFill>
              </a:rPr>
              <a:t>Despite the fall and sin which affect everything, the material creation is still good in God’s sight and should be seen as good by us as well. We must not embrace a false asceticism that sees the use and enjoyment of the material creation as wrong</a:t>
            </a:r>
          </a:p>
          <a:p>
            <a:pPr marL="0" indent="0">
              <a:buNone/>
            </a:pPr>
            <a:r>
              <a:rPr lang="en-US" sz="3000" b="1" dirty="0" smtClean="0"/>
              <a:t>Now the Spirit expressly says that in later times some will depart from the faith by devoting themselves to deceitful spirits and teachings of demons through the insincerity of liars whose consciences are seared, who forbid marriage and require abstinence from foods that God created to be received with thanksgiving by those who believe and know the truth.  For everything created by God is good, and nothing is to be rejected if it is received with thanksgiving, for it is made holy by the word of God and prayer. </a:t>
            </a:r>
            <a:r>
              <a:rPr lang="en-US" sz="3000" dirty="0" smtClean="0"/>
              <a:t>1 Timothy 4:1-5</a:t>
            </a:r>
            <a:endParaRPr lang="en-US" sz="3000"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431453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fontScale="92500"/>
          </a:bodyPr>
          <a:lstStyle/>
          <a:p>
            <a:pPr marL="0" indent="0">
              <a:buNone/>
            </a:pPr>
            <a:r>
              <a:rPr lang="en-US" sz="3000" b="1" dirty="0" smtClean="0">
                <a:solidFill>
                  <a:srgbClr val="FF0000"/>
                </a:solidFill>
              </a:rPr>
              <a:t>II. it was originally very good</a:t>
            </a:r>
          </a:p>
          <a:p>
            <a:r>
              <a:rPr lang="en-US" sz="3000" b="1" dirty="0" smtClean="0">
                <a:solidFill>
                  <a:srgbClr val="0070C0"/>
                </a:solidFill>
              </a:rPr>
              <a:t>While the creation can be used in sinful or selfish ways thus turning our affections away from God, we must not let the danger of abuse of God’s creation keep us from a positive, thankful, joyful use of it for our own enjoyment and for the good of the kingdom.</a:t>
            </a:r>
          </a:p>
          <a:p>
            <a:pPr marL="0" indent="0">
              <a:buNone/>
            </a:pPr>
            <a:r>
              <a:rPr lang="en-US" sz="3000" b="1" dirty="0" smtClean="0"/>
              <a:t>But those who desire to be rich fall into temptation, into a snare, into many senseless and harmful desires that plunge people into ruin and destruction. For the love of money is a root of all kinds of evils. It is through this craving that some have wandered away from the faith and pierced themselves with many pangs. </a:t>
            </a:r>
            <a:r>
              <a:rPr lang="en-US" sz="3000" dirty="0" smtClean="0"/>
              <a:t>1 Timothy 6:9-10</a:t>
            </a:r>
          </a:p>
          <a:p>
            <a:pPr marL="0" indent="0">
              <a:buNone/>
            </a:pPr>
            <a:r>
              <a:rPr lang="en-US" sz="3000" b="1" dirty="0" smtClean="0"/>
              <a:t>As for the rich in this present age, charge them not to be haughty, nor to set their hopes on the uncertainty of riches, but on God, who richly provides us with everything to enjoy. </a:t>
            </a:r>
            <a:r>
              <a:rPr lang="en-US" sz="3000" dirty="0" smtClean="0"/>
              <a:t>1 Timothy 6:17</a:t>
            </a:r>
            <a:endParaRPr lang="en-US" sz="3000"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0852018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FF0000"/>
                </a:solidFill>
              </a:rPr>
              <a:t>III. he created it to glorify himself </a:t>
            </a:r>
          </a:p>
          <a:p>
            <a:pPr marL="0" indent="0">
              <a:buNone/>
            </a:pPr>
            <a:r>
              <a:rPr lang="en-US" b="1" dirty="0" smtClean="0"/>
              <a:t>The heavens declare the glory of God, and the sky above proclaims his handiwork. </a:t>
            </a:r>
            <a:r>
              <a:rPr lang="en-US" dirty="0" smtClean="0"/>
              <a:t>Psalm 19:1</a:t>
            </a:r>
          </a:p>
          <a:p>
            <a:pPr marL="0" indent="0">
              <a:buNone/>
            </a:pPr>
            <a:r>
              <a:rPr lang="en-US" b="1" dirty="0" smtClean="0"/>
              <a:t>bring my sons from afar and my daughters from the end of the earth, everyone who is called by my name, whom I created for my glory, whom I formed and made.” </a:t>
            </a:r>
            <a:r>
              <a:rPr lang="en-US" dirty="0" smtClean="0"/>
              <a:t>Isaiah 43:6-7</a:t>
            </a:r>
          </a:p>
          <a:p>
            <a:pPr marL="0" indent="0">
              <a:buNone/>
            </a:pPr>
            <a:r>
              <a:rPr lang="en-US" b="1" dirty="0" smtClean="0"/>
              <a:t>“Worthy are you, our Lord and God, to receive glory and honor and power, for you created all things, and by your will they existed and were created.” </a:t>
            </a:r>
            <a:r>
              <a:rPr lang="en-US" dirty="0" smtClean="0"/>
              <a:t>Revelation 4:11</a:t>
            </a:r>
          </a:p>
          <a:p>
            <a:r>
              <a:rPr lang="en-US" b="1" dirty="0" smtClean="0">
                <a:solidFill>
                  <a:srgbClr val="0070C0"/>
                </a:solidFill>
              </a:rPr>
              <a:t>Creation primarily shows God’s great power and wisdom to have made the universe out of nothing and sustain it day after day.</a:t>
            </a:r>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555683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FF0000"/>
                </a:solidFill>
              </a:rPr>
              <a:t>III. he created it to glorify himself </a:t>
            </a:r>
          </a:p>
          <a:p>
            <a:r>
              <a:rPr lang="en-US" b="1" dirty="0" smtClean="0">
                <a:solidFill>
                  <a:srgbClr val="0070C0"/>
                </a:solidFill>
              </a:rPr>
              <a:t>God did not need to create the universe to show his glory. He did not need more glory than he had within the Trinity for eternity. Nor was he incomplete without the glory he received from the creation of the universe. </a:t>
            </a:r>
          </a:p>
          <a:p>
            <a:r>
              <a:rPr lang="en-US" b="1" dirty="0" smtClean="0">
                <a:solidFill>
                  <a:srgbClr val="0070C0"/>
                </a:solidFill>
              </a:rPr>
              <a:t>Creation was a totally free act of God. It was not a necessary act but something God chose to do. </a:t>
            </a:r>
            <a:r>
              <a:rPr lang="en-US" b="1" dirty="0" smtClean="0"/>
              <a:t>by your will they existed and were created.” </a:t>
            </a:r>
            <a:r>
              <a:rPr lang="en-US" dirty="0" smtClean="0"/>
              <a:t>Revelation 4:11</a:t>
            </a:r>
          </a:p>
          <a:p>
            <a:r>
              <a:rPr lang="en-US" b="1" dirty="0" smtClean="0">
                <a:solidFill>
                  <a:srgbClr val="0070C0"/>
                </a:solidFill>
              </a:rPr>
              <a:t>God created the universe to demonstrate his excellence and to show all of his attributes. God created the universe to delight in his creation. This delight is manifested in humans as well for when we create something good we not only delight in it but so do many others who enjoy what we have created.</a:t>
            </a: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3034983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FF0000"/>
                </a:solidFill>
              </a:rPr>
              <a:t>III. he created it to glorify himself </a:t>
            </a:r>
          </a:p>
          <a:p>
            <a:r>
              <a:rPr lang="en-US" b="1" dirty="0" smtClean="0">
                <a:solidFill>
                  <a:srgbClr val="0070C0"/>
                </a:solidFill>
              </a:rPr>
              <a:t>So if God created the universe to show his glory, we should expect that the universe he created would fulfill his purpose and be </a:t>
            </a:r>
            <a:r>
              <a:rPr lang="en-US" b="1" dirty="0" smtClean="0">
                <a:solidFill>
                  <a:srgbClr val="FF0000"/>
                </a:solidFill>
              </a:rPr>
              <a:t>very good </a:t>
            </a:r>
            <a:r>
              <a:rPr lang="en-US" b="1" dirty="0" smtClean="0">
                <a:solidFill>
                  <a:srgbClr val="0070C0"/>
                </a:solidFill>
              </a:rPr>
              <a:t>just as he had purposed to do.</a:t>
            </a: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168882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59592"/>
            <a:ext cx="10515600" cy="5699348"/>
          </a:xfrm>
          <a:solidFill>
            <a:srgbClr val="FFFFCC"/>
          </a:solidFill>
        </p:spPr>
        <p:txBody>
          <a:bodyPr>
            <a:normAutofit/>
          </a:bodyPr>
          <a:lstStyle/>
          <a:p>
            <a:r>
              <a:rPr lang="en-US" sz="2800" b="1" dirty="0" smtClean="0">
                <a:solidFill>
                  <a:srgbClr val="0070C0"/>
                </a:solidFill>
              </a:rPr>
              <a:t>Law of Non-contradiction: Something cannot be A and not A at the same time and in the same relationship.</a:t>
            </a:r>
          </a:p>
          <a:p>
            <a:r>
              <a:rPr lang="en-US" sz="2800" b="1" dirty="0" smtClean="0">
                <a:solidFill>
                  <a:srgbClr val="0070C0"/>
                </a:solidFill>
              </a:rPr>
              <a:t>Double Truth (Islam)</a:t>
            </a:r>
          </a:p>
          <a:p>
            <a:endParaRPr lang="en-US" b="1" dirty="0">
              <a:solidFill>
                <a:srgbClr val="0070C0"/>
              </a:solidFill>
            </a:endParaRPr>
          </a:p>
          <a:p>
            <a:endParaRPr lang="en-US" sz="2800" b="1" dirty="0" smtClean="0">
              <a:solidFill>
                <a:srgbClr val="0070C0"/>
              </a:solidFill>
            </a:endParaRPr>
          </a:p>
          <a:p>
            <a:endParaRPr lang="en-US" b="1" dirty="0" smtClean="0">
              <a:solidFill>
                <a:srgbClr val="0070C0"/>
              </a:solidFill>
            </a:endParaRPr>
          </a:p>
          <a:p>
            <a:pPr marL="0" indent="0">
              <a:buNone/>
            </a:pPr>
            <a:endParaRPr lang="en-US" b="1" dirty="0">
              <a:solidFill>
                <a:srgbClr val="0070C0"/>
              </a:solidFill>
            </a:endParaRPr>
          </a:p>
          <a:p>
            <a:r>
              <a:rPr lang="en-US" b="1" dirty="0" smtClean="0">
                <a:solidFill>
                  <a:srgbClr val="0070C0"/>
                </a:solidFill>
              </a:rPr>
              <a:t>Double Truth according to Logic (</a:t>
            </a:r>
            <a:r>
              <a:rPr lang="en-US" b="1" dirty="0">
                <a:solidFill>
                  <a:srgbClr val="0070C0"/>
                </a:solidFill>
              </a:rPr>
              <a:t>Thomas Aquinas </a:t>
            </a:r>
            <a:r>
              <a:rPr lang="en-US" b="1" dirty="0" smtClean="0">
                <a:solidFill>
                  <a:srgbClr val="0070C0"/>
                </a:solidFill>
              </a:rPr>
              <a:t>)</a:t>
            </a:r>
            <a:endParaRPr lang="en-US" sz="2800" b="1" dirty="0" smtClean="0">
              <a:solidFill>
                <a:srgbClr val="0070C0"/>
              </a:solidFill>
            </a:endParaRPr>
          </a:p>
          <a:p>
            <a:pPr marL="0" indent="0">
              <a:buNone/>
            </a:pPr>
            <a:endParaRPr lang="en-US" sz="2800" b="1" dirty="0" smtClean="0">
              <a:solidFill>
                <a:srgbClr val="0070C0"/>
              </a:solidFill>
            </a:endParaRPr>
          </a:p>
        </p:txBody>
      </p:sp>
      <p:graphicFrame>
        <p:nvGraphicFramePr>
          <p:cNvPr id="4" name="Table 3"/>
          <p:cNvGraphicFramePr>
            <a:graphicFrameLocks noGrp="1"/>
          </p:cNvGraphicFramePr>
          <p:nvPr>
            <p:extLst/>
          </p:nvPr>
        </p:nvGraphicFramePr>
        <p:xfrm>
          <a:off x="1336040" y="5029200"/>
          <a:ext cx="8128000" cy="164592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US" sz="2400" dirty="0" smtClean="0"/>
                        <a:t>True in Faith </a:t>
                      </a:r>
                    </a:p>
                    <a:p>
                      <a:r>
                        <a:rPr lang="en-US" sz="2400" dirty="0" smtClean="0"/>
                        <a:t>True in Reason</a:t>
                      </a:r>
                      <a:endParaRPr lang="en-US" sz="2400" dirty="0"/>
                    </a:p>
                  </a:txBody>
                  <a:tcPr>
                    <a:solidFill>
                      <a:srgbClr val="008000"/>
                    </a:solidFill>
                  </a:tcPr>
                </a:tc>
                <a:tc>
                  <a:txBody>
                    <a:bodyPr/>
                    <a:lstStyle/>
                    <a:p>
                      <a:r>
                        <a:rPr lang="en-US" sz="2400" dirty="0" smtClean="0"/>
                        <a:t>True in Faith </a:t>
                      </a:r>
                    </a:p>
                    <a:p>
                      <a:r>
                        <a:rPr lang="en-US" sz="2400" dirty="0" smtClean="0"/>
                        <a:t>False in Reason</a:t>
                      </a:r>
                      <a:endParaRPr lang="en-US" sz="2400" dirty="0"/>
                    </a:p>
                  </a:txBody>
                  <a:tcPr>
                    <a:solidFill>
                      <a:srgbClr val="FF0000"/>
                    </a:solidFill>
                  </a:tcPr>
                </a:tc>
              </a:tr>
              <a:tr h="370840">
                <a:tc>
                  <a:txBody>
                    <a:bodyPr/>
                    <a:lstStyle/>
                    <a:p>
                      <a:r>
                        <a:rPr lang="en-US" sz="2400" b="1" dirty="0" smtClean="0">
                          <a:solidFill>
                            <a:schemeClr val="bg1"/>
                          </a:solidFill>
                        </a:rPr>
                        <a:t>False in Faith </a:t>
                      </a:r>
                    </a:p>
                    <a:p>
                      <a:r>
                        <a:rPr lang="en-US" sz="2400" b="1" dirty="0" smtClean="0">
                          <a:solidFill>
                            <a:schemeClr val="bg1"/>
                          </a:solidFill>
                        </a:rPr>
                        <a:t>True in Reason</a:t>
                      </a:r>
                      <a:endParaRPr lang="en-US" sz="2400" b="1" dirty="0">
                        <a:solidFill>
                          <a:schemeClr val="bg1"/>
                        </a:solidFill>
                      </a:endParaRPr>
                    </a:p>
                  </a:txBody>
                  <a:tcPr>
                    <a:solidFill>
                      <a:srgbClr val="FF0000"/>
                    </a:solidFill>
                  </a:tcPr>
                </a:tc>
                <a:tc>
                  <a:txBody>
                    <a:bodyPr/>
                    <a:lstStyle/>
                    <a:p>
                      <a:r>
                        <a:rPr lang="en-US" sz="2400" b="1" dirty="0" smtClean="0">
                          <a:solidFill>
                            <a:schemeClr val="bg1"/>
                          </a:solidFill>
                        </a:rPr>
                        <a:t>False in Faith </a:t>
                      </a:r>
                    </a:p>
                    <a:p>
                      <a:r>
                        <a:rPr lang="en-US" sz="2400" b="1" dirty="0" smtClean="0">
                          <a:solidFill>
                            <a:schemeClr val="bg1"/>
                          </a:solidFill>
                        </a:rPr>
                        <a:t>False in Reason</a:t>
                      </a:r>
                      <a:endParaRPr lang="en-US" sz="2400" b="1" dirty="0">
                        <a:solidFill>
                          <a:schemeClr val="bg1"/>
                        </a:solidFill>
                      </a:endParaRPr>
                    </a:p>
                  </a:txBody>
                  <a:tcPr>
                    <a:solidFill>
                      <a:srgbClr val="008000"/>
                    </a:solidFill>
                  </a:tcPr>
                </a:tc>
              </a:tr>
            </a:tbl>
          </a:graphicData>
        </a:graphic>
      </p:graphicFrame>
      <p:graphicFrame>
        <p:nvGraphicFramePr>
          <p:cNvPr id="5" name="Table 4"/>
          <p:cNvGraphicFramePr>
            <a:graphicFrameLocks noGrp="1"/>
          </p:cNvGraphicFramePr>
          <p:nvPr>
            <p:extLst/>
          </p:nvPr>
        </p:nvGraphicFramePr>
        <p:xfrm>
          <a:off x="1336040" y="2655146"/>
          <a:ext cx="8128000" cy="164592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US" sz="2400" dirty="0" smtClean="0"/>
                        <a:t>True in Faith </a:t>
                      </a:r>
                    </a:p>
                    <a:p>
                      <a:r>
                        <a:rPr lang="en-US" sz="2400" dirty="0" smtClean="0"/>
                        <a:t>True in Reason</a:t>
                      </a:r>
                    </a:p>
                  </a:txBody>
                  <a:tcPr>
                    <a:solidFill>
                      <a:srgbClr val="008000"/>
                    </a:solidFill>
                  </a:tcPr>
                </a:tc>
                <a:tc>
                  <a:txBody>
                    <a:bodyPr/>
                    <a:lstStyle/>
                    <a:p>
                      <a:r>
                        <a:rPr lang="en-US" sz="2400" dirty="0" smtClean="0"/>
                        <a:t>True in Faith </a:t>
                      </a:r>
                    </a:p>
                    <a:p>
                      <a:r>
                        <a:rPr lang="en-US" sz="2400" dirty="0" smtClean="0"/>
                        <a:t>False in Reason</a:t>
                      </a:r>
                    </a:p>
                  </a:txBody>
                  <a:tcPr>
                    <a:solidFill>
                      <a:srgbClr val="008000"/>
                    </a:solidFill>
                  </a:tcPr>
                </a:tc>
              </a:tr>
              <a:tr h="370840">
                <a:tc>
                  <a:txBody>
                    <a:bodyPr/>
                    <a:lstStyle/>
                    <a:p>
                      <a:r>
                        <a:rPr lang="en-US" sz="2400" b="1" dirty="0" smtClean="0">
                          <a:solidFill>
                            <a:schemeClr val="bg1"/>
                          </a:solidFill>
                        </a:rPr>
                        <a:t>False in Faith </a:t>
                      </a:r>
                    </a:p>
                    <a:p>
                      <a:r>
                        <a:rPr lang="en-US" sz="2400" b="1" dirty="0" smtClean="0">
                          <a:solidFill>
                            <a:schemeClr val="bg1"/>
                          </a:solidFill>
                        </a:rPr>
                        <a:t>True in Reason</a:t>
                      </a:r>
                    </a:p>
                  </a:txBody>
                  <a:tcPr>
                    <a:solidFill>
                      <a:srgbClr val="008000"/>
                    </a:solidFill>
                  </a:tcPr>
                </a:tc>
                <a:tc>
                  <a:txBody>
                    <a:bodyPr/>
                    <a:lstStyle/>
                    <a:p>
                      <a:r>
                        <a:rPr lang="en-US" sz="2400" b="1" dirty="0" smtClean="0">
                          <a:solidFill>
                            <a:schemeClr val="bg1"/>
                          </a:solidFill>
                        </a:rPr>
                        <a:t>False in Faith </a:t>
                      </a:r>
                    </a:p>
                    <a:p>
                      <a:r>
                        <a:rPr lang="en-US" sz="2400" b="1" dirty="0" smtClean="0">
                          <a:solidFill>
                            <a:schemeClr val="bg1"/>
                          </a:solidFill>
                        </a:rPr>
                        <a:t>False in Reason</a:t>
                      </a:r>
                    </a:p>
                  </a:txBody>
                  <a:tcPr>
                    <a:solidFill>
                      <a:srgbClr val="008000"/>
                    </a:solidFill>
                  </a:tcPr>
                </a:tc>
              </a:tr>
            </a:tbl>
          </a:graphicData>
        </a:graphic>
      </p:graphicFrame>
    </p:spTree>
    <p:extLst>
      <p:ext uri="{BB962C8B-B14F-4D97-AF65-F5344CB8AC3E}">
        <p14:creationId xmlns:p14="http://schemas.microsoft.com/office/powerpoint/2010/main" val="3205343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838200" y="719092"/>
            <a:ext cx="10515600" cy="5994956"/>
          </a:xfrm>
          <a:solidFill>
            <a:srgbClr val="FFFFCC"/>
          </a:solidFill>
        </p:spPr>
        <p:txBody>
          <a:bodyPr>
            <a:noAutofit/>
          </a:bodyPr>
          <a:lstStyle/>
          <a:p>
            <a:r>
              <a:rPr lang="en-US" b="1" dirty="0" smtClean="0">
                <a:solidFill>
                  <a:srgbClr val="FF0000"/>
                </a:solidFill>
              </a:rPr>
              <a:t>451 Council of Chalcedon</a:t>
            </a:r>
          </a:p>
          <a:p>
            <a:r>
              <a:rPr lang="en-US" b="1" dirty="0"/>
              <a:t>455 Vandals sack Rome; Western Roman Empire ends in </a:t>
            </a:r>
            <a:r>
              <a:rPr lang="en-US" b="1" dirty="0" smtClean="0"/>
              <a:t>476</a:t>
            </a:r>
            <a:endParaRPr lang="en-US" b="1" dirty="0" smtClean="0">
              <a:solidFill>
                <a:srgbClr val="FF0000"/>
              </a:solidFill>
            </a:endParaRPr>
          </a:p>
          <a:p>
            <a:r>
              <a:rPr lang="en-US" b="1" dirty="0" smtClean="0"/>
              <a:t>610 Islam begins</a:t>
            </a:r>
          </a:p>
          <a:p>
            <a:r>
              <a:rPr lang="en-US" b="1" dirty="0" smtClean="0"/>
              <a:t>711 Islam invades the Iberian Peninsula</a:t>
            </a:r>
          </a:p>
          <a:p>
            <a:r>
              <a:rPr lang="en-US" b="1" dirty="0" smtClean="0"/>
              <a:t>1054 Eastern Orthodox split from Roman Catholicism</a:t>
            </a:r>
          </a:p>
          <a:p>
            <a:r>
              <a:rPr lang="en-US" b="1" dirty="0" smtClean="0"/>
              <a:t>1096-1487 Crusades </a:t>
            </a:r>
            <a:r>
              <a:rPr lang="en-US" b="1" dirty="0" smtClean="0">
                <a:solidFill>
                  <a:srgbClr val="FF0000"/>
                </a:solidFill>
              </a:rPr>
              <a:t>(Thomas Aquinas 1225 – 1274)</a:t>
            </a:r>
          </a:p>
          <a:p>
            <a:r>
              <a:rPr lang="en-US" b="1" dirty="0" smtClean="0"/>
              <a:t>1453 Constantinople falls; Roman Empire ends; Ottoman Empire begins</a:t>
            </a:r>
          </a:p>
          <a:p>
            <a:r>
              <a:rPr lang="en-US" b="1" dirty="0" smtClean="0"/>
              <a:t>1491 Granada falls to Christian Forces</a:t>
            </a:r>
          </a:p>
          <a:p>
            <a:r>
              <a:rPr lang="en-US" b="1" dirty="0" smtClean="0">
                <a:solidFill>
                  <a:srgbClr val="FF0000"/>
                </a:solidFill>
              </a:rPr>
              <a:t>1517 Reformation begins</a:t>
            </a:r>
          </a:p>
          <a:p>
            <a:r>
              <a:rPr lang="en-US" b="1" dirty="0" smtClean="0"/>
              <a:t>1683 Battle of Vienna</a:t>
            </a:r>
          </a:p>
          <a:p>
            <a:r>
              <a:rPr lang="en-US" b="1" dirty="0" smtClean="0"/>
              <a:t>1918 final defeat of the Ottoman Empire</a:t>
            </a:r>
          </a:p>
        </p:txBody>
      </p:sp>
      <p:sp>
        <p:nvSpPr>
          <p:cNvPr id="2" name="Title 1"/>
          <p:cNvSpPr>
            <a:spLocks noGrp="1"/>
          </p:cNvSpPr>
          <p:nvPr>
            <p:ph type="title"/>
          </p:nvPr>
        </p:nvSpPr>
        <p:spPr>
          <a:xfrm>
            <a:off x="838200" y="1"/>
            <a:ext cx="10515600" cy="603682"/>
          </a:xfrm>
          <a:solidFill>
            <a:srgbClr val="FFFFCC"/>
          </a:solidFill>
        </p:spPr>
        <p:txBody>
          <a:bodyPr>
            <a:normAutofit/>
          </a:bodyPr>
          <a:lstStyle/>
          <a:p>
            <a:r>
              <a:rPr lang="en-US" sz="3600" b="1" dirty="0" smtClean="0">
                <a:solidFill>
                  <a:srgbClr val="FF0000"/>
                </a:solidFill>
              </a:rPr>
              <a:t>Historical Summary of the Islam/Christianity Conflict</a:t>
            </a:r>
            <a:endParaRPr lang="en-US" sz="3600" b="1" dirty="0">
              <a:solidFill>
                <a:srgbClr val="FF0000"/>
              </a:solidFill>
            </a:endParaRPr>
          </a:p>
        </p:txBody>
      </p:sp>
    </p:spTree>
    <p:extLst>
      <p:ext uri="{BB962C8B-B14F-4D97-AF65-F5344CB8AC3E}">
        <p14:creationId xmlns:p14="http://schemas.microsoft.com/office/powerpoint/2010/main" val="2496416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Beginning with the Enlightenment, about the dawn of the 18</a:t>
            </a:r>
            <a:r>
              <a:rPr lang="en-US" b="1" baseline="30000" dirty="0" smtClean="0">
                <a:solidFill>
                  <a:srgbClr val="0070C0"/>
                </a:solidFill>
              </a:rPr>
              <a:t>th</a:t>
            </a:r>
            <a:r>
              <a:rPr lang="en-US" b="1" dirty="0" smtClean="0">
                <a:solidFill>
                  <a:srgbClr val="0070C0"/>
                </a:solidFill>
              </a:rPr>
              <a:t> century , the guns of unbelief have been increasingly trained upon the Biblical explanation of Creation.</a:t>
            </a:r>
          </a:p>
          <a:p>
            <a:r>
              <a:rPr lang="en-US" b="1" dirty="0" smtClean="0">
                <a:solidFill>
                  <a:srgbClr val="0070C0"/>
                </a:solidFill>
              </a:rPr>
              <a:t>The inerrancy of the Bible is a 20</a:t>
            </a:r>
            <a:r>
              <a:rPr lang="en-US" b="1" baseline="30000" dirty="0" smtClean="0">
                <a:solidFill>
                  <a:srgbClr val="0070C0"/>
                </a:solidFill>
              </a:rPr>
              <a:t>th</a:t>
            </a:r>
            <a:r>
              <a:rPr lang="en-US" b="1" dirty="0" smtClean="0">
                <a:solidFill>
                  <a:srgbClr val="0070C0"/>
                </a:solidFill>
              </a:rPr>
              <a:t> century outgrowth of the attack on Biblical Creation. </a:t>
            </a:r>
            <a:endParaRPr lang="en-US" b="1" dirty="0">
              <a:solidFill>
                <a:srgbClr val="0070C0"/>
              </a:solidFill>
            </a:endParaRPr>
          </a:p>
        </p:txBody>
      </p:sp>
    </p:spTree>
    <p:extLst>
      <p:ext uri="{BB962C8B-B14F-4D97-AF65-F5344CB8AC3E}">
        <p14:creationId xmlns:p14="http://schemas.microsoft.com/office/powerpoint/2010/main" val="1883119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sz="4800" b="1" dirty="0" smtClean="0"/>
              <a:t>Creation: Christian vs Secular World Views</a:t>
            </a:r>
            <a:endParaRPr lang="en-US" sz="4800" b="1" dirty="0"/>
          </a:p>
        </p:txBody>
      </p:sp>
      <p:graphicFrame>
        <p:nvGraphicFramePr>
          <p:cNvPr id="4" name="Content Placeholder 3"/>
          <p:cNvGraphicFramePr>
            <a:graphicFrameLocks noGrp="1"/>
          </p:cNvGraphicFramePr>
          <p:nvPr>
            <p:ph idx="1"/>
            <p:extLst/>
          </p:nvPr>
        </p:nvGraphicFramePr>
        <p:xfrm>
          <a:off x="838200" y="1173163"/>
          <a:ext cx="10515600" cy="557784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n-US" sz="2800" dirty="0" smtClean="0"/>
                        <a:t>Origin of:</a:t>
                      </a:r>
                      <a:endParaRPr lang="en-US" sz="2800" dirty="0"/>
                    </a:p>
                  </a:txBody>
                  <a:tcPr>
                    <a:solidFill>
                      <a:srgbClr val="0070C0"/>
                    </a:solidFill>
                  </a:tcPr>
                </a:tc>
                <a:tc>
                  <a:txBody>
                    <a:bodyPr/>
                    <a:lstStyle/>
                    <a:p>
                      <a:r>
                        <a:rPr lang="en-US" sz="2800" dirty="0" smtClean="0"/>
                        <a:t>Christian View</a:t>
                      </a:r>
                      <a:endParaRPr lang="en-US" sz="2800" dirty="0"/>
                    </a:p>
                  </a:txBody>
                  <a:tcPr>
                    <a:solidFill>
                      <a:srgbClr val="0070C0"/>
                    </a:solidFill>
                  </a:tcPr>
                </a:tc>
                <a:tc>
                  <a:txBody>
                    <a:bodyPr/>
                    <a:lstStyle/>
                    <a:p>
                      <a:r>
                        <a:rPr lang="en-US" sz="2800" dirty="0" smtClean="0"/>
                        <a:t>Secular View</a:t>
                      </a:r>
                      <a:endParaRPr lang="en-US" sz="2800" dirty="0"/>
                    </a:p>
                  </a:txBody>
                  <a:tcPr>
                    <a:solidFill>
                      <a:srgbClr val="0070C0"/>
                    </a:solidFill>
                  </a:tcPr>
                </a:tc>
              </a:tr>
              <a:tr h="370840">
                <a:tc>
                  <a:txBody>
                    <a:bodyPr/>
                    <a:lstStyle/>
                    <a:p>
                      <a:r>
                        <a:rPr lang="en-US" sz="2800" b="1" dirty="0" smtClean="0"/>
                        <a:t>Inanimate Universe</a:t>
                      </a:r>
                      <a:endParaRPr lang="en-US" sz="2800" b="1" dirty="0"/>
                    </a:p>
                  </a:txBody>
                  <a:tcPr>
                    <a:solidFill>
                      <a:srgbClr val="DDDDDD"/>
                    </a:solidFill>
                  </a:tcPr>
                </a:tc>
                <a:tc>
                  <a:txBody>
                    <a:bodyPr/>
                    <a:lstStyle/>
                    <a:p>
                      <a:r>
                        <a:rPr lang="en-US" sz="2800" b="1" dirty="0" smtClean="0">
                          <a:solidFill>
                            <a:srgbClr val="0070C0"/>
                          </a:solidFill>
                        </a:rPr>
                        <a:t>Created by God out of nothing (</a:t>
                      </a:r>
                      <a:r>
                        <a:rPr lang="en-US" sz="2800" b="1" i="1" dirty="0" smtClean="0">
                          <a:solidFill>
                            <a:srgbClr val="0070C0"/>
                          </a:solidFill>
                        </a:rPr>
                        <a:t>ex nihilo</a:t>
                      </a:r>
                      <a:r>
                        <a:rPr lang="en-US" sz="2800" b="1" i="0" dirty="0" smtClean="0">
                          <a:solidFill>
                            <a:srgbClr val="0070C0"/>
                          </a:solidFill>
                        </a:rPr>
                        <a:t>)</a:t>
                      </a:r>
                      <a:endParaRPr lang="en-US" sz="2800" b="1" dirty="0">
                        <a:solidFill>
                          <a:srgbClr val="0070C0"/>
                        </a:solidFill>
                      </a:endParaRPr>
                    </a:p>
                  </a:txBody>
                  <a:tcPr>
                    <a:solidFill>
                      <a:srgbClr val="DDDDDD"/>
                    </a:solidFill>
                  </a:tcPr>
                </a:tc>
                <a:tc>
                  <a:txBody>
                    <a:bodyPr/>
                    <a:lstStyle/>
                    <a:p>
                      <a:r>
                        <a:rPr lang="en-US" sz="2800" b="1" dirty="0" smtClean="0">
                          <a:solidFill>
                            <a:srgbClr val="FF0000"/>
                          </a:solidFill>
                        </a:rPr>
                        <a:t>Big Bang</a:t>
                      </a:r>
                      <a:endParaRPr lang="en-US" sz="2800" b="1" dirty="0">
                        <a:solidFill>
                          <a:srgbClr val="FF0000"/>
                        </a:solidFill>
                      </a:endParaRPr>
                    </a:p>
                  </a:txBody>
                  <a:tcPr>
                    <a:solidFill>
                      <a:srgbClr val="DDDDDD"/>
                    </a:solidFill>
                  </a:tcPr>
                </a:tc>
              </a:tr>
              <a:tr h="370840">
                <a:tc>
                  <a:txBody>
                    <a:bodyPr/>
                    <a:lstStyle/>
                    <a:p>
                      <a:r>
                        <a:rPr lang="en-US" sz="2800" b="1" dirty="0" smtClean="0"/>
                        <a:t>Flora and Fauna</a:t>
                      </a:r>
                      <a:endParaRPr lang="en-US" sz="2800" b="1" dirty="0"/>
                    </a:p>
                  </a:txBody>
                  <a:tcPr>
                    <a:solidFill>
                      <a:srgbClr val="CCFF99"/>
                    </a:solidFill>
                  </a:tcPr>
                </a:tc>
                <a:tc>
                  <a:txBody>
                    <a:bodyPr/>
                    <a:lstStyle/>
                    <a:p>
                      <a:r>
                        <a:rPr lang="en-US" sz="2800" b="1" dirty="0" smtClean="0">
                          <a:solidFill>
                            <a:srgbClr val="0070C0"/>
                          </a:solidFill>
                        </a:rPr>
                        <a:t>Created by God</a:t>
                      </a:r>
                      <a:endParaRPr lang="en-US" sz="2800" b="1" dirty="0">
                        <a:solidFill>
                          <a:srgbClr val="0070C0"/>
                        </a:solidFill>
                      </a:endParaRPr>
                    </a:p>
                  </a:txBody>
                  <a:tcPr>
                    <a:solidFill>
                      <a:srgbClr val="CCFF99"/>
                    </a:solidFill>
                  </a:tcPr>
                </a:tc>
                <a:tc>
                  <a:txBody>
                    <a:bodyPr/>
                    <a:lstStyle/>
                    <a:p>
                      <a:r>
                        <a:rPr lang="en-US" sz="2800" b="1" dirty="0" smtClean="0">
                          <a:solidFill>
                            <a:srgbClr val="FF0000"/>
                          </a:solidFill>
                        </a:rPr>
                        <a:t>Evolution</a:t>
                      </a:r>
                      <a:endParaRPr lang="en-US" sz="2800" b="1" dirty="0">
                        <a:solidFill>
                          <a:srgbClr val="FF0000"/>
                        </a:solidFill>
                      </a:endParaRPr>
                    </a:p>
                  </a:txBody>
                  <a:tcPr>
                    <a:solidFill>
                      <a:srgbClr val="CCFF99"/>
                    </a:solidFill>
                  </a:tcPr>
                </a:tc>
              </a:tr>
              <a:tr h="370840">
                <a:tc>
                  <a:txBody>
                    <a:bodyPr/>
                    <a:lstStyle/>
                    <a:p>
                      <a:r>
                        <a:rPr lang="en-US" sz="2800" b="1" dirty="0" smtClean="0"/>
                        <a:t>Humans</a:t>
                      </a:r>
                      <a:endParaRPr lang="en-US" sz="2800" b="1" dirty="0"/>
                    </a:p>
                  </a:txBody>
                  <a:tcPr>
                    <a:solidFill>
                      <a:srgbClr val="CCCCFF"/>
                    </a:solidFill>
                  </a:tcPr>
                </a:tc>
                <a:tc>
                  <a:txBody>
                    <a:bodyPr/>
                    <a:lstStyle/>
                    <a:p>
                      <a:r>
                        <a:rPr lang="en-US" sz="2800" b="1" dirty="0" smtClean="0">
                          <a:solidFill>
                            <a:srgbClr val="0070C0"/>
                          </a:solidFill>
                        </a:rPr>
                        <a:t>Physical beings created by God in God’s image and for His glory.</a:t>
                      </a:r>
                      <a:endParaRPr lang="en-US" sz="2800" b="1" dirty="0">
                        <a:solidFill>
                          <a:srgbClr val="0070C0"/>
                        </a:solidFill>
                      </a:endParaRPr>
                    </a:p>
                  </a:txBody>
                  <a:tcPr>
                    <a:solidFill>
                      <a:srgbClr val="CCCCFF"/>
                    </a:solidFill>
                  </a:tcPr>
                </a:tc>
                <a:tc>
                  <a:txBody>
                    <a:bodyPr/>
                    <a:lstStyle/>
                    <a:p>
                      <a:r>
                        <a:rPr lang="en-US" sz="2800" b="1" dirty="0" smtClean="0">
                          <a:solidFill>
                            <a:srgbClr val="FF0000"/>
                          </a:solidFill>
                        </a:rPr>
                        <a:t>Evolved from apes</a:t>
                      </a:r>
                      <a:endParaRPr lang="en-US" sz="2800" b="1" dirty="0">
                        <a:solidFill>
                          <a:srgbClr val="FF0000"/>
                        </a:solidFill>
                      </a:endParaRPr>
                    </a:p>
                  </a:txBody>
                  <a:tcPr>
                    <a:solidFill>
                      <a:srgbClr val="CCCCFF"/>
                    </a:solidFill>
                  </a:tcPr>
                </a:tc>
              </a:tr>
              <a:tr h="370840">
                <a:tc>
                  <a:txBody>
                    <a:bodyPr/>
                    <a:lstStyle/>
                    <a:p>
                      <a:r>
                        <a:rPr lang="en-US" sz="2800" b="1" dirty="0" smtClean="0"/>
                        <a:t>Spiritual</a:t>
                      </a:r>
                      <a:r>
                        <a:rPr lang="en-US" sz="2800" b="1" baseline="0" dirty="0" smtClean="0"/>
                        <a:t> Beings  (Angels, Cherubim, Seraphim, and “the four Living Creatures”)</a:t>
                      </a:r>
                      <a:endParaRPr lang="en-US" sz="2800" b="1" dirty="0"/>
                    </a:p>
                  </a:txBody>
                  <a:tcPr>
                    <a:solidFill>
                      <a:srgbClr val="FFCC99"/>
                    </a:solidFill>
                  </a:tcPr>
                </a:tc>
                <a:tc>
                  <a:txBody>
                    <a:bodyPr/>
                    <a:lstStyle/>
                    <a:p>
                      <a:r>
                        <a:rPr lang="en-US" sz="2800" b="1" dirty="0" smtClean="0">
                          <a:solidFill>
                            <a:srgbClr val="0070C0"/>
                          </a:solidFill>
                        </a:rPr>
                        <a:t>Spiritual beings created by God</a:t>
                      </a:r>
                      <a:r>
                        <a:rPr lang="en-US" sz="2800" b="1" baseline="0" dirty="0" smtClean="0">
                          <a:solidFill>
                            <a:srgbClr val="0070C0"/>
                          </a:solidFill>
                        </a:rPr>
                        <a:t>. </a:t>
                      </a:r>
                      <a:endParaRPr lang="en-US" sz="2800" b="1" dirty="0">
                        <a:solidFill>
                          <a:srgbClr val="0070C0"/>
                        </a:solidFill>
                      </a:endParaRPr>
                    </a:p>
                  </a:txBody>
                  <a:tcPr>
                    <a:solidFill>
                      <a:srgbClr val="FFCC99"/>
                    </a:solidFill>
                  </a:tcPr>
                </a:tc>
                <a:tc>
                  <a:txBody>
                    <a:bodyPr/>
                    <a:lstStyle/>
                    <a:p>
                      <a:r>
                        <a:rPr lang="en-US" sz="2800" b="1" dirty="0" smtClean="0">
                          <a:solidFill>
                            <a:srgbClr val="FF0000"/>
                          </a:solidFill>
                        </a:rPr>
                        <a:t>Do not exist</a:t>
                      </a:r>
                      <a:endParaRPr lang="en-US" sz="2800" b="1" dirty="0">
                        <a:solidFill>
                          <a:srgbClr val="FF0000"/>
                        </a:solidFill>
                      </a:endParaRPr>
                    </a:p>
                  </a:txBody>
                  <a:tcPr>
                    <a:solidFill>
                      <a:srgbClr val="FFCC99"/>
                    </a:solidFill>
                  </a:tcPr>
                </a:tc>
              </a:tr>
            </a:tbl>
          </a:graphicData>
        </a:graphic>
      </p:graphicFrame>
    </p:spTree>
    <p:extLst>
      <p:ext uri="{BB962C8B-B14F-4D97-AF65-F5344CB8AC3E}">
        <p14:creationId xmlns:p14="http://schemas.microsoft.com/office/powerpoint/2010/main" val="3914109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God also created time. God did not exist in unending time before creation. He is different from us since he is eternal. But since he created time he is lord is over time and it is our obligation to use time for his glory.</a:t>
            </a:r>
          </a:p>
          <a:p>
            <a:pPr marL="0" indent="0">
              <a:buNone/>
            </a:pPr>
            <a:r>
              <a:rPr lang="en-US" b="1" dirty="0" smtClean="0"/>
              <a:t>Behold, God is great, and we know him not; the number of his years is unsearchable. </a:t>
            </a:r>
            <a:r>
              <a:rPr lang="en-US" dirty="0" smtClean="0"/>
              <a:t>Job 36:26</a:t>
            </a:r>
          </a:p>
          <a:p>
            <a:pPr marL="0" indent="0">
              <a:buNone/>
            </a:pPr>
            <a:r>
              <a:rPr lang="en-US" b="1" dirty="0" smtClean="0"/>
              <a:t>Before the mountains were brought forth, or ever you had formed the earth and the world, from everlasting to everlasting you are God</a:t>
            </a:r>
            <a:r>
              <a:rPr lang="en-US" dirty="0" smtClean="0"/>
              <a:t>. Psalm 90:2</a:t>
            </a:r>
          </a:p>
          <a:p>
            <a:pPr marL="0" indent="0">
              <a:buNone/>
            </a:pPr>
            <a:r>
              <a:rPr lang="en-US" b="1" dirty="0" smtClean="0"/>
              <a:t>For a thousand years in your sight are but as yesterday when it is past, or as a watch in the night. </a:t>
            </a:r>
            <a:r>
              <a:rPr lang="en-US" dirty="0" smtClean="0"/>
              <a:t>Psalm 90:4</a:t>
            </a:r>
          </a:p>
          <a:p>
            <a:pPr marL="0" indent="0">
              <a:buNone/>
            </a:pPr>
            <a:endParaRPr lang="en-US" dirty="0" smtClean="0"/>
          </a:p>
          <a:p>
            <a:pPr marL="0" indent="0">
              <a:buNone/>
            </a:pPr>
            <a:endParaRPr lang="en-US" dirty="0" smtClean="0"/>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764579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God also created time. God did not exist in unending time before creation. He is different from us since he is eternal. But since he created time his lordship is over time and it is our obligation to use time for his glory.</a:t>
            </a:r>
          </a:p>
          <a:p>
            <a:pPr marL="0" indent="0">
              <a:buNone/>
            </a:pPr>
            <a:r>
              <a:rPr lang="en-US" b="1" dirty="0" smtClean="0"/>
              <a:t>Jesus said to them, “Truly, truly, I say to you, before Abraham was, I am. </a:t>
            </a:r>
            <a:r>
              <a:rPr lang="en-US" dirty="0" smtClean="0"/>
              <a:t>John 8:58</a:t>
            </a:r>
          </a:p>
          <a:p>
            <a:pPr marL="0" indent="0">
              <a:buNone/>
            </a:pPr>
            <a:r>
              <a:rPr lang="en-US" b="1" dirty="0" smtClean="0"/>
              <a:t>But do not overlook this one fact, beloved, that with the Lord one day is as a thousand years, and a thousand years as one day.   </a:t>
            </a:r>
            <a:r>
              <a:rPr lang="en-US" dirty="0" smtClean="0"/>
              <a:t>2 Peter 3:8</a:t>
            </a:r>
          </a:p>
          <a:p>
            <a:pPr marL="0" indent="0">
              <a:buNone/>
            </a:pPr>
            <a:endParaRPr lang="en-US" dirty="0" smtClean="0"/>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948115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Creation is a triune work.</a:t>
            </a:r>
          </a:p>
          <a:p>
            <a:pPr lvl="1"/>
            <a:r>
              <a:rPr lang="en-US" sz="2800" b="1" dirty="0" smtClean="0">
                <a:solidFill>
                  <a:srgbClr val="0070C0"/>
                </a:solidFill>
              </a:rPr>
              <a:t>God the father was the primary initiator.</a:t>
            </a:r>
          </a:p>
          <a:p>
            <a:pPr lvl="1"/>
            <a:r>
              <a:rPr lang="en-US" sz="2800" b="1" dirty="0" smtClean="0">
                <a:solidFill>
                  <a:srgbClr val="0070C0"/>
                </a:solidFill>
              </a:rPr>
              <a:t>God the Son was the one through whom the creation came about.</a:t>
            </a:r>
          </a:p>
          <a:p>
            <a:pPr lvl="1"/>
            <a:r>
              <a:rPr lang="en-US" sz="2800" b="1" dirty="0" smtClean="0">
                <a:solidFill>
                  <a:srgbClr val="0070C0"/>
                </a:solidFill>
              </a:rPr>
              <a:t>God the Holy Spirit hovers over it in Genesis 1:2 indicating a  preserving, sustaining and governing function. However, the testimony of Scripture to the Holy Spirit’s work in creation is scarce.</a:t>
            </a:r>
          </a:p>
          <a:p>
            <a:r>
              <a:rPr lang="en-US" b="1" dirty="0" smtClean="0">
                <a:solidFill>
                  <a:srgbClr val="0070C0"/>
                </a:solidFill>
              </a:rPr>
              <a:t>The creation is always distinct from God yet always dependent on God. God is far above the creation (from the perspective of</a:t>
            </a:r>
            <a:r>
              <a:rPr lang="en-US" b="1" i="1" u="sng" dirty="0" smtClean="0">
                <a:solidFill>
                  <a:srgbClr val="FF0000"/>
                </a:solidFill>
              </a:rPr>
              <a:t> being </a:t>
            </a:r>
            <a:r>
              <a:rPr lang="en-US" b="1" dirty="0" smtClean="0">
                <a:solidFill>
                  <a:srgbClr val="0070C0"/>
                </a:solidFill>
              </a:rPr>
              <a:t>not distance) yet always involved in it. God is both </a:t>
            </a:r>
            <a:r>
              <a:rPr lang="en-US" b="1" dirty="0" smtClean="0">
                <a:solidFill>
                  <a:srgbClr val="FF0000"/>
                </a:solidFill>
              </a:rPr>
              <a:t>transcendent</a:t>
            </a:r>
            <a:r>
              <a:rPr lang="en-US" b="1" dirty="0" smtClean="0">
                <a:solidFill>
                  <a:srgbClr val="0070C0"/>
                </a:solidFill>
              </a:rPr>
              <a:t> and </a:t>
            </a:r>
            <a:r>
              <a:rPr lang="en-US" b="1" dirty="0" smtClean="0">
                <a:solidFill>
                  <a:srgbClr val="FF0000"/>
                </a:solidFill>
              </a:rPr>
              <a:t>immanent</a:t>
            </a:r>
            <a:r>
              <a:rPr lang="en-US" b="1" dirty="0" smtClean="0">
                <a:solidFill>
                  <a:srgbClr val="0070C0"/>
                </a:solidFill>
              </a:rPr>
              <a:t>.</a:t>
            </a:r>
            <a:endParaRPr lang="en-US" b="1" dirty="0">
              <a:solidFill>
                <a:srgbClr val="0070C0"/>
              </a:solidFill>
            </a:endParaRPr>
          </a:p>
          <a:p>
            <a:endParaRPr lang="en-US" sz="3200" b="1" dirty="0" smtClean="0">
              <a:solidFill>
                <a:srgbClr val="0070C0"/>
              </a:solidFill>
            </a:endParaRPr>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537195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Biblical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The Christian world view of an immanent and transcendent God is very different from other world views.</a:t>
            </a:r>
          </a:p>
          <a:p>
            <a:r>
              <a:rPr lang="en-US" b="1" dirty="0" smtClean="0">
                <a:solidFill>
                  <a:srgbClr val="0070C0"/>
                </a:solidFill>
              </a:rPr>
              <a:t>Materialism denies the existence of God. Only the universe exists.</a:t>
            </a:r>
          </a:p>
          <a:p>
            <a:r>
              <a:rPr lang="en-US" b="1" dirty="0" smtClean="0">
                <a:solidFill>
                  <a:srgbClr val="0070C0"/>
                </a:solidFill>
              </a:rPr>
              <a:t>Pantheism believes the whole universe is God. </a:t>
            </a:r>
          </a:p>
          <a:p>
            <a:pPr lvl="1"/>
            <a:r>
              <a:rPr lang="en-US" sz="2800" b="1" dirty="0" smtClean="0">
                <a:solidFill>
                  <a:srgbClr val="0070C0"/>
                </a:solidFill>
              </a:rPr>
              <a:t>Therefore God has no distinct personality</a:t>
            </a:r>
          </a:p>
          <a:p>
            <a:pPr lvl="1"/>
            <a:r>
              <a:rPr lang="en-US" sz="2800" b="1" dirty="0" smtClean="0">
                <a:solidFill>
                  <a:srgbClr val="0070C0"/>
                </a:solidFill>
              </a:rPr>
              <a:t>God changes as the universe changes. </a:t>
            </a:r>
          </a:p>
          <a:p>
            <a:pPr lvl="1"/>
            <a:r>
              <a:rPr lang="en-US" sz="2800" b="1" dirty="0" smtClean="0">
                <a:solidFill>
                  <a:srgbClr val="0070C0"/>
                </a:solidFill>
              </a:rPr>
              <a:t>God is not holy because the universe contains evil. </a:t>
            </a:r>
          </a:p>
          <a:p>
            <a:pPr lvl="1"/>
            <a:r>
              <a:rPr lang="en-US" sz="2800" b="1" dirty="0" smtClean="0">
                <a:solidFill>
                  <a:srgbClr val="0070C0"/>
                </a:solidFill>
              </a:rPr>
              <a:t>Buddhism and many other Eastern religions are pantheistic.</a:t>
            </a:r>
          </a:p>
          <a:p>
            <a:endParaRPr lang="en-US" sz="3200" b="1" dirty="0" smtClean="0">
              <a:solidFill>
                <a:srgbClr val="0070C0"/>
              </a:solidFill>
            </a:endParaRPr>
          </a:p>
          <a:p>
            <a:endParaRPr lang="en-US" b="1" dirty="0" smtClean="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281064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1818</Words>
  <Application>Microsoft Office PowerPoint</Application>
  <PresentationFormat>Widescreen</PresentationFormat>
  <Paragraphs>153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Discipleship:  An  Introduction to  Systematic Theology and  Apologetics</vt:lpstr>
      <vt:lpstr>What is the Doctrine of Creation?</vt:lpstr>
      <vt:lpstr>Historical Summary of the Islam/Christianity Conflict</vt:lpstr>
      <vt:lpstr>What is the Doctrine of Creation?</vt:lpstr>
      <vt:lpstr>Creation: Christian vs Secular World Views</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lpstr>What is the Biblical Doctrine of Creation?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2016-02-28T22:10:58Z</dcterms:created>
  <dcterms:modified xsi:type="dcterms:W3CDTF">2016-02-28T22:11:43Z</dcterms:modified>
</cp:coreProperties>
</file>