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54" d="100"/>
          <a:sy n="54" d="100"/>
        </p:scale>
        <p:origin x="114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A455E3-8516-4EBA-BAD2-A2358D2BA29E}" type="datetimeFigureOut">
              <a:rPr lang="en-US" smtClean="0"/>
              <a:t>3/6/2016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F2EF4-5054-4A42-AD66-3908134BDDD8}" type="slidenum">
              <a:rPr lang="en-US" smtClean="0"/>
              <a:t>‹#›</a:t>
            </a:fld>
            <a:endParaRPr lang="en-US"/>
          </a:p>
        </p:txBody>
      </p:sp>
    </p:spTree>
    <p:extLst>
      <p:ext uri="{BB962C8B-B14F-4D97-AF65-F5344CB8AC3E}">
        <p14:creationId xmlns:p14="http://schemas.microsoft.com/office/powerpoint/2010/main" val="1975722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A455E3-8516-4EBA-BAD2-A2358D2BA29E}" type="datetimeFigureOut">
              <a:rPr lang="en-US" smtClean="0"/>
              <a:t>3/6/2016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F2EF4-5054-4A42-AD66-3908134BDDD8}" type="slidenum">
              <a:rPr lang="en-US" smtClean="0"/>
              <a:t>‹#›</a:t>
            </a:fld>
            <a:endParaRPr lang="en-US"/>
          </a:p>
        </p:txBody>
      </p:sp>
    </p:spTree>
    <p:extLst>
      <p:ext uri="{BB962C8B-B14F-4D97-AF65-F5344CB8AC3E}">
        <p14:creationId xmlns:p14="http://schemas.microsoft.com/office/powerpoint/2010/main" val="244544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A455E3-8516-4EBA-BAD2-A2358D2BA29E}" type="datetimeFigureOut">
              <a:rPr lang="en-US" smtClean="0"/>
              <a:t>3/6/2016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F2EF4-5054-4A42-AD66-3908134BDDD8}" type="slidenum">
              <a:rPr lang="en-US" smtClean="0"/>
              <a:t>‹#›</a:t>
            </a:fld>
            <a:endParaRPr lang="en-US"/>
          </a:p>
        </p:txBody>
      </p:sp>
    </p:spTree>
    <p:extLst>
      <p:ext uri="{BB962C8B-B14F-4D97-AF65-F5344CB8AC3E}">
        <p14:creationId xmlns:p14="http://schemas.microsoft.com/office/powerpoint/2010/main" val="1539197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A455E3-8516-4EBA-BAD2-A2358D2BA29E}" type="datetimeFigureOut">
              <a:rPr lang="en-US" smtClean="0"/>
              <a:t>3/6/2016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F2EF4-5054-4A42-AD66-3908134BDDD8}" type="slidenum">
              <a:rPr lang="en-US" smtClean="0"/>
              <a:t>‹#›</a:t>
            </a:fld>
            <a:endParaRPr lang="en-US"/>
          </a:p>
        </p:txBody>
      </p:sp>
    </p:spTree>
    <p:extLst>
      <p:ext uri="{BB962C8B-B14F-4D97-AF65-F5344CB8AC3E}">
        <p14:creationId xmlns:p14="http://schemas.microsoft.com/office/powerpoint/2010/main" val="3882728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A455E3-8516-4EBA-BAD2-A2358D2BA29E}" type="datetimeFigureOut">
              <a:rPr lang="en-US" smtClean="0"/>
              <a:t>3/6/2016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F2EF4-5054-4A42-AD66-3908134BDDD8}" type="slidenum">
              <a:rPr lang="en-US" smtClean="0"/>
              <a:t>‹#›</a:t>
            </a:fld>
            <a:endParaRPr lang="en-US"/>
          </a:p>
        </p:txBody>
      </p:sp>
    </p:spTree>
    <p:extLst>
      <p:ext uri="{BB962C8B-B14F-4D97-AF65-F5344CB8AC3E}">
        <p14:creationId xmlns:p14="http://schemas.microsoft.com/office/powerpoint/2010/main" val="271766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A455E3-8516-4EBA-BAD2-A2358D2BA29E}" type="datetimeFigureOut">
              <a:rPr lang="en-US" smtClean="0"/>
              <a:t>3/6/2016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F2EF4-5054-4A42-AD66-3908134BDDD8}" type="slidenum">
              <a:rPr lang="en-US" smtClean="0"/>
              <a:t>‹#›</a:t>
            </a:fld>
            <a:endParaRPr lang="en-US"/>
          </a:p>
        </p:txBody>
      </p:sp>
    </p:spTree>
    <p:extLst>
      <p:ext uri="{BB962C8B-B14F-4D97-AF65-F5344CB8AC3E}">
        <p14:creationId xmlns:p14="http://schemas.microsoft.com/office/powerpoint/2010/main" val="820635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3A455E3-8516-4EBA-BAD2-A2358D2BA29E}" type="datetimeFigureOut">
              <a:rPr lang="en-US" smtClean="0"/>
              <a:t>3/6/2016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EF2EF4-5054-4A42-AD66-3908134BDDD8}" type="slidenum">
              <a:rPr lang="en-US" smtClean="0"/>
              <a:t>‹#›</a:t>
            </a:fld>
            <a:endParaRPr lang="en-US"/>
          </a:p>
        </p:txBody>
      </p:sp>
    </p:spTree>
    <p:extLst>
      <p:ext uri="{BB962C8B-B14F-4D97-AF65-F5344CB8AC3E}">
        <p14:creationId xmlns:p14="http://schemas.microsoft.com/office/powerpoint/2010/main" val="3152106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3A455E3-8516-4EBA-BAD2-A2358D2BA29E}" type="datetimeFigureOut">
              <a:rPr lang="en-US" smtClean="0"/>
              <a:t>3/6/2016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EF2EF4-5054-4A42-AD66-3908134BDDD8}" type="slidenum">
              <a:rPr lang="en-US" smtClean="0"/>
              <a:t>‹#›</a:t>
            </a:fld>
            <a:endParaRPr lang="en-US"/>
          </a:p>
        </p:txBody>
      </p:sp>
    </p:spTree>
    <p:extLst>
      <p:ext uri="{BB962C8B-B14F-4D97-AF65-F5344CB8AC3E}">
        <p14:creationId xmlns:p14="http://schemas.microsoft.com/office/powerpoint/2010/main" val="2579285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A455E3-8516-4EBA-BAD2-A2358D2BA29E}" type="datetimeFigureOut">
              <a:rPr lang="en-US" smtClean="0"/>
              <a:t>3/6/2016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EF2EF4-5054-4A42-AD66-3908134BDDD8}" type="slidenum">
              <a:rPr lang="en-US" smtClean="0"/>
              <a:t>‹#›</a:t>
            </a:fld>
            <a:endParaRPr lang="en-US"/>
          </a:p>
        </p:txBody>
      </p:sp>
    </p:spTree>
    <p:extLst>
      <p:ext uri="{BB962C8B-B14F-4D97-AF65-F5344CB8AC3E}">
        <p14:creationId xmlns:p14="http://schemas.microsoft.com/office/powerpoint/2010/main" val="1273113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A455E3-8516-4EBA-BAD2-A2358D2BA29E}" type="datetimeFigureOut">
              <a:rPr lang="en-US" smtClean="0"/>
              <a:t>3/6/2016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F2EF4-5054-4A42-AD66-3908134BDDD8}" type="slidenum">
              <a:rPr lang="en-US" smtClean="0"/>
              <a:t>‹#›</a:t>
            </a:fld>
            <a:endParaRPr lang="en-US"/>
          </a:p>
        </p:txBody>
      </p:sp>
    </p:spTree>
    <p:extLst>
      <p:ext uri="{BB962C8B-B14F-4D97-AF65-F5344CB8AC3E}">
        <p14:creationId xmlns:p14="http://schemas.microsoft.com/office/powerpoint/2010/main" val="3145268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A455E3-8516-4EBA-BAD2-A2358D2BA29E}" type="datetimeFigureOut">
              <a:rPr lang="en-US" smtClean="0"/>
              <a:t>3/6/2016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F2EF4-5054-4A42-AD66-3908134BDDD8}" type="slidenum">
              <a:rPr lang="en-US" smtClean="0"/>
              <a:t>‹#›</a:t>
            </a:fld>
            <a:endParaRPr lang="en-US"/>
          </a:p>
        </p:txBody>
      </p:sp>
    </p:spTree>
    <p:extLst>
      <p:ext uri="{BB962C8B-B14F-4D97-AF65-F5344CB8AC3E}">
        <p14:creationId xmlns:p14="http://schemas.microsoft.com/office/powerpoint/2010/main" val="1380798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A455E3-8516-4EBA-BAD2-A2358D2BA29E}" type="datetimeFigureOut">
              <a:rPr lang="en-US" smtClean="0"/>
              <a:t>3/6/2016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EF2EF4-5054-4A42-AD66-3908134BDDD8}" type="slidenum">
              <a:rPr lang="en-US" smtClean="0"/>
              <a:t>‹#›</a:t>
            </a:fld>
            <a:endParaRPr lang="en-US"/>
          </a:p>
        </p:txBody>
      </p:sp>
    </p:spTree>
    <p:extLst>
      <p:ext uri="{BB962C8B-B14F-4D97-AF65-F5344CB8AC3E}">
        <p14:creationId xmlns:p14="http://schemas.microsoft.com/office/powerpoint/2010/main" val="1634225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March 6, 2016</a:t>
            </a:r>
            <a:endParaRPr lang="en-US" dirty="0">
              <a:solidFill>
                <a:srgbClr val="0070C0"/>
              </a:solidFill>
            </a:endParaRPr>
          </a:p>
        </p:txBody>
      </p:sp>
    </p:spTree>
    <p:extLst>
      <p:ext uri="{BB962C8B-B14F-4D97-AF65-F5344CB8AC3E}">
        <p14:creationId xmlns:p14="http://schemas.microsoft.com/office/powerpoint/2010/main" val="42278462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endParaRPr lang="en-US" b="1" dirty="0" smtClean="0">
              <a:solidFill>
                <a:srgbClr val="0070C0"/>
              </a:solidFill>
            </a:endParaRPr>
          </a:p>
          <a:p>
            <a:pPr marL="0" indent="0">
              <a:buNone/>
            </a:pPr>
            <a:r>
              <a:rPr lang="en-US" b="1" dirty="0" smtClean="0"/>
              <a:t>General Principles to follow:</a:t>
            </a:r>
            <a:endParaRPr lang="en-US" b="1" dirty="0"/>
          </a:p>
          <a:p>
            <a:r>
              <a:rPr lang="en-US" b="1" dirty="0" smtClean="0">
                <a:solidFill>
                  <a:srgbClr val="0070C0"/>
                </a:solidFill>
              </a:rPr>
              <a:t>As we proceed we must remember that the </a:t>
            </a:r>
            <a:r>
              <a:rPr lang="en-US" b="1" dirty="0" smtClean="0">
                <a:solidFill>
                  <a:srgbClr val="FF0000"/>
                </a:solidFill>
              </a:rPr>
              <a:t>primary</a:t>
            </a:r>
            <a:r>
              <a:rPr lang="en-US" b="1" dirty="0" smtClean="0">
                <a:solidFill>
                  <a:srgbClr val="0070C0"/>
                </a:solidFill>
              </a:rPr>
              <a:t> </a:t>
            </a:r>
            <a:r>
              <a:rPr lang="en-US" b="1" dirty="0" smtClean="0">
                <a:solidFill>
                  <a:srgbClr val="FF0000"/>
                </a:solidFill>
              </a:rPr>
              <a:t>(absolute) </a:t>
            </a:r>
            <a:r>
              <a:rPr lang="en-US" b="1" dirty="0" smtClean="0">
                <a:solidFill>
                  <a:srgbClr val="0070C0"/>
                </a:solidFill>
              </a:rPr>
              <a:t>cause of everything that happens is governed by God. </a:t>
            </a:r>
          </a:p>
          <a:p>
            <a:r>
              <a:rPr lang="en-US" b="1" dirty="0" smtClean="0">
                <a:solidFill>
                  <a:srgbClr val="0070C0"/>
                </a:solidFill>
              </a:rPr>
              <a:t>God has a Revealed will as expressed in the Bible and to some extent in General </a:t>
            </a:r>
            <a:r>
              <a:rPr lang="en-US" b="1" dirty="0">
                <a:solidFill>
                  <a:srgbClr val="0070C0"/>
                </a:solidFill>
              </a:rPr>
              <a:t>R</a:t>
            </a:r>
            <a:r>
              <a:rPr lang="en-US" b="1" dirty="0" smtClean="0">
                <a:solidFill>
                  <a:srgbClr val="0070C0"/>
                </a:solidFill>
              </a:rPr>
              <a:t>evelation through the “Laws of Nature.”</a:t>
            </a:r>
          </a:p>
          <a:p>
            <a:r>
              <a:rPr lang="en-US" b="1" dirty="0" smtClean="0">
                <a:solidFill>
                  <a:srgbClr val="0070C0"/>
                </a:solidFill>
              </a:rPr>
              <a:t>God also has a </a:t>
            </a:r>
            <a:r>
              <a:rPr lang="en-US" b="1" dirty="0">
                <a:solidFill>
                  <a:srgbClr val="0070C0"/>
                </a:solidFill>
              </a:rPr>
              <a:t>S</a:t>
            </a:r>
            <a:r>
              <a:rPr lang="en-US" b="1" dirty="0" smtClean="0">
                <a:solidFill>
                  <a:srgbClr val="0070C0"/>
                </a:solidFill>
              </a:rPr>
              <a:t>ecret will so many things that happen are not governed by discoverable immutable Laws. God often brings these about by working through </a:t>
            </a:r>
            <a:r>
              <a:rPr lang="en-US" b="1" dirty="0" smtClean="0">
                <a:solidFill>
                  <a:srgbClr val="FF0000"/>
                </a:solidFill>
              </a:rPr>
              <a:t>secondary causes </a:t>
            </a:r>
            <a:r>
              <a:rPr lang="en-US" b="1" dirty="0" smtClean="0">
                <a:solidFill>
                  <a:srgbClr val="0070C0"/>
                </a:solidFill>
              </a:rPr>
              <a:t>of human </a:t>
            </a:r>
            <a:r>
              <a:rPr lang="en-US" b="1" dirty="0" smtClean="0">
                <a:solidFill>
                  <a:srgbClr val="FF0000"/>
                </a:solidFill>
              </a:rPr>
              <a:t>free agency</a:t>
            </a:r>
            <a:r>
              <a:rPr lang="en-US" b="1" dirty="0" smtClean="0">
                <a:solidFill>
                  <a:srgbClr val="0070C0"/>
                </a:solidFill>
              </a:rPr>
              <a:t>.</a:t>
            </a:r>
          </a:p>
          <a:p>
            <a:r>
              <a:rPr lang="en-US" b="1" dirty="0">
                <a:solidFill>
                  <a:srgbClr val="0070C0"/>
                </a:solidFill>
              </a:rPr>
              <a:t>Occam's razor:  </a:t>
            </a:r>
            <a:r>
              <a:rPr lang="en-US" b="1" dirty="0">
                <a:solidFill>
                  <a:srgbClr val="0070C0"/>
                </a:solidFill>
                <a:latin typeface="Calibri" panose="020F0502020204030204" pitchFamily="34" charset="0"/>
              </a:rPr>
              <a:t>Among competing hypotheses, the one with the fewest assumptions should be selected.</a:t>
            </a:r>
          </a:p>
          <a:p>
            <a:endParaRPr lang="en-US" b="1" dirty="0" smtClean="0">
              <a:solidFill>
                <a:srgbClr val="0070C0"/>
              </a:solidFill>
            </a:endParaRPr>
          </a:p>
          <a:p>
            <a:endParaRPr lang="en-US" b="1" dirty="0">
              <a:solidFill>
                <a:srgbClr val="0070C0"/>
              </a:solidFill>
            </a:endParaRPr>
          </a:p>
        </p:txBody>
      </p:sp>
    </p:spTree>
    <p:extLst>
      <p:ext uri="{BB962C8B-B14F-4D97-AF65-F5344CB8AC3E}">
        <p14:creationId xmlns:p14="http://schemas.microsoft.com/office/powerpoint/2010/main" val="7152206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dirty="0" smtClean="0">
                <a:solidFill>
                  <a:srgbClr val="0070C0"/>
                </a:solidFill>
              </a:rPr>
              <a:t>What is Science (Scientific Method)?</a:t>
            </a:r>
            <a:endParaRPr lang="en-US" b="1" dirty="0">
              <a:solidFill>
                <a:srgbClr val="0070C0"/>
              </a:solidFill>
            </a:endParaRPr>
          </a:p>
        </p:txBody>
      </p:sp>
      <p:sp>
        <p:nvSpPr>
          <p:cNvPr id="4" name="TextBox 3"/>
          <p:cNvSpPr txBox="1"/>
          <p:nvPr/>
        </p:nvSpPr>
        <p:spPr>
          <a:xfrm>
            <a:off x="2328454" y="1852610"/>
            <a:ext cx="6084026" cy="954107"/>
          </a:xfrm>
          <a:prstGeom prst="rect">
            <a:avLst/>
          </a:prstGeom>
          <a:solidFill>
            <a:srgbClr val="0070C0"/>
          </a:solidFill>
        </p:spPr>
        <p:txBody>
          <a:bodyPr wrap="square" rtlCol="0">
            <a:spAutoFit/>
          </a:bodyPr>
          <a:lstStyle/>
          <a:p>
            <a:r>
              <a:rPr lang="en-US" sz="2800" dirty="0">
                <a:solidFill>
                  <a:schemeClr val="bg1"/>
                </a:solidFill>
              </a:rPr>
              <a:t>Acquire sufficient applicable </a:t>
            </a:r>
            <a:r>
              <a:rPr lang="en-US" sz="2800" dirty="0" smtClean="0">
                <a:solidFill>
                  <a:schemeClr val="bg1"/>
                </a:solidFill>
              </a:rPr>
              <a:t>data for the phenomenon being studied.</a:t>
            </a:r>
            <a:endParaRPr lang="en-US" sz="2800" dirty="0">
              <a:solidFill>
                <a:schemeClr val="bg1"/>
              </a:solidFill>
            </a:endParaRPr>
          </a:p>
        </p:txBody>
      </p:sp>
      <p:sp>
        <p:nvSpPr>
          <p:cNvPr id="7" name="Rectangle 6"/>
          <p:cNvSpPr/>
          <p:nvPr/>
        </p:nvSpPr>
        <p:spPr>
          <a:xfrm>
            <a:off x="2328454" y="3528001"/>
            <a:ext cx="6084026" cy="523220"/>
          </a:xfrm>
          <a:prstGeom prst="rect">
            <a:avLst/>
          </a:prstGeom>
          <a:solidFill>
            <a:srgbClr val="0070C0"/>
          </a:solidFill>
        </p:spPr>
        <p:txBody>
          <a:bodyPr wrap="square">
            <a:spAutoFit/>
          </a:bodyPr>
          <a:lstStyle/>
          <a:p>
            <a:r>
              <a:rPr lang="en-US" sz="2800" dirty="0">
                <a:solidFill>
                  <a:schemeClr val="bg1"/>
                </a:solidFill>
              </a:rPr>
              <a:t>Form a hypothesis to explain the </a:t>
            </a:r>
            <a:r>
              <a:rPr lang="en-US" sz="2800" dirty="0" smtClean="0">
                <a:solidFill>
                  <a:schemeClr val="bg1"/>
                </a:solidFill>
              </a:rPr>
              <a:t>data.</a:t>
            </a:r>
            <a:endParaRPr lang="en-US" sz="2800" dirty="0">
              <a:solidFill>
                <a:schemeClr val="bg1"/>
              </a:solidFill>
            </a:endParaRPr>
          </a:p>
        </p:txBody>
      </p:sp>
      <p:sp>
        <p:nvSpPr>
          <p:cNvPr id="8" name="Rectangle 7"/>
          <p:cNvSpPr/>
          <p:nvPr/>
        </p:nvSpPr>
        <p:spPr>
          <a:xfrm>
            <a:off x="2328454" y="4749418"/>
            <a:ext cx="6084026" cy="1384995"/>
          </a:xfrm>
          <a:prstGeom prst="rect">
            <a:avLst/>
          </a:prstGeom>
          <a:solidFill>
            <a:srgbClr val="0070C0"/>
          </a:solidFill>
        </p:spPr>
        <p:style>
          <a:lnRef idx="2">
            <a:schemeClr val="accent2"/>
          </a:lnRef>
          <a:fillRef idx="1">
            <a:schemeClr val="lt1"/>
          </a:fillRef>
          <a:effectRef idx="0">
            <a:schemeClr val="accent2"/>
          </a:effectRef>
          <a:fontRef idx="minor">
            <a:schemeClr val="dk1"/>
          </a:fontRef>
        </p:style>
        <p:txBody>
          <a:bodyPr wrap="square">
            <a:spAutoFit/>
          </a:bodyPr>
          <a:lstStyle/>
          <a:p>
            <a:r>
              <a:rPr lang="en-US" sz="2800" dirty="0">
                <a:solidFill>
                  <a:schemeClr val="bg1"/>
                </a:solidFill>
              </a:rPr>
              <a:t>Prove the hypothesis is true </a:t>
            </a:r>
            <a:r>
              <a:rPr lang="en-US" sz="2800" dirty="0" smtClean="0">
                <a:solidFill>
                  <a:schemeClr val="bg1"/>
                </a:solidFill>
              </a:rPr>
              <a:t>by consistent, empirical,  independent experimental results.</a:t>
            </a:r>
            <a:endParaRPr lang="en-US" sz="2800" dirty="0">
              <a:solidFill>
                <a:schemeClr val="bg1"/>
              </a:solidFill>
            </a:endParaRPr>
          </a:p>
        </p:txBody>
      </p:sp>
      <p:cxnSp>
        <p:nvCxnSpPr>
          <p:cNvPr id="10" name="Straight Arrow Connector 9"/>
          <p:cNvCxnSpPr/>
          <p:nvPr/>
        </p:nvCxnSpPr>
        <p:spPr>
          <a:xfrm>
            <a:off x="5021580" y="2806717"/>
            <a:ext cx="7620" cy="72128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029200" y="4028134"/>
            <a:ext cx="7620" cy="72128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2313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932936"/>
            <a:ext cx="10515600" cy="5566719"/>
          </a:xfrm>
          <a:solidFill>
            <a:srgbClr val="FFFFCC"/>
          </a:solidFill>
        </p:spPr>
        <p:txBody>
          <a:bodyPr>
            <a:normAutofit lnSpcReduction="10000"/>
          </a:bodyPr>
          <a:lstStyle/>
          <a:p>
            <a:pPr marL="0" indent="0">
              <a:buNone/>
            </a:pPr>
            <a:r>
              <a:rPr lang="en-US" b="1" dirty="0" smtClean="0">
                <a:solidFill>
                  <a:srgbClr val="0070C0"/>
                </a:solidFill>
              </a:rPr>
              <a:t>What is Science (Scientific Method)?</a:t>
            </a:r>
          </a:p>
          <a:p>
            <a:r>
              <a:rPr lang="en-US" b="1" dirty="0" smtClean="0">
                <a:solidFill>
                  <a:srgbClr val="0070C0"/>
                </a:solidFill>
              </a:rPr>
              <a:t>The three steps are called induction (to reason from specific cases to a general result).</a:t>
            </a:r>
          </a:p>
          <a:p>
            <a:r>
              <a:rPr lang="en-US" b="1" dirty="0" smtClean="0">
                <a:solidFill>
                  <a:srgbClr val="0070C0"/>
                </a:solidFill>
              </a:rPr>
              <a:t>Once the general result is established as a LAW we can deduce what will happen in a unknown new situation. This is called deduction.</a:t>
            </a:r>
          </a:p>
          <a:p>
            <a:r>
              <a:rPr lang="en-US" b="1" dirty="0" smtClean="0">
                <a:solidFill>
                  <a:srgbClr val="0070C0"/>
                </a:solidFill>
              </a:rPr>
              <a:t>Pure science is induction. Deduction is engineering.</a:t>
            </a:r>
          </a:p>
          <a:p>
            <a:r>
              <a:rPr lang="en-US" b="1" dirty="0" smtClean="0">
                <a:solidFill>
                  <a:srgbClr val="0070C0"/>
                </a:solidFill>
              </a:rPr>
              <a:t>Usually LAWs are discovered in the process of trying to solve a specific problem. Aerodynamics results from inventing the airplane rather the airplane resulting from the pure science of aerodynamics.</a:t>
            </a:r>
          </a:p>
          <a:p>
            <a:r>
              <a:rPr lang="en-US" b="1" dirty="0" smtClean="0">
                <a:solidFill>
                  <a:srgbClr val="0070C0"/>
                </a:solidFill>
              </a:rPr>
              <a:t>Sometimes a LAW works well only within specific boundaries. If a case arises where the LAW is not true the Law must be modified to account for the new anomalous case. For example, Newtonian physics works well as long as speed is much less than the speed of light (approximately 186,000 miles per second!)</a:t>
            </a:r>
            <a:endParaRPr lang="en-US" b="1" dirty="0">
              <a:solidFill>
                <a:srgbClr val="0070C0"/>
              </a:solidFill>
            </a:endParaRPr>
          </a:p>
        </p:txBody>
      </p:sp>
    </p:spTree>
    <p:extLst>
      <p:ext uri="{BB962C8B-B14F-4D97-AF65-F5344CB8AC3E}">
        <p14:creationId xmlns:p14="http://schemas.microsoft.com/office/powerpoint/2010/main" val="2347127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039616"/>
            <a:ext cx="10515600" cy="5719324"/>
          </a:xfrm>
          <a:solidFill>
            <a:srgbClr val="FFFFCC"/>
          </a:solidFill>
        </p:spPr>
        <p:txBody>
          <a:bodyPr>
            <a:normAutofit lnSpcReduction="10000"/>
          </a:bodyPr>
          <a:lstStyle/>
          <a:p>
            <a:pPr marL="0" indent="0">
              <a:buNone/>
            </a:pPr>
            <a:r>
              <a:rPr lang="en-US" b="1" dirty="0" smtClean="0">
                <a:solidFill>
                  <a:srgbClr val="0070C0"/>
                </a:solidFill>
              </a:rPr>
              <a:t>What are the limitations of Scientific Method?</a:t>
            </a:r>
          </a:p>
          <a:p>
            <a:pPr marL="342900" indent="-342900">
              <a:buFont typeface="+mj-lt"/>
              <a:buAutoNum type="arabicPeriod"/>
            </a:pPr>
            <a:r>
              <a:rPr lang="en-US" b="1" dirty="0">
                <a:solidFill>
                  <a:srgbClr val="0070C0"/>
                </a:solidFill>
              </a:rPr>
              <a:t> The Fall: human fallibility and sin.</a:t>
            </a:r>
          </a:p>
          <a:p>
            <a:pPr marL="342900" indent="-342900">
              <a:buFont typeface="+mj-lt"/>
              <a:buAutoNum type="arabicPeriod"/>
            </a:pPr>
            <a:r>
              <a:rPr lang="en-US" b="1" dirty="0">
                <a:solidFill>
                  <a:srgbClr val="0070C0"/>
                </a:solidFill>
              </a:rPr>
              <a:t> Science can only deal with empirical and repeatable phenomenon</a:t>
            </a:r>
            <a:r>
              <a:rPr lang="en-US" b="1" dirty="0" smtClean="0">
                <a:solidFill>
                  <a:srgbClr val="0070C0"/>
                </a:solidFill>
              </a:rPr>
              <a:t>. Thus the supernatural cannot be studied by scientific method.</a:t>
            </a:r>
            <a:endParaRPr lang="en-US" b="1" dirty="0">
              <a:solidFill>
                <a:srgbClr val="0070C0"/>
              </a:solidFill>
            </a:endParaRPr>
          </a:p>
          <a:p>
            <a:pPr marL="342900" indent="-342900">
              <a:buFont typeface="+mj-lt"/>
              <a:buAutoNum type="arabicPeriod"/>
            </a:pPr>
            <a:r>
              <a:rPr lang="en-US" b="1" dirty="0">
                <a:solidFill>
                  <a:srgbClr val="0070C0"/>
                </a:solidFill>
              </a:rPr>
              <a:t> Many things are not governed by a “natural law” but by free agency</a:t>
            </a:r>
            <a:r>
              <a:rPr lang="en-US" b="1" dirty="0" smtClean="0">
                <a:solidFill>
                  <a:srgbClr val="0070C0"/>
                </a:solidFill>
              </a:rPr>
              <a:t>. (Dow Jones Industrial average)</a:t>
            </a:r>
            <a:endParaRPr lang="en-US" b="1" dirty="0">
              <a:solidFill>
                <a:srgbClr val="0070C0"/>
              </a:solidFill>
            </a:endParaRPr>
          </a:p>
          <a:p>
            <a:pPr marL="342900" indent="-342900">
              <a:buFont typeface="+mj-lt"/>
              <a:buAutoNum type="arabicPeriod"/>
            </a:pPr>
            <a:r>
              <a:rPr lang="en-US" b="1" dirty="0">
                <a:solidFill>
                  <a:srgbClr val="0070C0"/>
                </a:solidFill>
              </a:rPr>
              <a:t> It is very difficult to gather sufficient data for complicated </a:t>
            </a:r>
            <a:r>
              <a:rPr lang="en-US" b="1" dirty="0" smtClean="0">
                <a:solidFill>
                  <a:srgbClr val="0070C0"/>
                </a:solidFill>
              </a:rPr>
              <a:t>phenomenon. </a:t>
            </a:r>
            <a:r>
              <a:rPr lang="en-US" b="1" dirty="0">
                <a:solidFill>
                  <a:srgbClr val="0070C0"/>
                </a:solidFill>
              </a:rPr>
              <a:t>This leads to an inability to duplicate results</a:t>
            </a:r>
            <a:r>
              <a:rPr lang="en-US" b="1" dirty="0" smtClean="0">
                <a:solidFill>
                  <a:srgbClr val="0070C0"/>
                </a:solidFill>
              </a:rPr>
              <a:t>. (medicine)</a:t>
            </a:r>
            <a:endParaRPr lang="en-US" b="1" dirty="0">
              <a:solidFill>
                <a:srgbClr val="0070C0"/>
              </a:solidFill>
            </a:endParaRPr>
          </a:p>
          <a:p>
            <a:pPr marL="342900" indent="-342900">
              <a:buFont typeface="+mj-lt"/>
              <a:buAutoNum type="arabicPeriod"/>
            </a:pPr>
            <a:r>
              <a:rPr lang="en-US" b="1" dirty="0">
                <a:solidFill>
                  <a:srgbClr val="0070C0"/>
                </a:solidFill>
              </a:rPr>
              <a:t> Scientific method is routinely applied to subjects for which it is impossible </a:t>
            </a:r>
            <a:r>
              <a:rPr lang="en-US" b="1" dirty="0" smtClean="0">
                <a:solidFill>
                  <a:srgbClr val="0070C0"/>
                </a:solidFill>
              </a:rPr>
              <a:t>by empirical experimentation to </a:t>
            </a:r>
            <a:r>
              <a:rPr lang="en-US" b="1" dirty="0">
                <a:solidFill>
                  <a:srgbClr val="0070C0"/>
                </a:solidFill>
              </a:rPr>
              <a:t>prove that the hypothesis is true</a:t>
            </a:r>
            <a:r>
              <a:rPr lang="en-US" b="1" dirty="0" smtClean="0">
                <a:solidFill>
                  <a:srgbClr val="0070C0"/>
                </a:solidFill>
              </a:rPr>
              <a:t>. (Origin of the universe or climate change) </a:t>
            </a:r>
          </a:p>
          <a:p>
            <a:pPr marL="342900" indent="-342900">
              <a:buFont typeface="+mj-lt"/>
              <a:buAutoNum type="arabicPeriod"/>
            </a:pPr>
            <a:r>
              <a:rPr lang="en-US" b="1" dirty="0" smtClean="0">
                <a:solidFill>
                  <a:srgbClr val="0070C0"/>
                </a:solidFill>
              </a:rPr>
              <a:t>Computer models are only valid if they have been empirically verified.</a:t>
            </a:r>
          </a:p>
          <a:p>
            <a:pPr marL="342900" indent="-342900">
              <a:buFont typeface="+mj-lt"/>
              <a:buAutoNum type="arabicPeriod"/>
            </a:pPr>
            <a:endParaRPr lang="en-US" b="1" dirty="0">
              <a:solidFill>
                <a:srgbClr val="0070C0"/>
              </a:solidFill>
            </a:endParaRPr>
          </a:p>
          <a:p>
            <a:pPr marL="0" indent="0">
              <a:buNone/>
            </a:pPr>
            <a:endParaRPr lang="en-US" b="1" dirty="0" smtClean="0">
              <a:solidFill>
                <a:srgbClr val="0070C0"/>
              </a:solidFill>
            </a:endParaRPr>
          </a:p>
        </p:txBody>
      </p:sp>
    </p:spTree>
    <p:extLst>
      <p:ext uri="{BB962C8B-B14F-4D97-AF65-F5344CB8AC3E}">
        <p14:creationId xmlns:p14="http://schemas.microsoft.com/office/powerpoint/2010/main" val="22243304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464</Words>
  <Application>Microsoft Office PowerPoint</Application>
  <PresentationFormat>Widescreen</PresentationFormat>
  <Paragraphs>30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Discipleship:  An  Introduction to  Systematic Theology and  Apologetics</vt:lpstr>
      <vt:lpstr>What is the Doctrine of Creation?</vt:lpstr>
      <vt:lpstr>What is the Doctrine of Creation?</vt:lpstr>
      <vt:lpstr>What is the Doctrine of Creation?</vt:lpstr>
      <vt:lpstr>What is the Doctrine of Creation?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2016-03-06T20:46:11Z</dcterms:created>
  <dcterms:modified xsi:type="dcterms:W3CDTF">2016-03-06T20:49:03Z</dcterms:modified>
</cp:coreProperties>
</file>