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6" autoAdjust="0"/>
    <p:restoredTop sz="94660"/>
  </p:normalViewPr>
  <p:slideViewPr>
    <p:cSldViewPr snapToGrid="0">
      <p:cViewPr varScale="1">
        <p:scale>
          <a:sx n="50" d="100"/>
          <a:sy n="50" d="100"/>
        </p:scale>
        <p:origin x="778" y="3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61CB5EE-9EC9-4A2A-95E5-B2AEC227FC78}" type="datetimeFigureOut">
              <a:rPr lang="en-US" smtClean="0"/>
              <a:t>3/13/2016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BDBE4B-0FF6-4A63-8FBF-8D6CC7C5FA4F}" type="slidenum">
              <a:rPr lang="en-US" smtClean="0"/>
              <a:t>‹#›</a:t>
            </a:fld>
            <a:endParaRPr lang="en-US"/>
          </a:p>
        </p:txBody>
      </p:sp>
    </p:spTree>
    <p:extLst>
      <p:ext uri="{BB962C8B-B14F-4D97-AF65-F5344CB8AC3E}">
        <p14:creationId xmlns:p14="http://schemas.microsoft.com/office/powerpoint/2010/main" val="1515791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1CB5EE-9EC9-4A2A-95E5-B2AEC227FC78}" type="datetimeFigureOut">
              <a:rPr lang="en-US" smtClean="0"/>
              <a:t>3/13/2016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BDBE4B-0FF6-4A63-8FBF-8D6CC7C5FA4F}" type="slidenum">
              <a:rPr lang="en-US" smtClean="0"/>
              <a:t>‹#›</a:t>
            </a:fld>
            <a:endParaRPr lang="en-US"/>
          </a:p>
        </p:txBody>
      </p:sp>
    </p:spTree>
    <p:extLst>
      <p:ext uri="{BB962C8B-B14F-4D97-AF65-F5344CB8AC3E}">
        <p14:creationId xmlns:p14="http://schemas.microsoft.com/office/powerpoint/2010/main" val="25252083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1CB5EE-9EC9-4A2A-95E5-B2AEC227FC78}" type="datetimeFigureOut">
              <a:rPr lang="en-US" smtClean="0"/>
              <a:t>3/13/2016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BDBE4B-0FF6-4A63-8FBF-8D6CC7C5FA4F}" type="slidenum">
              <a:rPr lang="en-US" smtClean="0"/>
              <a:t>‹#›</a:t>
            </a:fld>
            <a:endParaRPr lang="en-US"/>
          </a:p>
        </p:txBody>
      </p:sp>
    </p:spTree>
    <p:extLst>
      <p:ext uri="{BB962C8B-B14F-4D97-AF65-F5344CB8AC3E}">
        <p14:creationId xmlns:p14="http://schemas.microsoft.com/office/powerpoint/2010/main" val="630175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1CB5EE-9EC9-4A2A-95E5-B2AEC227FC78}" type="datetimeFigureOut">
              <a:rPr lang="en-US" smtClean="0"/>
              <a:t>3/13/2016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BDBE4B-0FF6-4A63-8FBF-8D6CC7C5FA4F}" type="slidenum">
              <a:rPr lang="en-US" smtClean="0"/>
              <a:t>‹#›</a:t>
            </a:fld>
            <a:endParaRPr lang="en-US"/>
          </a:p>
        </p:txBody>
      </p:sp>
    </p:spTree>
    <p:extLst>
      <p:ext uri="{BB962C8B-B14F-4D97-AF65-F5344CB8AC3E}">
        <p14:creationId xmlns:p14="http://schemas.microsoft.com/office/powerpoint/2010/main" val="28841241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61CB5EE-9EC9-4A2A-95E5-B2AEC227FC78}" type="datetimeFigureOut">
              <a:rPr lang="en-US" smtClean="0"/>
              <a:t>3/13/2016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BDBE4B-0FF6-4A63-8FBF-8D6CC7C5FA4F}" type="slidenum">
              <a:rPr lang="en-US" smtClean="0"/>
              <a:t>‹#›</a:t>
            </a:fld>
            <a:endParaRPr lang="en-US"/>
          </a:p>
        </p:txBody>
      </p:sp>
    </p:spTree>
    <p:extLst>
      <p:ext uri="{BB962C8B-B14F-4D97-AF65-F5344CB8AC3E}">
        <p14:creationId xmlns:p14="http://schemas.microsoft.com/office/powerpoint/2010/main" val="37193948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61CB5EE-9EC9-4A2A-95E5-B2AEC227FC78}" type="datetimeFigureOut">
              <a:rPr lang="en-US" smtClean="0"/>
              <a:t>3/13/2016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BDBE4B-0FF6-4A63-8FBF-8D6CC7C5FA4F}" type="slidenum">
              <a:rPr lang="en-US" smtClean="0"/>
              <a:t>‹#›</a:t>
            </a:fld>
            <a:endParaRPr lang="en-US"/>
          </a:p>
        </p:txBody>
      </p:sp>
    </p:spTree>
    <p:extLst>
      <p:ext uri="{BB962C8B-B14F-4D97-AF65-F5344CB8AC3E}">
        <p14:creationId xmlns:p14="http://schemas.microsoft.com/office/powerpoint/2010/main" val="15368669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61CB5EE-9EC9-4A2A-95E5-B2AEC227FC78}" type="datetimeFigureOut">
              <a:rPr lang="en-US" smtClean="0"/>
              <a:t>3/13/2016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BDBE4B-0FF6-4A63-8FBF-8D6CC7C5FA4F}" type="slidenum">
              <a:rPr lang="en-US" smtClean="0"/>
              <a:t>‹#›</a:t>
            </a:fld>
            <a:endParaRPr lang="en-US"/>
          </a:p>
        </p:txBody>
      </p:sp>
    </p:spTree>
    <p:extLst>
      <p:ext uri="{BB962C8B-B14F-4D97-AF65-F5344CB8AC3E}">
        <p14:creationId xmlns:p14="http://schemas.microsoft.com/office/powerpoint/2010/main" val="12627643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61CB5EE-9EC9-4A2A-95E5-B2AEC227FC78}" type="datetimeFigureOut">
              <a:rPr lang="en-US" smtClean="0"/>
              <a:t>3/13/2016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DBDBE4B-0FF6-4A63-8FBF-8D6CC7C5FA4F}" type="slidenum">
              <a:rPr lang="en-US" smtClean="0"/>
              <a:t>‹#›</a:t>
            </a:fld>
            <a:endParaRPr lang="en-US"/>
          </a:p>
        </p:txBody>
      </p:sp>
    </p:spTree>
    <p:extLst>
      <p:ext uri="{BB962C8B-B14F-4D97-AF65-F5344CB8AC3E}">
        <p14:creationId xmlns:p14="http://schemas.microsoft.com/office/powerpoint/2010/main" val="3496652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1CB5EE-9EC9-4A2A-95E5-B2AEC227FC78}" type="datetimeFigureOut">
              <a:rPr lang="en-US" smtClean="0"/>
              <a:t>3/13/2016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BDBE4B-0FF6-4A63-8FBF-8D6CC7C5FA4F}" type="slidenum">
              <a:rPr lang="en-US" smtClean="0"/>
              <a:t>‹#›</a:t>
            </a:fld>
            <a:endParaRPr lang="en-US"/>
          </a:p>
        </p:txBody>
      </p:sp>
    </p:spTree>
    <p:extLst>
      <p:ext uri="{BB962C8B-B14F-4D97-AF65-F5344CB8AC3E}">
        <p14:creationId xmlns:p14="http://schemas.microsoft.com/office/powerpoint/2010/main" val="29735136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1CB5EE-9EC9-4A2A-95E5-B2AEC227FC78}" type="datetimeFigureOut">
              <a:rPr lang="en-US" smtClean="0"/>
              <a:t>3/13/2016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BDBE4B-0FF6-4A63-8FBF-8D6CC7C5FA4F}" type="slidenum">
              <a:rPr lang="en-US" smtClean="0"/>
              <a:t>‹#›</a:t>
            </a:fld>
            <a:endParaRPr lang="en-US"/>
          </a:p>
        </p:txBody>
      </p:sp>
    </p:spTree>
    <p:extLst>
      <p:ext uri="{BB962C8B-B14F-4D97-AF65-F5344CB8AC3E}">
        <p14:creationId xmlns:p14="http://schemas.microsoft.com/office/powerpoint/2010/main" val="4253522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1CB5EE-9EC9-4A2A-95E5-B2AEC227FC78}" type="datetimeFigureOut">
              <a:rPr lang="en-US" smtClean="0"/>
              <a:t>3/13/2016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BDBE4B-0FF6-4A63-8FBF-8D6CC7C5FA4F}" type="slidenum">
              <a:rPr lang="en-US" smtClean="0"/>
              <a:t>‹#›</a:t>
            </a:fld>
            <a:endParaRPr lang="en-US"/>
          </a:p>
        </p:txBody>
      </p:sp>
    </p:spTree>
    <p:extLst>
      <p:ext uri="{BB962C8B-B14F-4D97-AF65-F5344CB8AC3E}">
        <p14:creationId xmlns:p14="http://schemas.microsoft.com/office/powerpoint/2010/main" val="11012117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1CB5EE-9EC9-4A2A-95E5-B2AEC227FC78}" type="datetimeFigureOut">
              <a:rPr lang="en-US" smtClean="0"/>
              <a:t>3/13/2016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BDBE4B-0FF6-4A63-8FBF-8D6CC7C5FA4F}" type="slidenum">
              <a:rPr lang="en-US" smtClean="0"/>
              <a:t>‹#›</a:t>
            </a:fld>
            <a:endParaRPr lang="en-US"/>
          </a:p>
        </p:txBody>
      </p:sp>
    </p:spTree>
    <p:extLst>
      <p:ext uri="{BB962C8B-B14F-4D97-AF65-F5344CB8AC3E}">
        <p14:creationId xmlns:p14="http://schemas.microsoft.com/office/powerpoint/2010/main" val="41384641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524000" y="416689"/>
            <a:ext cx="9144000" cy="4213184"/>
          </a:xfrm>
          <a:solidFill>
            <a:srgbClr val="FFFFCC"/>
          </a:solidFill>
        </p:spPr>
        <p:txBody>
          <a:bodyPr>
            <a:noAutofit/>
          </a:bodyPr>
          <a:lstStyle/>
          <a:p>
            <a:r>
              <a:rPr lang="en-US" b="1" dirty="0" smtClean="0">
                <a:solidFill>
                  <a:srgbClr val="0070C0"/>
                </a:solidFill>
              </a:rPr>
              <a:t>Discipleship: </a:t>
            </a:r>
            <a:br>
              <a:rPr lang="en-US" b="1" dirty="0" smtClean="0">
                <a:solidFill>
                  <a:srgbClr val="0070C0"/>
                </a:solidFill>
              </a:rPr>
            </a:br>
            <a:r>
              <a:rPr lang="en-US" b="1" dirty="0" smtClean="0">
                <a:solidFill>
                  <a:srgbClr val="0070C0"/>
                </a:solidFill>
              </a:rPr>
              <a:t>An </a:t>
            </a:r>
            <a:br>
              <a:rPr lang="en-US" b="1" dirty="0" smtClean="0">
                <a:solidFill>
                  <a:srgbClr val="0070C0"/>
                </a:solidFill>
              </a:rPr>
            </a:br>
            <a:r>
              <a:rPr lang="en-US" b="1" dirty="0" smtClean="0">
                <a:solidFill>
                  <a:srgbClr val="0070C0"/>
                </a:solidFill>
              </a:rPr>
              <a:t>Introduction to </a:t>
            </a:r>
            <a:br>
              <a:rPr lang="en-US" b="1" dirty="0" smtClean="0">
                <a:solidFill>
                  <a:srgbClr val="0070C0"/>
                </a:solidFill>
              </a:rPr>
            </a:br>
            <a:r>
              <a:rPr lang="en-US" b="1" dirty="0" smtClean="0">
                <a:solidFill>
                  <a:srgbClr val="0070C0"/>
                </a:solidFill>
              </a:rPr>
              <a:t>Systematic Theology and </a:t>
            </a:r>
            <a:br>
              <a:rPr lang="en-US" b="1" dirty="0" smtClean="0">
                <a:solidFill>
                  <a:srgbClr val="0070C0"/>
                </a:solidFill>
              </a:rPr>
            </a:br>
            <a:r>
              <a:rPr lang="en-US" b="1" dirty="0" smtClean="0">
                <a:solidFill>
                  <a:srgbClr val="0070C0"/>
                </a:solidFill>
              </a:rPr>
              <a:t>Apologetics</a:t>
            </a:r>
            <a:endParaRPr lang="en-US" b="1" dirty="0">
              <a:solidFill>
                <a:srgbClr val="0070C0"/>
              </a:solidFill>
            </a:endParaRPr>
          </a:p>
        </p:txBody>
      </p:sp>
      <p:sp>
        <p:nvSpPr>
          <p:cNvPr id="5" name="Subtitle 4"/>
          <p:cNvSpPr>
            <a:spLocks noGrp="1"/>
          </p:cNvSpPr>
          <p:nvPr>
            <p:ph type="subTitle" idx="1"/>
          </p:nvPr>
        </p:nvSpPr>
        <p:spPr>
          <a:xfrm>
            <a:off x="1587660" y="4956276"/>
            <a:ext cx="9144000" cy="1655762"/>
          </a:xfrm>
          <a:solidFill>
            <a:srgbClr val="FFFFCC"/>
          </a:solidFill>
        </p:spPr>
        <p:txBody>
          <a:bodyPr>
            <a:normAutofit/>
          </a:bodyPr>
          <a:lstStyle/>
          <a:p>
            <a:r>
              <a:rPr lang="en-US" sz="3600" dirty="0" smtClean="0"/>
              <a:t>The Doctrines of Creation:</a:t>
            </a:r>
            <a:endParaRPr lang="en-US" sz="2800" dirty="0" smtClean="0"/>
          </a:p>
          <a:p>
            <a:r>
              <a:rPr lang="en-US" dirty="0" smtClean="0">
                <a:solidFill>
                  <a:srgbClr val="0070C0"/>
                </a:solidFill>
              </a:rPr>
              <a:t>The Heights Church March 13, 2016</a:t>
            </a:r>
            <a:endParaRPr lang="en-US" dirty="0">
              <a:solidFill>
                <a:srgbClr val="0070C0"/>
              </a:solidFill>
            </a:endParaRPr>
          </a:p>
        </p:txBody>
      </p:sp>
    </p:spTree>
    <p:extLst>
      <p:ext uri="{BB962C8B-B14F-4D97-AF65-F5344CB8AC3E}">
        <p14:creationId xmlns:p14="http://schemas.microsoft.com/office/powerpoint/2010/main" val="383630781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9914"/>
            <a:ext cx="10515600" cy="580166"/>
          </a:xfrm>
          <a:solidFill>
            <a:srgbClr val="FFFFCC"/>
          </a:solidFill>
        </p:spPr>
        <p:txBody>
          <a:bodyPr>
            <a:normAutofit fontScale="90000"/>
          </a:bodyPr>
          <a:lstStyle/>
          <a:p>
            <a:r>
              <a:rPr lang="en-US" b="1" dirty="0" smtClean="0"/>
              <a:t>What is the Doctrine of Creation?</a:t>
            </a:r>
            <a:endParaRPr lang="en-US" b="1" dirty="0"/>
          </a:p>
        </p:txBody>
      </p:sp>
      <p:sp>
        <p:nvSpPr>
          <p:cNvPr id="3" name="Content Placeholder 2"/>
          <p:cNvSpPr>
            <a:spLocks noGrp="1"/>
          </p:cNvSpPr>
          <p:nvPr>
            <p:ph idx="1"/>
          </p:nvPr>
        </p:nvSpPr>
        <p:spPr>
          <a:xfrm>
            <a:off x="838200" y="883920"/>
            <a:ext cx="10515600" cy="5875020"/>
          </a:xfrm>
          <a:solidFill>
            <a:srgbClr val="FFFFCC"/>
          </a:solidFill>
        </p:spPr>
        <p:txBody>
          <a:bodyPr>
            <a:normAutofit fontScale="92500" lnSpcReduction="20000"/>
          </a:bodyPr>
          <a:lstStyle/>
          <a:p>
            <a:pPr marL="0" indent="0">
              <a:buNone/>
            </a:pPr>
            <a:r>
              <a:rPr lang="en-US" sz="3000" b="1" dirty="0" smtClean="0">
                <a:solidFill>
                  <a:srgbClr val="0070C0"/>
                </a:solidFill>
              </a:rPr>
              <a:t>The Philosophers</a:t>
            </a:r>
          </a:p>
          <a:p>
            <a:r>
              <a:rPr lang="en-US" sz="3000" b="1" dirty="0" smtClean="0"/>
              <a:t>Rene Descartes (1596-1650) </a:t>
            </a:r>
            <a:r>
              <a:rPr lang="en-US" sz="3000" b="1" dirty="0" smtClean="0">
                <a:solidFill>
                  <a:srgbClr val="0070C0"/>
                </a:solidFill>
              </a:rPr>
              <a:t>Rationalism/Father of modern Philosophy </a:t>
            </a:r>
            <a:r>
              <a:rPr lang="en-US" sz="3000" b="1" dirty="0" smtClean="0"/>
              <a:t>I think, therefore I am.</a:t>
            </a:r>
          </a:p>
          <a:p>
            <a:r>
              <a:rPr lang="en-US" sz="3000" b="1" dirty="0" smtClean="0"/>
              <a:t>George Berkeley (1685-1753) To be is to be perceived</a:t>
            </a:r>
          </a:p>
          <a:p>
            <a:r>
              <a:rPr lang="en-US" sz="3000" b="1" dirty="0" smtClean="0"/>
              <a:t>John Locke (1632-1704) </a:t>
            </a:r>
            <a:r>
              <a:rPr lang="en-US" sz="3000" b="1" dirty="0" smtClean="0">
                <a:solidFill>
                  <a:srgbClr val="0070C0"/>
                </a:solidFill>
              </a:rPr>
              <a:t>Empiricism/Father of Liberalism </a:t>
            </a:r>
            <a:r>
              <a:rPr lang="en-US" sz="3000" b="1" dirty="0" smtClean="0"/>
              <a:t>“Blank slate”</a:t>
            </a:r>
          </a:p>
          <a:p>
            <a:pPr marL="0" indent="0">
              <a:buNone/>
            </a:pPr>
            <a:r>
              <a:rPr lang="en-US" sz="3000" b="1" dirty="0" smtClean="0">
                <a:solidFill>
                  <a:srgbClr val="0070C0"/>
                </a:solidFill>
              </a:rPr>
              <a:t>We </a:t>
            </a:r>
            <a:r>
              <a:rPr lang="en-US" sz="3000" b="1" dirty="0">
                <a:solidFill>
                  <a:srgbClr val="0070C0"/>
                </a:solidFill>
              </a:rPr>
              <a:t>hold these truths to be self-evident, that all men are created equal, that they are </a:t>
            </a:r>
            <a:r>
              <a:rPr lang="en-US" sz="3000" b="1" dirty="0">
                <a:solidFill>
                  <a:srgbClr val="FF0000"/>
                </a:solidFill>
              </a:rPr>
              <a:t>endowed by their Creator with certain unalienable Rights</a:t>
            </a:r>
            <a:r>
              <a:rPr lang="en-US" sz="3000" b="1" dirty="0">
                <a:solidFill>
                  <a:srgbClr val="0070C0"/>
                </a:solidFill>
              </a:rPr>
              <a:t>, that among these are Life, Liberty and the pursuit of Happiness.--</a:t>
            </a:r>
            <a:r>
              <a:rPr lang="en-US" sz="3000" b="1" dirty="0">
                <a:solidFill>
                  <a:srgbClr val="FF0000"/>
                </a:solidFill>
              </a:rPr>
              <a:t>That to secure these rights, Governments are instituted among Men, deriving their just powers from the consent of the governed, --</a:t>
            </a:r>
            <a:r>
              <a:rPr lang="en-US" sz="3000" b="1" dirty="0">
                <a:solidFill>
                  <a:srgbClr val="0070C0"/>
                </a:solidFill>
              </a:rPr>
              <a:t>That whenever any Form of Government becomes destructive of these ends, it is the Right of the People to alter or to abolish it, and </a:t>
            </a:r>
            <a:r>
              <a:rPr lang="en-US" sz="3000" b="1" dirty="0">
                <a:solidFill>
                  <a:srgbClr val="FF0000"/>
                </a:solidFill>
              </a:rPr>
              <a:t>to institute new Government, laying its foundation on such principles and organizing its powers in such form, as to them shall seem most likely to effect their Safety and Happiness.</a:t>
            </a:r>
          </a:p>
          <a:p>
            <a:endParaRPr lang="en-US" dirty="0">
              <a:solidFill>
                <a:srgbClr val="0070C0"/>
              </a:solidFill>
            </a:endParaRPr>
          </a:p>
          <a:p>
            <a:endParaRPr lang="en-US" sz="2800" b="1" dirty="0">
              <a:solidFill>
                <a:srgbClr val="0070C0"/>
              </a:solidFill>
            </a:endParaRPr>
          </a:p>
        </p:txBody>
      </p:sp>
    </p:spTree>
    <p:extLst>
      <p:ext uri="{BB962C8B-B14F-4D97-AF65-F5344CB8AC3E}">
        <p14:creationId xmlns:p14="http://schemas.microsoft.com/office/powerpoint/2010/main" val="18180289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What is the Doctrine of Creation?</a:t>
            </a:r>
            <a:endParaRPr lang="en-US" b="1" dirty="0"/>
          </a:p>
        </p:txBody>
      </p:sp>
      <p:sp>
        <p:nvSpPr>
          <p:cNvPr id="3" name="Content Placeholder 2"/>
          <p:cNvSpPr>
            <a:spLocks noGrp="1"/>
          </p:cNvSpPr>
          <p:nvPr>
            <p:ph idx="1"/>
          </p:nvPr>
        </p:nvSpPr>
        <p:spPr>
          <a:xfrm>
            <a:off x="838200" y="1173892"/>
            <a:ext cx="10515600" cy="5566719"/>
          </a:xfrm>
          <a:solidFill>
            <a:srgbClr val="FFFFCC"/>
          </a:solidFill>
        </p:spPr>
        <p:txBody>
          <a:bodyPr>
            <a:normAutofit/>
          </a:bodyPr>
          <a:lstStyle/>
          <a:p>
            <a:pPr marL="0" indent="0">
              <a:buNone/>
            </a:pPr>
            <a:r>
              <a:rPr lang="en-US" b="1" dirty="0" smtClean="0">
                <a:solidFill>
                  <a:srgbClr val="0070C0"/>
                </a:solidFill>
              </a:rPr>
              <a:t>The Four quintessential Enlightenment publications </a:t>
            </a:r>
          </a:p>
          <a:p>
            <a:r>
              <a:rPr lang="en-US" sz="2800" b="1" dirty="0" smtClean="0">
                <a:solidFill>
                  <a:srgbClr val="0070C0"/>
                </a:solidFill>
              </a:rPr>
              <a:t>1686   Isaac Newton (1642-1726) publishes his </a:t>
            </a:r>
            <a:r>
              <a:rPr lang="en-US" sz="2800" b="1" i="1" dirty="0" smtClean="0">
                <a:solidFill>
                  <a:srgbClr val="0070C0"/>
                </a:solidFill>
              </a:rPr>
              <a:t>Principia Mathematica </a:t>
            </a:r>
            <a:r>
              <a:rPr lang="en-US" sz="2800" b="1" i="1" dirty="0" err="1" smtClean="0">
                <a:solidFill>
                  <a:srgbClr val="0070C0"/>
                </a:solidFill>
              </a:rPr>
              <a:t>Philosophiae</a:t>
            </a:r>
            <a:r>
              <a:rPr lang="en-US" sz="2800" b="1" i="1" dirty="0" smtClean="0">
                <a:solidFill>
                  <a:srgbClr val="0070C0"/>
                </a:solidFill>
              </a:rPr>
              <a:t> Naturalis </a:t>
            </a:r>
            <a:r>
              <a:rPr lang="en-US" sz="2800" b="1" dirty="0" smtClean="0">
                <a:solidFill>
                  <a:srgbClr val="0070C0"/>
                </a:solidFill>
              </a:rPr>
              <a:t>from which he is able to derive Kepler’s laws of planetary motion, thus setting the stage for the Enlightenment.</a:t>
            </a:r>
          </a:p>
          <a:p>
            <a:r>
              <a:rPr lang="en-US" b="1" dirty="0" smtClean="0">
                <a:solidFill>
                  <a:srgbClr val="0070C0"/>
                </a:solidFill>
              </a:rPr>
              <a:t>1748</a:t>
            </a:r>
            <a:r>
              <a:rPr lang="en-US" b="1" i="1" dirty="0" smtClean="0">
                <a:solidFill>
                  <a:srgbClr val="0070C0"/>
                </a:solidFill>
              </a:rPr>
              <a:t>   An </a:t>
            </a:r>
            <a:r>
              <a:rPr lang="en-US" b="1" i="1" dirty="0">
                <a:solidFill>
                  <a:srgbClr val="0070C0"/>
                </a:solidFill>
              </a:rPr>
              <a:t>Enquiry Concerning Human Understanding   </a:t>
            </a:r>
            <a:r>
              <a:rPr lang="en-US" b="1" dirty="0">
                <a:solidFill>
                  <a:srgbClr val="0070C0"/>
                </a:solidFill>
              </a:rPr>
              <a:t>David Hume  (1711 – 1776) </a:t>
            </a:r>
          </a:p>
          <a:p>
            <a:r>
              <a:rPr lang="en-US" b="1" dirty="0" smtClean="0">
                <a:solidFill>
                  <a:srgbClr val="0070C0"/>
                </a:solidFill>
              </a:rPr>
              <a:t>1781</a:t>
            </a:r>
            <a:r>
              <a:rPr lang="en-US" dirty="0" smtClean="0">
                <a:solidFill>
                  <a:srgbClr val="0070C0"/>
                </a:solidFill>
              </a:rPr>
              <a:t>   </a:t>
            </a:r>
            <a:r>
              <a:rPr lang="en-US" b="1" i="1" dirty="0" smtClean="0">
                <a:solidFill>
                  <a:srgbClr val="0070C0"/>
                </a:solidFill>
              </a:rPr>
              <a:t>Critique </a:t>
            </a:r>
            <a:r>
              <a:rPr lang="en-US" b="1" i="1" dirty="0">
                <a:solidFill>
                  <a:srgbClr val="0070C0"/>
                </a:solidFill>
              </a:rPr>
              <a:t>of Pure Reason  </a:t>
            </a:r>
            <a:r>
              <a:rPr lang="en-US" b="1" dirty="0" smtClean="0">
                <a:solidFill>
                  <a:srgbClr val="0070C0"/>
                </a:solidFill>
              </a:rPr>
              <a:t>Immanuel </a:t>
            </a:r>
            <a:r>
              <a:rPr lang="en-US" b="1" dirty="0">
                <a:solidFill>
                  <a:srgbClr val="0070C0"/>
                </a:solidFill>
              </a:rPr>
              <a:t>Kant  (1724 – 1804</a:t>
            </a:r>
            <a:r>
              <a:rPr lang="en-US" b="1" dirty="0" smtClean="0">
                <a:solidFill>
                  <a:srgbClr val="0070C0"/>
                </a:solidFill>
              </a:rPr>
              <a:t>)</a:t>
            </a:r>
          </a:p>
          <a:p>
            <a:r>
              <a:rPr lang="en-US" b="1" dirty="0" smtClean="0">
                <a:solidFill>
                  <a:srgbClr val="0070C0"/>
                </a:solidFill>
              </a:rPr>
              <a:t>1859</a:t>
            </a:r>
            <a:r>
              <a:rPr lang="en-US" dirty="0" smtClean="0">
                <a:solidFill>
                  <a:srgbClr val="0070C0"/>
                </a:solidFill>
              </a:rPr>
              <a:t>   </a:t>
            </a:r>
            <a:r>
              <a:rPr lang="en-US" b="1" i="1" dirty="0" smtClean="0">
                <a:solidFill>
                  <a:srgbClr val="0070C0"/>
                </a:solidFill>
              </a:rPr>
              <a:t>Origin </a:t>
            </a:r>
            <a:r>
              <a:rPr lang="en-US" b="1" i="1" dirty="0">
                <a:solidFill>
                  <a:srgbClr val="0070C0"/>
                </a:solidFill>
              </a:rPr>
              <a:t>of the Species  </a:t>
            </a:r>
            <a:r>
              <a:rPr lang="en-US" b="1" dirty="0" smtClean="0">
                <a:solidFill>
                  <a:srgbClr val="0070C0"/>
                </a:solidFill>
              </a:rPr>
              <a:t>Charles </a:t>
            </a:r>
            <a:r>
              <a:rPr lang="en-US" b="1" dirty="0">
                <a:solidFill>
                  <a:srgbClr val="0070C0"/>
                </a:solidFill>
              </a:rPr>
              <a:t>Darwin (1809 – 1882)</a:t>
            </a:r>
          </a:p>
          <a:p>
            <a:endParaRPr lang="en-US" dirty="0">
              <a:solidFill>
                <a:srgbClr val="0070C0"/>
              </a:solidFill>
            </a:endParaRPr>
          </a:p>
          <a:p>
            <a:endParaRPr lang="en-US" sz="2800" b="1" dirty="0">
              <a:solidFill>
                <a:srgbClr val="0070C0"/>
              </a:solidFill>
            </a:endParaRPr>
          </a:p>
        </p:txBody>
      </p:sp>
    </p:spTree>
    <p:extLst>
      <p:ext uri="{BB962C8B-B14F-4D97-AF65-F5344CB8AC3E}">
        <p14:creationId xmlns:p14="http://schemas.microsoft.com/office/powerpoint/2010/main" val="16241774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What is the Doctrine of Creation?</a:t>
            </a:r>
            <a:endParaRPr lang="en-US" b="1" dirty="0"/>
          </a:p>
        </p:txBody>
      </p:sp>
      <p:sp>
        <p:nvSpPr>
          <p:cNvPr id="3" name="Content Placeholder 2"/>
          <p:cNvSpPr>
            <a:spLocks noGrp="1"/>
          </p:cNvSpPr>
          <p:nvPr>
            <p:ph idx="1"/>
          </p:nvPr>
        </p:nvSpPr>
        <p:spPr>
          <a:xfrm>
            <a:off x="838200" y="1173892"/>
            <a:ext cx="10515600" cy="5566719"/>
          </a:xfrm>
          <a:solidFill>
            <a:srgbClr val="FFFFCC"/>
          </a:solidFill>
        </p:spPr>
        <p:txBody>
          <a:bodyPr>
            <a:normAutofit/>
          </a:bodyPr>
          <a:lstStyle/>
          <a:p>
            <a:pPr marL="0" indent="0">
              <a:buNone/>
            </a:pPr>
            <a:r>
              <a:rPr lang="en-US" b="1" i="1" dirty="0" smtClean="0">
                <a:solidFill>
                  <a:srgbClr val="0070C0"/>
                </a:solidFill>
              </a:rPr>
              <a:t>An Enquiry Concerning Human Understanding</a:t>
            </a:r>
          </a:p>
          <a:p>
            <a:r>
              <a:rPr lang="en-US" b="1" dirty="0" smtClean="0">
                <a:solidFill>
                  <a:srgbClr val="0070C0"/>
                </a:solidFill>
              </a:rPr>
              <a:t>David Hume takes Empiricism to the “graveyard” and threatens the destruction of science by claiming the axiomatic </a:t>
            </a:r>
            <a:r>
              <a:rPr lang="en-US" b="1" dirty="0">
                <a:solidFill>
                  <a:srgbClr val="FF0000"/>
                </a:solidFill>
              </a:rPr>
              <a:t>L</a:t>
            </a:r>
            <a:r>
              <a:rPr lang="en-US" b="1" dirty="0" smtClean="0">
                <a:solidFill>
                  <a:srgbClr val="FF0000"/>
                </a:solidFill>
              </a:rPr>
              <a:t>aw of Cause and Effect </a:t>
            </a:r>
            <a:r>
              <a:rPr lang="en-US" b="1" dirty="0" smtClean="0">
                <a:solidFill>
                  <a:srgbClr val="0070C0"/>
                </a:solidFill>
              </a:rPr>
              <a:t>is merely a </a:t>
            </a:r>
            <a:r>
              <a:rPr lang="en-US" b="1" i="1" dirty="0" smtClean="0">
                <a:solidFill>
                  <a:srgbClr val="FF0000"/>
                </a:solidFill>
              </a:rPr>
              <a:t>customary relationship.</a:t>
            </a:r>
            <a:endParaRPr lang="en-US" i="1" dirty="0">
              <a:solidFill>
                <a:srgbClr val="FF0000"/>
              </a:solidFill>
            </a:endParaRPr>
          </a:p>
          <a:p>
            <a:r>
              <a:rPr lang="en-US" sz="2800" b="1" dirty="0" smtClean="0">
                <a:solidFill>
                  <a:srgbClr val="0070C0"/>
                </a:solidFill>
              </a:rPr>
              <a:t>The Law of Cause and Effect: Every</a:t>
            </a:r>
            <a:r>
              <a:rPr lang="en-US" sz="2800" b="1" dirty="0" smtClean="0">
                <a:solidFill>
                  <a:srgbClr val="FF0000"/>
                </a:solidFill>
              </a:rPr>
              <a:t> </a:t>
            </a:r>
            <a:r>
              <a:rPr lang="en-US" sz="2800" b="1" i="1" dirty="0" smtClean="0">
                <a:solidFill>
                  <a:srgbClr val="FF0000"/>
                </a:solidFill>
              </a:rPr>
              <a:t>effect</a:t>
            </a:r>
            <a:r>
              <a:rPr lang="en-US" sz="2800" b="1" dirty="0" smtClean="0">
                <a:solidFill>
                  <a:srgbClr val="FF0000"/>
                </a:solidFill>
              </a:rPr>
              <a:t> </a:t>
            </a:r>
            <a:r>
              <a:rPr lang="en-US" sz="2800" b="1" dirty="0" smtClean="0">
                <a:solidFill>
                  <a:srgbClr val="0070C0"/>
                </a:solidFill>
              </a:rPr>
              <a:t>has an antecedent </a:t>
            </a:r>
            <a:r>
              <a:rPr lang="en-US" sz="2800" b="1" i="1" dirty="0" smtClean="0">
                <a:solidFill>
                  <a:srgbClr val="FF0000"/>
                </a:solidFill>
              </a:rPr>
              <a:t>cause</a:t>
            </a:r>
            <a:r>
              <a:rPr lang="en-US" sz="2800" b="1" dirty="0" smtClean="0">
                <a:solidFill>
                  <a:srgbClr val="FF0000"/>
                </a:solidFill>
              </a:rPr>
              <a:t>, </a:t>
            </a:r>
            <a:r>
              <a:rPr lang="en-US" sz="2800" b="1" dirty="0" smtClean="0">
                <a:solidFill>
                  <a:srgbClr val="0070C0"/>
                </a:solidFill>
              </a:rPr>
              <a:t>and every </a:t>
            </a:r>
            <a:r>
              <a:rPr lang="en-US" sz="2800" b="1" i="1" dirty="0" smtClean="0">
                <a:solidFill>
                  <a:srgbClr val="FF0000"/>
                </a:solidFill>
              </a:rPr>
              <a:t>cause</a:t>
            </a:r>
            <a:r>
              <a:rPr lang="en-US" sz="2800" b="1" dirty="0" smtClean="0">
                <a:solidFill>
                  <a:srgbClr val="FF0000"/>
                </a:solidFill>
              </a:rPr>
              <a:t> </a:t>
            </a:r>
            <a:r>
              <a:rPr lang="en-US" sz="2800" b="1" dirty="0" smtClean="0">
                <a:solidFill>
                  <a:srgbClr val="0070C0"/>
                </a:solidFill>
              </a:rPr>
              <a:t>produces an </a:t>
            </a:r>
            <a:r>
              <a:rPr lang="en-US" sz="2800" b="1" i="1" dirty="0" smtClean="0">
                <a:solidFill>
                  <a:srgbClr val="FF0000"/>
                </a:solidFill>
              </a:rPr>
              <a:t>effect</a:t>
            </a:r>
            <a:r>
              <a:rPr lang="en-US" sz="2800" b="1" dirty="0" smtClean="0">
                <a:solidFill>
                  <a:srgbClr val="FF0000"/>
                </a:solidFill>
              </a:rPr>
              <a:t>.</a:t>
            </a:r>
            <a:endParaRPr lang="en-US" b="1" dirty="0">
              <a:solidFill>
                <a:srgbClr val="FF0000"/>
              </a:solidFill>
            </a:endParaRPr>
          </a:p>
          <a:p>
            <a:r>
              <a:rPr lang="en-US" sz="2800" b="1" dirty="0" smtClean="0">
                <a:solidFill>
                  <a:srgbClr val="0070C0"/>
                </a:solidFill>
              </a:rPr>
              <a:t>Hume attacks cause and effect based upon three </a:t>
            </a:r>
            <a:r>
              <a:rPr lang="en-US" sz="2800" b="1" dirty="0" smtClean="0">
                <a:solidFill>
                  <a:srgbClr val="FF6600"/>
                </a:solidFill>
              </a:rPr>
              <a:t>questionable</a:t>
            </a:r>
            <a:r>
              <a:rPr lang="en-US" sz="2800" b="1" dirty="0" smtClean="0"/>
              <a:t> </a:t>
            </a:r>
            <a:r>
              <a:rPr lang="en-US" sz="2800" b="1" dirty="0" smtClean="0">
                <a:solidFill>
                  <a:srgbClr val="0070C0"/>
                </a:solidFill>
              </a:rPr>
              <a:t>assumptions: </a:t>
            </a:r>
            <a:r>
              <a:rPr lang="en-US" b="1" dirty="0" smtClean="0">
                <a:solidFill>
                  <a:srgbClr val="0070C0"/>
                </a:solidFill>
              </a:rPr>
              <a:t>If A causes B then:</a:t>
            </a:r>
          </a:p>
          <a:p>
            <a:pPr marL="514350" indent="-514350">
              <a:buFont typeface="+mj-lt"/>
              <a:buAutoNum type="arabicPeriod"/>
            </a:pPr>
            <a:r>
              <a:rPr lang="en-US" sz="2800" b="1" dirty="0" smtClean="0"/>
              <a:t>A&amp;B always occur close together spatially.</a:t>
            </a:r>
          </a:p>
          <a:p>
            <a:pPr marL="514350" indent="-514350">
              <a:buFont typeface="+mj-lt"/>
              <a:buAutoNum type="arabicPeriod"/>
            </a:pPr>
            <a:r>
              <a:rPr lang="en-US" b="1" dirty="0" smtClean="0"/>
              <a:t>A always precedes B in time.</a:t>
            </a:r>
          </a:p>
          <a:p>
            <a:pPr marL="514350" indent="-514350">
              <a:buFont typeface="+mj-lt"/>
              <a:buAutoNum type="arabicPeriod"/>
            </a:pPr>
            <a:r>
              <a:rPr lang="en-US" sz="2800" b="1" dirty="0" smtClean="0"/>
              <a:t>A is always followed by B.</a:t>
            </a:r>
          </a:p>
        </p:txBody>
      </p:sp>
    </p:spTree>
    <p:extLst>
      <p:ext uri="{BB962C8B-B14F-4D97-AF65-F5344CB8AC3E}">
        <p14:creationId xmlns:p14="http://schemas.microsoft.com/office/powerpoint/2010/main" val="33667672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What is the Doctrine of Creation?</a:t>
            </a:r>
            <a:endParaRPr lang="en-US" b="1" dirty="0"/>
          </a:p>
        </p:txBody>
      </p:sp>
      <p:sp>
        <p:nvSpPr>
          <p:cNvPr id="3" name="Content Placeholder 2"/>
          <p:cNvSpPr>
            <a:spLocks noGrp="1"/>
          </p:cNvSpPr>
          <p:nvPr>
            <p:ph idx="1"/>
          </p:nvPr>
        </p:nvSpPr>
        <p:spPr>
          <a:xfrm>
            <a:off x="838200" y="1173892"/>
            <a:ext cx="10515600" cy="5566719"/>
          </a:xfrm>
          <a:solidFill>
            <a:srgbClr val="FFFFCC"/>
          </a:solidFill>
        </p:spPr>
        <p:txBody>
          <a:bodyPr>
            <a:normAutofit/>
          </a:bodyPr>
          <a:lstStyle/>
          <a:p>
            <a:pPr marL="0" indent="0">
              <a:buNone/>
            </a:pPr>
            <a:r>
              <a:rPr lang="en-US" b="1" i="1" dirty="0" smtClean="0">
                <a:solidFill>
                  <a:srgbClr val="0070C0"/>
                </a:solidFill>
              </a:rPr>
              <a:t>An Enquiry Concerning Human Understanding</a:t>
            </a:r>
          </a:p>
          <a:p>
            <a:r>
              <a:rPr lang="en-US" b="1" dirty="0" smtClean="0">
                <a:solidFill>
                  <a:srgbClr val="0070C0"/>
                </a:solidFill>
              </a:rPr>
              <a:t>Hume claims you cannot prove that a given cause </a:t>
            </a:r>
            <a:r>
              <a:rPr lang="en-US" b="1" dirty="0" smtClean="0">
                <a:solidFill>
                  <a:srgbClr val="FF0000"/>
                </a:solidFill>
              </a:rPr>
              <a:t>always </a:t>
            </a:r>
            <a:r>
              <a:rPr lang="en-US" b="1" dirty="0" smtClean="0">
                <a:solidFill>
                  <a:srgbClr val="0070C0"/>
                </a:solidFill>
              </a:rPr>
              <a:t>produces a given effect as opposed to </a:t>
            </a:r>
            <a:r>
              <a:rPr lang="en-US" b="1" dirty="0" smtClean="0">
                <a:solidFill>
                  <a:srgbClr val="FF0000"/>
                </a:solidFill>
              </a:rPr>
              <a:t>customarily</a:t>
            </a:r>
            <a:r>
              <a:rPr lang="en-US" b="1" dirty="0" smtClean="0">
                <a:solidFill>
                  <a:srgbClr val="0070C0"/>
                </a:solidFill>
              </a:rPr>
              <a:t> producing the effect.</a:t>
            </a:r>
          </a:p>
          <a:p>
            <a:pPr marL="914400" lvl="1" indent="-457200">
              <a:buFont typeface="+mj-lt"/>
              <a:buAutoNum type="arabicPeriod"/>
            </a:pPr>
            <a:r>
              <a:rPr lang="en-US" sz="2800" b="1" dirty="0" smtClean="0">
                <a:solidFill>
                  <a:srgbClr val="0070C0"/>
                </a:solidFill>
              </a:rPr>
              <a:t>How can you be sure the grass is wet following rain because of the rain?</a:t>
            </a:r>
          </a:p>
          <a:p>
            <a:pPr marL="914400" lvl="1" indent="-457200">
              <a:buFont typeface="+mj-lt"/>
              <a:buAutoNum type="arabicPeriod"/>
            </a:pPr>
            <a:r>
              <a:rPr lang="en-US" sz="2800" b="1" dirty="0" smtClean="0">
                <a:solidFill>
                  <a:srgbClr val="0070C0"/>
                </a:solidFill>
              </a:rPr>
              <a:t>How can you be sure the 8 ball went into the corner pocket because it was struck by the cue ball which was struck by the cue stick which was propelled by the pool player into the cue ball?</a:t>
            </a:r>
            <a:endParaRPr lang="en-US" sz="2800" b="1" dirty="0">
              <a:solidFill>
                <a:srgbClr val="0070C0"/>
              </a:solidFill>
            </a:endParaRPr>
          </a:p>
        </p:txBody>
      </p:sp>
    </p:spTree>
    <p:extLst>
      <p:ext uri="{BB962C8B-B14F-4D97-AF65-F5344CB8AC3E}">
        <p14:creationId xmlns:p14="http://schemas.microsoft.com/office/powerpoint/2010/main" val="5084999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The Big Picture</a:t>
            </a:r>
            <a:endParaRPr lang="en-US" b="1" dirty="0"/>
          </a:p>
        </p:txBody>
      </p:sp>
      <p:sp>
        <p:nvSpPr>
          <p:cNvPr id="3" name="Content Placeholder 2"/>
          <p:cNvSpPr>
            <a:spLocks noGrp="1"/>
          </p:cNvSpPr>
          <p:nvPr>
            <p:ph idx="1"/>
          </p:nvPr>
        </p:nvSpPr>
        <p:spPr>
          <a:xfrm>
            <a:off x="838200" y="1173892"/>
            <a:ext cx="10515600" cy="5566719"/>
          </a:xfrm>
          <a:solidFill>
            <a:srgbClr val="FFFFCC"/>
          </a:solidFill>
        </p:spPr>
        <p:txBody>
          <a:bodyPr>
            <a:normAutofit/>
          </a:bodyPr>
          <a:lstStyle/>
          <a:p>
            <a:r>
              <a:rPr lang="en-US" sz="4000" b="1" dirty="0">
                <a:solidFill>
                  <a:srgbClr val="0070C0"/>
                </a:solidFill>
              </a:rPr>
              <a:t>We </a:t>
            </a:r>
            <a:r>
              <a:rPr lang="en-US" sz="4000" b="1" dirty="0" smtClean="0">
                <a:solidFill>
                  <a:srgbClr val="0070C0"/>
                </a:solidFill>
              </a:rPr>
              <a:t>seek to </a:t>
            </a:r>
            <a:r>
              <a:rPr lang="en-US" sz="4000" b="1" dirty="0" smtClean="0">
                <a:solidFill>
                  <a:srgbClr val="FF0000"/>
                </a:solidFill>
              </a:rPr>
              <a:t>become</a:t>
            </a:r>
            <a:r>
              <a:rPr lang="en-US" sz="4000" b="1" dirty="0" smtClean="0">
                <a:solidFill>
                  <a:srgbClr val="0070C0"/>
                </a:solidFill>
              </a:rPr>
              <a:t> and then </a:t>
            </a:r>
            <a:r>
              <a:rPr lang="en-US" sz="4000" b="1" dirty="0" smtClean="0">
                <a:solidFill>
                  <a:srgbClr val="FF0000"/>
                </a:solidFill>
              </a:rPr>
              <a:t>make</a:t>
            </a:r>
            <a:r>
              <a:rPr lang="en-US" sz="4000" b="1" dirty="0" smtClean="0">
                <a:solidFill>
                  <a:srgbClr val="0070C0"/>
                </a:solidFill>
              </a:rPr>
              <a:t> disciples (believing learners) by:</a:t>
            </a:r>
          </a:p>
          <a:p>
            <a:r>
              <a:rPr lang="en-US" sz="4000" b="1" dirty="0" smtClean="0">
                <a:solidFill>
                  <a:srgbClr val="0070C0"/>
                </a:solidFill>
              </a:rPr>
              <a:t>Knowing  </a:t>
            </a:r>
            <a:r>
              <a:rPr lang="en-US" sz="4000" b="1" dirty="0">
                <a:solidFill>
                  <a:srgbClr val="0070C0"/>
                </a:solidFill>
              </a:rPr>
              <a:t>what we </a:t>
            </a:r>
            <a:r>
              <a:rPr lang="en-US" sz="4000" b="1" dirty="0" smtClean="0">
                <a:solidFill>
                  <a:srgbClr val="0070C0"/>
                </a:solidFill>
              </a:rPr>
              <a:t>believe. </a:t>
            </a:r>
          </a:p>
          <a:p>
            <a:r>
              <a:rPr lang="en-US" sz="4000" b="1" dirty="0">
                <a:solidFill>
                  <a:srgbClr val="0070C0"/>
                </a:solidFill>
              </a:rPr>
              <a:t>W</a:t>
            </a:r>
            <a:r>
              <a:rPr lang="en-US" sz="4000" b="1" dirty="0" smtClean="0">
                <a:solidFill>
                  <a:srgbClr val="0070C0"/>
                </a:solidFill>
              </a:rPr>
              <a:t>hy </a:t>
            </a:r>
            <a:r>
              <a:rPr lang="en-US" sz="4000" b="1" dirty="0">
                <a:solidFill>
                  <a:srgbClr val="0070C0"/>
                </a:solidFill>
              </a:rPr>
              <a:t>we believe </a:t>
            </a:r>
            <a:r>
              <a:rPr lang="en-US" sz="4000" b="1" dirty="0" smtClean="0">
                <a:solidFill>
                  <a:srgbClr val="0070C0"/>
                </a:solidFill>
              </a:rPr>
              <a:t>it. </a:t>
            </a:r>
          </a:p>
          <a:p>
            <a:r>
              <a:rPr lang="en-US" sz="4000" b="1" dirty="0">
                <a:solidFill>
                  <a:srgbClr val="0070C0"/>
                </a:solidFill>
              </a:rPr>
              <a:t>B</a:t>
            </a:r>
            <a:r>
              <a:rPr lang="en-US" sz="4000" b="1" dirty="0" smtClean="0">
                <a:solidFill>
                  <a:srgbClr val="0070C0"/>
                </a:solidFill>
              </a:rPr>
              <a:t>eing </a:t>
            </a:r>
            <a:r>
              <a:rPr lang="en-US" sz="4000" b="1" dirty="0">
                <a:solidFill>
                  <a:srgbClr val="0070C0"/>
                </a:solidFill>
              </a:rPr>
              <a:t>able to communicate what we believe and why in an effective, winsome manner to fulfill the commands for all Christians in Matthew 28:18-20 and 1 Peter 3:15-16.</a:t>
            </a:r>
          </a:p>
          <a:p>
            <a:endParaRPr lang="en-US" sz="4000" b="1" dirty="0" smtClean="0">
              <a:solidFill>
                <a:srgbClr val="0070C0"/>
              </a:solidFill>
            </a:endParaRPr>
          </a:p>
          <a:p>
            <a:endParaRPr lang="en-US" sz="4000" b="1" dirty="0">
              <a:solidFill>
                <a:srgbClr val="0070C0"/>
              </a:solidFill>
            </a:endParaRPr>
          </a:p>
          <a:p>
            <a:endParaRPr lang="en-US" sz="4000" b="1" dirty="0" smtClean="0">
              <a:solidFill>
                <a:srgbClr val="0070C0"/>
              </a:solidFill>
            </a:endParaRPr>
          </a:p>
          <a:p>
            <a:endParaRPr lang="en-US" sz="4000" b="1" dirty="0">
              <a:solidFill>
                <a:srgbClr val="0070C0"/>
              </a:solidFill>
            </a:endParaRPr>
          </a:p>
          <a:p>
            <a:pPr marL="0" indent="0">
              <a:buNone/>
            </a:pPr>
            <a:endParaRPr lang="en-US" b="1" dirty="0"/>
          </a:p>
          <a:p>
            <a:pPr marL="0" indent="0">
              <a:buNone/>
            </a:pPr>
            <a:endParaRPr lang="en-US" dirty="0"/>
          </a:p>
          <a:p>
            <a:pPr marL="0" indent="0">
              <a:buNone/>
            </a:pPr>
            <a:endParaRPr lang="en-US" dirty="0" smtClean="0"/>
          </a:p>
          <a:p>
            <a:pPr marL="0" indent="0">
              <a:buNone/>
            </a:pPr>
            <a:endParaRPr lang="en-US" b="1" dirty="0" smtClean="0"/>
          </a:p>
          <a:p>
            <a:pPr marL="0" indent="0">
              <a:buNone/>
            </a:pPr>
            <a:endParaRPr lang="en-US" b="1" dirty="0"/>
          </a:p>
        </p:txBody>
      </p:sp>
    </p:spTree>
    <p:extLst>
      <p:ext uri="{BB962C8B-B14F-4D97-AF65-F5344CB8AC3E}">
        <p14:creationId xmlns:p14="http://schemas.microsoft.com/office/powerpoint/2010/main" val="36942565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What is the Doctrine of Creation?</a:t>
            </a:r>
            <a:endParaRPr lang="en-US" b="1" dirty="0"/>
          </a:p>
        </p:txBody>
      </p:sp>
      <p:sp>
        <p:nvSpPr>
          <p:cNvPr id="3" name="Content Placeholder 2"/>
          <p:cNvSpPr>
            <a:spLocks noGrp="1"/>
          </p:cNvSpPr>
          <p:nvPr>
            <p:ph idx="1"/>
          </p:nvPr>
        </p:nvSpPr>
        <p:spPr>
          <a:xfrm>
            <a:off x="838200" y="1173892"/>
            <a:ext cx="10515600" cy="5566719"/>
          </a:xfrm>
          <a:solidFill>
            <a:srgbClr val="FFFFCC"/>
          </a:solidFill>
        </p:spPr>
        <p:txBody>
          <a:bodyPr>
            <a:normAutofit/>
          </a:bodyPr>
          <a:lstStyle/>
          <a:p>
            <a:pPr marL="0" indent="0">
              <a:buNone/>
            </a:pPr>
            <a:r>
              <a:rPr lang="en-US" b="1" dirty="0" smtClean="0"/>
              <a:t>Scientific Method vs</a:t>
            </a:r>
            <a:r>
              <a:rPr lang="en-US" b="1" dirty="0" smtClean="0">
                <a:solidFill>
                  <a:srgbClr val="0070C0"/>
                </a:solidFill>
              </a:rPr>
              <a:t> </a:t>
            </a:r>
            <a:r>
              <a:rPr lang="en-US" b="1" dirty="0" smtClean="0">
                <a:solidFill>
                  <a:srgbClr val="FF0000"/>
                </a:solidFill>
              </a:rPr>
              <a:t>Systematic Theology</a:t>
            </a:r>
            <a:endParaRPr lang="en-US" b="1" dirty="0">
              <a:solidFill>
                <a:srgbClr val="FF0000"/>
              </a:solidFill>
            </a:endParaRPr>
          </a:p>
        </p:txBody>
      </p:sp>
      <p:sp>
        <p:nvSpPr>
          <p:cNvPr id="4" name="TextBox 3"/>
          <p:cNvSpPr txBox="1"/>
          <p:nvPr/>
        </p:nvSpPr>
        <p:spPr>
          <a:xfrm>
            <a:off x="956931" y="1852610"/>
            <a:ext cx="9916632" cy="954107"/>
          </a:xfrm>
          <a:prstGeom prst="rect">
            <a:avLst/>
          </a:prstGeom>
          <a:solidFill>
            <a:srgbClr val="FFCC99"/>
          </a:solidFill>
          <a:ln>
            <a:solidFill>
              <a:srgbClr val="FFFF00"/>
            </a:solidFill>
          </a:ln>
        </p:spPr>
        <p:txBody>
          <a:bodyPr wrap="square" rtlCol="0">
            <a:spAutoFit/>
          </a:bodyPr>
          <a:lstStyle/>
          <a:p>
            <a:r>
              <a:rPr lang="en-US" sz="2800" b="1" dirty="0"/>
              <a:t>Acquire sufficient applicable </a:t>
            </a:r>
            <a:r>
              <a:rPr lang="en-US" sz="2800" b="1" dirty="0" smtClean="0"/>
              <a:t>data for the phenomenon being studied. </a:t>
            </a:r>
            <a:r>
              <a:rPr lang="en-US" sz="2800" b="1" dirty="0" smtClean="0">
                <a:solidFill>
                  <a:srgbClr val="FF0000"/>
                </a:solidFill>
              </a:rPr>
              <a:t>The Bible contains all the information/data we need.</a:t>
            </a:r>
            <a:endParaRPr lang="en-US" sz="2800" b="1" dirty="0">
              <a:solidFill>
                <a:srgbClr val="FF0000"/>
              </a:solidFill>
            </a:endParaRPr>
          </a:p>
        </p:txBody>
      </p:sp>
      <p:sp>
        <p:nvSpPr>
          <p:cNvPr id="7" name="Rectangle 6"/>
          <p:cNvSpPr/>
          <p:nvPr/>
        </p:nvSpPr>
        <p:spPr>
          <a:xfrm>
            <a:off x="956931" y="3528001"/>
            <a:ext cx="9916631" cy="954107"/>
          </a:xfrm>
          <a:prstGeom prst="rect">
            <a:avLst/>
          </a:prstGeom>
          <a:solidFill>
            <a:srgbClr val="FFCC99"/>
          </a:solidFill>
        </p:spPr>
        <p:txBody>
          <a:bodyPr wrap="square">
            <a:spAutoFit/>
          </a:bodyPr>
          <a:lstStyle/>
          <a:p>
            <a:r>
              <a:rPr lang="en-US" sz="2800" b="1" dirty="0"/>
              <a:t>Form a hypothesis to explain the </a:t>
            </a:r>
            <a:r>
              <a:rPr lang="en-US" sz="2800" b="1" dirty="0" smtClean="0"/>
              <a:t>data. </a:t>
            </a:r>
            <a:r>
              <a:rPr lang="en-US" sz="2800" b="1" dirty="0" smtClean="0">
                <a:solidFill>
                  <a:srgbClr val="FF0000"/>
                </a:solidFill>
              </a:rPr>
              <a:t>Propose a Doctrine via Systematic Theology.</a:t>
            </a:r>
            <a:endParaRPr lang="en-US" sz="2800" b="1" dirty="0">
              <a:solidFill>
                <a:srgbClr val="FF0000"/>
              </a:solidFill>
            </a:endParaRPr>
          </a:p>
        </p:txBody>
      </p:sp>
      <p:sp>
        <p:nvSpPr>
          <p:cNvPr id="8" name="Rectangle 7"/>
          <p:cNvSpPr/>
          <p:nvPr/>
        </p:nvSpPr>
        <p:spPr>
          <a:xfrm>
            <a:off x="956931" y="4924729"/>
            <a:ext cx="9916631" cy="1815882"/>
          </a:xfrm>
          <a:prstGeom prst="rect">
            <a:avLst/>
          </a:prstGeom>
          <a:solidFill>
            <a:srgbClr val="FFCC99"/>
          </a:solidFill>
        </p:spPr>
        <p:style>
          <a:lnRef idx="2">
            <a:schemeClr val="accent2"/>
          </a:lnRef>
          <a:fillRef idx="1">
            <a:schemeClr val="lt1"/>
          </a:fillRef>
          <a:effectRef idx="0">
            <a:schemeClr val="accent2"/>
          </a:effectRef>
          <a:fontRef idx="minor">
            <a:schemeClr val="dk1"/>
          </a:fontRef>
        </p:style>
        <p:txBody>
          <a:bodyPr wrap="square">
            <a:spAutoFit/>
          </a:bodyPr>
          <a:lstStyle/>
          <a:p>
            <a:r>
              <a:rPr lang="en-US" sz="2800" b="1" dirty="0">
                <a:solidFill>
                  <a:schemeClr val="tx1"/>
                </a:solidFill>
              </a:rPr>
              <a:t>Prove the hypothesis is true </a:t>
            </a:r>
            <a:r>
              <a:rPr lang="en-US" sz="2800" b="1" dirty="0" smtClean="0">
                <a:solidFill>
                  <a:schemeClr val="tx1"/>
                </a:solidFill>
              </a:rPr>
              <a:t>by consistent, empirical,  independent experimental results. </a:t>
            </a:r>
            <a:r>
              <a:rPr lang="en-US" sz="2800" b="1" dirty="0" smtClean="0">
                <a:solidFill>
                  <a:srgbClr val="FF0000"/>
                </a:solidFill>
              </a:rPr>
              <a:t>Reach consensus that the Doctrine is the correct interpretation of the Bible by independent review of theologians from generation to generation.</a:t>
            </a:r>
            <a:endParaRPr lang="en-US" sz="2800" b="1" dirty="0">
              <a:solidFill>
                <a:schemeClr val="tx1"/>
              </a:solidFill>
            </a:endParaRPr>
          </a:p>
        </p:txBody>
      </p:sp>
      <p:cxnSp>
        <p:nvCxnSpPr>
          <p:cNvPr id="10" name="Straight Arrow Connector 9"/>
          <p:cNvCxnSpPr/>
          <p:nvPr/>
        </p:nvCxnSpPr>
        <p:spPr>
          <a:xfrm>
            <a:off x="5432705" y="2806717"/>
            <a:ext cx="7620" cy="721284"/>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5440325" y="4413022"/>
            <a:ext cx="7620" cy="511707"/>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53327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What is the Doctrine of Creation?</a:t>
            </a:r>
            <a:endParaRPr lang="en-US" b="1" dirty="0"/>
          </a:p>
        </p:txBody>
      </p:sp>
      <p:sp>
        <p:nvSpPr>
          <p:cNvPr id="3" name="Content Placeholder 2"/>
          <p:cNvSpPr>
            <a:spLocks noGrp="1"/>
          </p:cNvSpPr>
          <p:nvPr>
            <p:ph idx="1"/>
          </p:nvPr>
        </p:nvSpPr>
        <p:spPr>
          <a:xfrm>
            <a:off x="838200" y="1039616"/>
            <a:ext cx="10515600" cy="5719324"/>
          </a:xfrm>
          <a:solidFill>
            <a:srgbClr val="FFFFCC"/>
          </a:solidFill>
        </p:spPr>
        <p:txBody>
          <a:bodyPr>
            <a:normAutofit/>
          </a:bodyPr>
          <a:lstStyle/>
          <a:p>
            <a:pPr marL="342900" indent="-342900">
              <a:buFont typeface="+mj-lt"/>
              <a:buAutoNum type="arabicPeriod"/>
            </a:pPr>
            <a:endParaRPr lang="en-US" b="1" dirty="0" smtClean="0">
              <a:solidFill>
                <a:srgbClr val="0070C0"/>
              </a:solidFill>
            </a:endParaRPr>
          </a:p>
          <a:p>
            <a:pPr marL="342900" indent="-342900">
              <a:buFont typeface="+mj-lt"/>
              <a:buAutoNum type="arabicPeriod"/>
            </a:pPr>
            <a:r>
              <a:rPr lang="en-US" b="1" dirty="0" smtClean="0">
                <a:solidFill>
                  <a:srgbClr val="0070C0"/>
                </a:solidFill>
              </a:rPr>
              <a:t>From </a:t>
            </a:r>
            <a:r>
              <a:rPr lang="en-US" b="1" dirty="0">
                <a:solidFill>
                  <a:srgbClr val="0070C0"/>
                </a:solidFill>
              </a:rPr>
              <a:t>doctrines Christians deduce what to do or how to act in specific situations.</a:t>
            </a:r>
          </a:p>
          <a:p>
            <a:pPr marL="342900" indent="-342900">
              <a:buFont typeface="+mj-lt"/>
              <a:buAutoNum type="arabicPeriod"/>
            </a:pPr>
            <a:r>
              <a:rPr lang="en-US" b="1" dirty="0">
                <a:solidFill>
                  <a:srgbClr val="0070C0"/>
                </a:solidFill>
              </a:rPr>
              <a:t>H</a:t>
            </a:r>
            <a:r>
              <a:rPr lang="en-US" b="1" dirty="0" smtClean="0">
                <a:solidFill>
                  <a:srgbClr val="0070C0"/>
                </a:solidFill>
              </a:rPr>
              <a:t>uman </a:t>
            </a:r>
            <a:r>
              <a:rPr lang="en-US" b="1" dirty="0">
                <a:solidFill>
                  <a:srgbClr val="0070C0"/>
                </a:solidFill>
              </a:rPr>
              <a:t>fallibility and </a:t>
            </a:r>
            <a:r>
              <a:rPr lang="en-US" b="1" dirty="0" smtClean="0">
                <a:solidFill>
                  <a:srgbClr val="0070C0"/>
                </a:solidFill>
              </a:rPr>
              <a:t>sin limits Systematic Theology.</a:t>
            </a:r>
            <a:endParaRPr lang="en-US" b="1" dirty="0">
              <a:solidFill>
                <a:srgbClr val="0070C0"/>
              </a:solidFill>
            </a:endParaRPr>
          </a:p>
          <a:p>
            <a:pPr marL="342900" indent="-342900">
              <a:buFont typeface="+mj-lt"/>
              <a:buAutoNum type="arabicPeriod"/>
            </a:pPr>
            <a:r>
              <a:rPr lang="en-US" b="1" dirty="0" smtClean="0">
                <a:solidFill>
                  <a:srgbClr val="0070C0"/>
                </a:solidFill>
              </a:rPr>
              <a:t>Many </a:t>
            </a:r>
            <a:r>
              <a:rPr lang="en-US" b="1" dirty="0">
                <a:solidFill>
                  <a:srgbClr val="0070C0"/>
                </a:solidFill>
              </a:rPr>
              <a:t>things are not governed by </a:t>
            </a:r>
            <a:r>
              <a:rPr lang="en-US" b="1" dirty="0" smtClean="0">
                <a:solidFill>
                  <a:srgbClr val="0070C0"/>
                </a:solidFill>
              </a:rPr>
              <a:t>God’s revealed will but by God’s secret will. </a:t>
            </a:r>
            <a:endParaRPr lang="en-US" b="1" dirty="0">
              <a:solidFill>
                <a:srgbClr val="0070C0"/>
              </a:solidFill>
            </a:endParaRPr>
          </a:p>
          <a:p>
            <a:pPr marL="342900" indent="-342900">
              <a:buFont typeface="+mj-lt"/>
              <a:buAutoNum type="arabicPeriod"/>
            </a:pPr>
            <a:r>
              <a:rPr lang="en-US" b="1" dirty="0" smtClean="0">
                <a:solidFill>
                  <a:srgbClr val="0070C0"/>
                </a:solidFill>
              </a:rPr>
              <a:t>Not every question we would like answers to are covered in the Bible.</a:t>
            </a:r>
          </a:p>
          <a:p>
            <a:pPr marL="342900" indent="-342900">
              <a:buFont typeface="+mj-lt"/>
              <a:buAutoNum type="arabicPeriod"/>
            </a:pPr>
            <a:r>
              <a:rPr lang="en-US" b="1" dirty="0" smtClean="0">
                <a:solidFill>
                  <a:srgbClr val="FF0000"/>
                </a:solidFill>
              </a:rPr>
              <a:t>We </a:t>
            </a:r>
            <a:r>
              <a:rPr lang="en-US" b="1" dirty="0">
                <a:solidFill>
                  <a:srgbClr val="FF0000"/>
                </a:solidFill>
              </a:rPr>
              <a:t>should not be surprised that both General and Special revelation are studied in essentially the same way.</a:t>
            </a:r>
          </a:p>
          <a:p>
            <a:pPr marL="342900" indent="-342900">
              <a:buFont typeface="+mj-lt"/>
              <a:buAutoNum type="arabicPeriod"/>
            </a:pPr>
            <a:endParaRPr lang="en-US" b="1" dirty="0" smtClean="0">
              <a:solidFill>
                <a:srgbClr val="0070C0"/>
              </a:solidFill>
            </a:endParaRPr>
          </a:p>
          <a:p>
            <a:pPr marL="0" indent="0">
              <a:buNone/>
            </a:pPr>
            <a:endParaRPr lang="en-US" b="1" dirty="0" smtClean="0">
              <a:solidFill>
                <a:srgbClr val="0070C0"/>
              </a:solidFill>
            </a:endParaRPr>
          </a:p>
          <a:p>
            <a:pPr marL="342900" indent="-342900">
              <a:buFont typeface="+mj-lt"/>
              <a:buAutoNum type="arabicPeriod"/>
            </a:pPr>
            <a:endParaRPr lang="en-US" b="1" dirty="0">
              <a:solidFill>
                <a:srgbClr val="0070C0"/>
              </a:solidFill>
            </a:endParaRPr>
          </a:p>
          <a:p>
            <a:pPr marL="0" indent="0">
              <a:buNone/>
            </a:pPr>
            <a:endParaRPr lang="en-US" b="1" dirty="0" smtClean="0">
              <a:solidFill>
                <a:srgbClr val="0070C0"/>
              </a:solidFill>
            </a:endParaRPr>
          </a:p>
        </p:txBody>
      </p:sp>
    </p:spTree>
    <p:extLst>
      <p:ext uri="{BB962C8B-B14F-4D97-AF65-F5344CB8AC3E}">
        <p14:creationId xmlns:p14="http://schemas.microsoft.com/office/powerpoint/2010/main" val="32699800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What is the Doctrine of Creation?</a:t>
            </a:r>
            <a:endParaRPr lang="en-US" b="1" dirty="0"/>
          </a:p>
        </p:txBody>
      </p:sp>
      <p:sp>
        <p:nvSpPr>
          <p:cNvPr id="3" name="Content Placeholder 2"/>
          <p:cNvSpPr>
            <a:spLocks noGrp="1"/>
          </p:cNvSpPr>
          <p:nvPr>
            <p:ph idx="1"/>
          </p:nvPr>
        </p:nvSpPr>
        <p:spPr>
          <a:xfrm>
            <a:off x="838200" y="1021080"/>
            <a:ext cx="10515600" cy="5719531"/>
          </a:xfrm>
          <a:solidFill>
            <a:srgbClr val="FFFFCC"/>
          </a:solidFill>
        </p:spPr>
        <p:txBody>
          <a:bodyPr>
            <a:normAutofit/>
          </a:bodyPr>
          <a:lstStyle/>
          <a:p>
            <a:pPr marL="0" indent="0">
              <a:buNone/>
            </a:pPr>
            <a:r>
              <a:rPr lang="en-US" b="1" dirty="0" smtClean="0">
                <a:solidFill>
                  <a:srgbClr val="0070C0"/>
                </a:solidFill>
              </a:rPr>
              <a:t>The Dawn of Science</a:t>
            </a:r>
          </a:p>
          <a:p>
            <a:r>
              <a:rPr lang="en-US" sz="2800" b="1" dirty="0" smtClean="0">
                <a:solidFill>
                  <a:srgbClr val="0070C0"/>
                </a:solidFill>
              </a:rPr>
              <a:t>Copernicus (1473-1543) rejects the 2</a:t>
            </a:r>
            <a:r>
              <a:rPr lang="en-US" sz="2800" b="1" baseline="30000" dirty="0" smtClean="0">
                <a:solidFill>
                  <a:srgbClr val="0070C0"/>
                </a:solidFill>
              </a:rPr>
              <a:t>nd</a:t>
            </a:r>
            <a:r>
              <a:rPr lang="en-US" sz="2800" b="1" dirty="0" smtClean="0">
                <a:solidFill>
                  <a:srgbClr val="0070C0"/>
                </a:solidFill>
              </a:rPr>
              <a:t> century Ptolemaic view that the earth is the center of the universe.</a:t>
            </a:r>
          </a:p>
          <a:p>
            <a:r>
              <a:rPr lang="en-US" b="1" dirty="0" smtClean="0"/>
              <a:t>October 31, 1517 Luther nails his 95 thesis on the </a:t>
            </a:r>
            <a:r>
              <a:rPr lang="en-US" b="1" dirty="0" err="1" smtClean="0"/>
              <a:t>Witenburg</a:t>
            </a:r>
            <a:r>
              <a:rPr lang="en-US" b="1" dirty="0" smtClean="0"/>
              <a:t> Church door. </a:t>
            </a:r>
          </a:p>
          <a:p>
            <a:r>
              <a:rPr lang="en-US" sz="2800" b="1" dirty="0" smtClean="0"/>
              <a:t>1522 – 1660 Europe is engulfed in Religious wars.</a:t>
            </a:r>
          </a:p>
          <a:p>
            <a:r>
              <a:rPr lang="en-US" b="1" dirty="0" err="1" smtClean="0">
                <a:solidFill>
                  <a:srgbClr val="0070C0"/>
                </a:solidFill>
              </a:rPr>
              <a:t>Tycho</a:t>
            </a:r>
            <a:r>
              <a:rPr lang="en-US" b="1" dirty="0" smtClean="0">
                <a:solidFill>
                  <a:srgbClr val="0070C0"/>
                </a:solidFill>
              </a:rPr>
              <a:t> Brahe (1546 -1601) compiles extensive data on planetary motion.</a:t>
            </a:r>
          </a:p>
          <a:p>
            <a:r>
              <a:rPr lang="en-US" sz="2800" b="1" dirty="0" smtClean="0">
                <a:solidFill>
                  <a:srgbClr val="0070C0"/>
                </a:solidFill>
              </a:rPr>
              <a:t>Johannes Kepler (1571-1630) develops his three laws of planetary motion.</a:t>
            </a:r>
          </a:p>
          <a:p>
            <a:r>
              <a:rPr lang="en-US" b="1" dirty="0" smtClean="0">
                <a:solidFill>
                  <a:srgbClr val="0070C0"/>
                </a:solidFill>
              </a:rPr>
              <a:t>1609 Galileo invents the telescope.</a:t>
            </a:r>
          </a:p>
        </p:txBody>
      </p:sp>
    </p:spTree>
    <p:extLst>
      <p:ext uri="{BB962C8B-B14F-4D97-AF65-F5344CB8AC3E}">
        <p14:creationId xmlns:p14="http://schemas.microsoft.com/office/powerpoint/2010/main" val="6917632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What is the Doctrine of Creation?</a:t>
            </a:r>
            <a:endParaRPr lang="en-US" b="1" dirty="0"/>
          </a:p>
        </p:txBody>
      </p:sp>
      <p:sp>
        <p:nvSpPr>
          <p:cNvPr id="3" name="Content Placeholder 2"/>
          <p:cNvSpPr>
            <a:spLocks noGrp="1"/>
          </p:cNvSpPr>
          <p:nvPr>
            <p:ph idx="1"/>
          </p:nvPr>
        </p:nvSpPr>
        <p:spPr>
          <a:xfrm>
            <a:off x="838200" y="1138469"/>
            <a:ext cx="10515600" cy="5719531"/>
          </a:xfrm>
          <a:solidFill>
            <a:srgbClr val="FFFFCC"/>
          </a:solidFill>
        </p:spPr>
        <p:txBody>
          <a:bodyPr>
            <a:normAutofit/>
          </a:bodyPr>
          <a:lstStyle/>
          <a:p>
            <a:pPr marL="0" indent="0">
              <a:buNone/>
            </a:pPr>
            <a:r>
              <a:rPr lang="en-US" b="1" dirty="0" smtClean="0">
                <a:solidFill>
                  <a:srgbClr val="0070C0"/>
                </a:solidFill>
              </a:rPr>
              <a:t>The Pre-Copernicus/Kepler Solar System</a:t>
            </a:r>
          </a:p>
        </p:txBody>
      </p:sp>
      <p:sp>
        <p:nvSpPr>
          <p:cNvPr id="4" name="Oval 3"/>
          <p:cNvSpPr/>
          <p:nvPr/>
        </p:nvSpPr>
        <p:spPr>
          <a:xfrm>
            <a:off x="4945380" y="3619500"/>
            <a:ext cx="1066800" cy="10287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t>Earth</a:t>
            </a:r>
            <a:endParaRPr lang="en-US" sz="2000" b="1" dirty="0"/>
          </a:p>
        </p:txBody>
      </p:sp>
      <p:sp>
        <p:nvSpPr>
          <p:cNvPr id="5" name="Oval 4"/>
          <p:cNvSpPr/>
          <p:nvPr/>
        </p:nvSpPr>
        <p:spPr>
          <a:xfrm>
            <a:off x="3083441" y="2028750"/>
            <a:ext cx="4784651" cy="4499641"/>
          </a:xfrm>
          <a:prstGeom prst="ellipse">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6378913" y="1934654"/>
            <a:ext cx="2417135" cy="2367988"/>
          </a:xfrm>
          <a:prstGeom prst="ellipse">
            <a:avLst/>
          </a:prstGeom>
          <a:noFill/>
          <a:ln w="57150">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7940103" y="1729121"/>
            <a:ext cx="1010715" cy="1020254"/>
          </a:xfrm>
          <a:prstGeom prst="ellipse">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Mars</a:t>
            </a:r>
            <a:endParaRPr lang="en-US" sz="2000" dirty="0"/>
          </a:p>
        </p:txBody>
      </p:sp>
    </p:spTree>
    <p:extLst>
      <p:ext uri="{BB962C8B-B14F-4D97-AF65-F5344CB8AC3E}">
        <p14:creationId xmlns:p14="http://schemas.microsoft.com/office/powerpoint/2010/main" val="16997443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What is the Doctrine of Creation?</a:t>
            </a:r>
            <a:endParaRPr lang="en-US" b="1" dirty="0"/>
          </a:p>
        </p:txBody>
      </p:sp>
      <p:sp>
        <p:nvSpPr>
          <p:cNvPr id="3" name="Content Placeholder 2"/>
          <p:cNvSpPr>
            <a:spLocks noGrp="1"/>
          </p:cNvSpPr>
          <p:nvPr>
            <p:ph idx="1"/>
          </p:nvPr>
        </p:nvSpPr>
        <p:spPr>
          <a:xfrm>
            <a:off x="838200" y="1138469"/>
            <a:ext cx="10515600" cy="5719531"/>
          </a:xfrm>
          <a:solidFill>
            <a:srgbClr val="FFFFCC"/>
          </a:solidFill>
        </p:spPr>
        <p:txBody>
          <a:bodyPr>
            <a:normAutofit/>
          </a:bodyPr>
          <a:lstStyle/>
          <a:p>
            <a:pPr marL="0" indent="0">
              <a:buNone/>
            </a:pPr>
            <a:r>
              <a:rPr lang="en-US" b="1" dirty="0" smtClean="0">
                <a:solidFill>
                  <a:srgbClr val="0070C0"/>
                </a:solidFill>
              </a:rPr>
              <a:t>The Kepler Solar System</a:t>
            </a:r>
          </a:p>
        </p:txBody>
      </p:sp>
      <p:sp>
        <p:nvSpPr>
          <p:cNvPr id="5" name="Oval 4"/>
          <p:cNvSpPr/>
          <p:nvPr/>
        </p:nvSpPr>
        <p:spPr>
          <a:xfrm>
            <a:off x="3083441" y="2028750"/>
            <a:ext cx="6352269" cy="4499641"/>
          </a:xfrm>
          <a:prstGeom prst="ellipse">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4470809" y="3684044"/>
            <a:ext cx="1010715" cy="1020254"/>
          </a:xfrm>
          <a:prstGeom prst="ellipse">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Sun</a:t>
            </a:r>
            <a:endParaRPr lang="en-US" sz="2000" dirty="0"/>
          </a:p>
        </p:txBody>
      </p:sp>
      <p:sp>
        <p:nvSpPr>
          <p:cNvPr id="7" name="Oval 6"/>
          <p:cNvSpPr/>
          <p:nvPr/>
        </p:nvSpPr>
        <p:spPr>
          <a:xfrm>
            <a:off x="7634417" y="2124115"/>
            <a:ext cx="1066800" cy="10287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t>Earth</a:t>
            </a:r>
            <a:endParaRPr lang="en-US" sz="2000" b="1" dirty="0"/>
          </a:p>
        </p:txBody>
      </p:sp>
    </p:spTree>
    <p:extLst>
      <p:ext uri="{BB962C8B-B14F-4D97-AF65-F5344CB8AC3E}">
        <p14:creationId xmlns:p14="http://schemas.microsoft.com/office/powerpoint/2010/main" val="342895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What is the Doctrine of Creation?</a:t>
            </a:r>
            <a:endParaRPr lang="en-US" b="1" dirty="0"/>
          </a:p>
        </p:txBody>
      </p:sp>
      <p:sp>
        <p:nvSpPr>
          <p:cNvPr id="3" name="Content Placeholder 2"/>
          <p:cNvSpPr>
            <a:spLocks noGrp="1"/>
          </p:cNvSpPr>
          <p:nvPr>
            <p:ph idx="1"/>
          </p:nvPr>
        </p:nvSpPr>
        <p:spPr>
          <a:xfrm>
            <a:off x="838200" y="1096395"/>
            <a:ext cx="10515600" cy="5719531"/>
          </a:xfrm>
          <a:solidFill>
            <a:srgbClr val="FFFFCC"/>
          </a:solidFill>
        </p:spPr>
        <p:txBody>
          <a:bodyPr>
            <a:normAutofit/>
          </a:bodyPr>
          <a:lstStyle/>
          <a:p>
            <a:pPr marL="0" indent="0">
              <a:buNone/>
            </a:pPr>
            <a:r>
              <a:rPr lang="en-US" b="1" dirty="0" smtClean="0">
                <a:solidFill>
                  <a:srgbClr val="0070C0"/>
                </a:solidFill>
              </a:rPr>
              <a:t>An Ellipse is the locus of all points such that </a:t>
            </a:r>
            <a:r>
              <a:rPr lang="en-US" b="1" dirty="0" err="1" smtClean="0">
                <a:solidFill>
                  <a:srgbClr val="0070C0"/>
                </a:solidFill>
              </a:rPr>
              <a:t>x+y</a:t>
            </a:r>
            <a:r>
              <a:rPr lang="en-US" b="1" dirty="0" smtClean="0">
                <a:solidFill>
                  <a:srgbClr val="0070C0"/>
                </a:solidFill>
              </a:rPr>
              <a:t> = a constant</a:t>
            </a:r>
          </a:p>
        </p:txBody>
      </p:sp>
      <p:sp>
        <p:nvSpPr>
          <p:cNvPr id="5" name="Oval 4"/>
          <p:cNvSpPr/>
          <p:nvPr/>
        </p:nvSpPr>
        <p:spPr>
          <a:xfrm>
            <a:off x="3083441" y="2187828"/>
            <a:ext cx="5564373" cy="4340563"/>
          </a:xfrm>
          <a:prstGeom prst="ellipse">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p:cNvCxnSpPr/>
          <p:nvPr/>
        </p:nvCxnSpPr>
        <p:spPr>
          <a:xfrm flipV="1">
            <a:off x="2098071" y="4241021"/>
            <a:ext cx="7562032" cy="50488"/>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5863388" y="1686989"/>
            <a:ext cx="15699" cy="5128937"/>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4464020" y="3419626"/>
            <a:ext cx="796673" cy="1631216"/>
          </a:xfrm>
          <a:prstGeom prst="rect">
            <a:avLst/>
          </a:prstGeom>
          <a:noFill/>
        </p:spPr>
        <p:txBody>
          <a:bodyPr wrap="square" rtlCol="0">
            <a:spAutoFit/>
          </a:bodyPr>
          <a:lstStyle/>
          <a:p>
            <a:r>
              <a:rPr lang="en-US" sz="7200" dirty="0" smtClean="0"/>
              <a:t>.</a:t>
            </a:r>
          </a:p>
          <a:p>
            <a:r>
              <a:rPr lang="en-US" sz="2800" dirty="0" smtClean="0"/>
              <a:t>F₁</a:t>
            </a:r>
            <a:endParaRPr lang="en-US" sz="2800" dirty="0"/>
          </a:p>
        </p:txBody>
      </p:sp>
      <p:sp>
        <p:nvSpPr>
          <p:cNvPr id="8" name="TextBox 7"/>
          <p:cNvSpPr txBox="1"/>
          <p:nvPr/>
        </p:nvSpPr>
        <p:spPr>
          <a:xfrm>
            <a:off x="6974707" y="3419626"/>
            <a:ext cx="796673" cy="1631216"/>
          </a:xfrm>
          <a:prstGeom prst="rect">
            <a:avLst/>
          </a:prstGeom>
          <a:noFill/>
        </p:spPr>
        <p:txBody>
          <a:bodyPr wrap="square" rtlCol="0">
            <a:spAutoFit/>
          </a:bodyPr>
          <a:lstStyle/>
          <a:p>
            <a:r>
              <a:rPr lang="en-US" sz="7200" dirty="0" smtClean="0"/>
              <a:t>.</a:t>
            </a:r>
          </a:p>
          <a:p>
            <a:r>
              <a:rPr lang="en-US" sz="2800" dirty="0" smtClean="0"/>
              <a:t>F₂</a:t>
            </a:r>
            <a:endParaRPr lang="en-US" sz="2800" dirty="0"/>
          </a:p>
        </p:txBody>
      </p:sp>
      <p:cxnSp>
        <p:nvCxnSpPr>
          <p:cNvPr id="6" name="Straight Connector 5"/>
          <p:cNvCxnSpPr/>
          <p:nvPr/>
        </p:nvCxnSpPr>
        <p:spPr>
          <a:xfrm flipH="1" flipV="1">
            <a:off x="4168093" y="2647833"/>
            <a:ext cx="504884" cy="1643676"/>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H="1" flipV="1">
            <a:off x="4130203" y="2605201"/>
            <a:ext cx="3039142" cy="1686308"/>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3910279" y="2187828"/>
            <a:ext cx="375424" cy="523220"/>
          </a:xfrm>
          <a:prstGeom prst="rect">
            <a:avLst/>
          </a:prstGeom>
          <a:noFill/>
        </p:spPr>
        <p:txBody>
          <a:bodyPr wrap="none" rtlCol="0">
            <a:spAutoFit/>
          </a:bodyPr>
          <a:lstStyle/>
          <a:p>
            <a:r>
              <a:rPr lang="en-US" sz="2800" b="1" dirty="0" smtClean="0"/>
              <a:t>P</a:t>
            </a:r>
            <a:endParaRPr lang="en-US" sz="2800" b="1" dirty="0"/>
          </a:p>
        </p:txBody>
      </p:sp>
      <p:sp>
        <p:nvSpPr>
          <p:cNvPr id="14" name="TextBox 13"/>
          <p:cNvSpPr txBox="1"/>
          <p:nvPr/>
        </p:nvSpPr>
        <p:spPr>
          <a:xfrm>
            <a:off x="4095328" y="3499670"/>
            <a:ext cx="381836" cy="523220"/>
          </a:xfrm>
          <a:prstGeom prst="rect">
            <a:avLst/>
          </a:prstGeom>
          <a:noFill/>
        </p:spPr>
        <p:txBody>
          <a:bodyPr wrap="none" rtlCol="0">
            <a:spAutoFit/>
          </a:bodyPr>
          <a:lstStyle/>
          <a:p>
            <a:r>
              <a:rPr lang="en-US" sz="2800" b="1" dirty="0" smtClean="0"/>
              <a:t>X</a:t>
            </a:r>
            <a:endParaRPr lang="en-US" sz="2800" b="1" dirty="0"/>
          </a:p>
        </p:txBody>
      </p:sp>
      <p:sp>
        <p:nvSpPr>
          <p:cNvPr id="15" name="TextBox 14"/>
          <p:cNvSpPr txBox="1"/>
          <p:nvPr/>
        </p:nvSpPr>
        <p:spPr>
          <a:xfrm>
            <a:off x="5247147" y="2912233"/>
            <a:ext cx="381836" cy="523220"/>
          </a:xfrm>
          <a:prstGeom prst="rect">
            <a:avLst/>
          </a:prstGeom>
          <a:noFill/>
        </p:spPr>
        <p:txBody>
          <a:bodyPr wrap="none" rtlCol="0">
            <a:spAutoFit/>
          </a:bodyPr>
          <a:lstStyle/>
          <a:p>
            <a:r>
              <a:rPr lang="en-US" sz="2800" b="1" dirty="0" smtClean="0"/>
              <a:t>Y</a:t>
            </a:r>
            <a:endParaRPr lang="en-US" sz="2800" b="1" dirty="0"/>
          </a:p>
        </p:txBody>
      </p:sp>
    </p:spTree>
    <p:extLst>
      <p:ext uri="{BB962C8B-B14F-4D97-AF65-F5344CB8AC3E}">
        <p14:creationId xmlns:p14="http://schemas.microsoft.com/office/powerpoint/2010/main" val="41267593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What is the Doctrine of Creation?</a:t>
            </a:r>
            <a:endParaRPr lang="en-US" b="1" dirty="0"/>
          </a:p>
        </p:txBody>
      </p:sp>
      <p:sp>
        <p:nvSpPr>
          <p:cNvPr id="3" name="Content Placeholder 2"/>
          <p:cNvSpPr>
            <a:spLocks noGrp="1"/>
          </p:cNvSpPr>
          <p:nvPr>
            <p:ph idx="1"/>
          </p:nvPr>
        </p:nvSpPr>
        <p:spPr>
          <a:xfrm>
            <a:off x="838200" y="1138469"/>
            <a:ext cx="10515600" cy="5719531"/>
          </a:xfrm>
          <a:solidFill>
            <a:srgbClr val="FFFFCC"/>
          </a:solidFill>
        </p:spPr>
        <p:txBody>
          <a:bodyPr>
            <a:normAutofit/>
          </a:bodyPr>
          <a:lstStyle/>
          <a:p>
            <a:pPr marL="0" indent="0">
              <a:buNone/>
            </a:pPr>
            <a:r>
              <a:rPr lang="en-US" b="1" dirty="0" smtClean="0">
                <a:solidFill>
                  <a:srgbClr val="0070C0"/>
                </a:solidFill>
              </a:rPr>
              <a:t>The Kepler’s Laws:</a:t>
            </a:r>
          </a:p>
          <a:p>
            <a:pPr marL="514350" indent="-514350">
              <a:buFont typeface="+mj-lt"/>
              <a:buAutoNum type="arabicPeriod"/>
            </a:pPr>
            <a:r>
              <a:rPr lang="en-US" b="1" dirty="0" smtClean="0">
                <a:solidFill>
                  <a:srgbClr val="0070C0"/>
                </a:solidFill>
              </a:rPr>
              <a:t>All planets move in elliptical orbits having the sun at one focus.</a:t>
            </a:r>
          </a:p>
          <a:p>
            <a:pPr marL="514350" indent="-514350">
              <a:buFont typeface="+mj-lt"/>
              <a:buAutoNum type="arabicPeriod"/>
            </a:pPr>
            <a:r>
              <a:rPr lang="en-US" b="1" dirty="0" smtClean="0">
                <a:solidFill>
                  <a:srgbClr val="0070C0"/>
                </a:solidFill>
              </a:rPr>
              <a:t>A line joining any planet to the sun sweeps out equal areas in equal times</a:t>
            </a:r>
          </a:p>
          <a:p>
            <a:pPr marL="514350" indent="-514350">
              <a:buFont typeface="+mj-lt"/>
              <a:buAutoNum type="arabicPeriod"/>
            </a:pPr>
            <a:r>
              <a:rPr lang="en-US" b="1" dirty="0" smtClean="0">
                <a:solidFill>
                  <a:srgbClr val="0070C0"/>
                </a:solidFill>
              </a:rPr>
              <a:t>The square of the period of any planet about the sun is proportional to the cube of the planet’s mean distance from the sun.</a:t>
            </a:r>
          </a:p>
        </p:txBody>
      </p:sp>
    </p:spTree>
    <p:extLst>
      <p:ext uri="{BB962C8B-B14F-4D97-AF65-F5344CB8AC3E}">
        <p14:creationId xmlns:p14="http://schemas.microsoft.com/office/powerpoint/2010/main" val="117940881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885</Words>
  <Application>Microsoft Office PowerPoint</Application>
  <PresentationFormat>Widescreen</PresentationFormat>
  <Paragraphs>84</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Discipleship:  An  Introduction to  Systematic Theology and  Apologetics</vt:lpstr>
      <vt:lpstr>The Big Picture</vt:lpstr>
      <vt:lpstr>What is the Doctrine of Creation?</vt:lpstr>
      <vt:lpstr>What is the Doctrine of Creation?</vt:lpstr>
      <vt:lpstr>What is the Doctrine of Creation?</vt:lpstr>
      <vt:lpstr>What is the Doctrine of Creation?</vt:lpstr>
      <vt:lpstr>What is the Doctrine of Creation?</vt:lpstr>
      <vt:lpstr>What is the Doctrine of Creation?</vt:lpstr>
      <vt:lpstr>What is the Doctrine of Creation?</vt:lpstr>
      <vt:lpstr>What is the Doctrine of Creation?</vt:lpstr>
      <vt:lpstr>What is the Doctrine of Creation?</vt:lpstr>
      <vt:lpstr>What is the Doctrine of Creation?</vt:lpstr>
      <vt:lpstr>What is the Doctrine of Creation?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Discipleship:  An  Introduction to  Systematic Theology and  Apologetics</dc:title>
  <dc:creator>carl schmuland</dc:creator>
  <cp:lastModifiedBy>carl schmuland</cp:lastModifiedBy>
  <cp:revision>1</cp:revision>
  <dcterms:created xsi:type="dcterms:W3CDTF">2016-03-13T22:46:32Z</dcterms:created>
  <dcterms:modified xsi:type="dcterms:W3CDTF">2016-03-13T22:47:22Z</dcterms:modified>
</cp:coreProperties>
</file>