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22AC23-C3BB-4677-B031-EC2C996F004C}"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4022937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22AC23-C3BB-4677-B031-EC2C996F004C}"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2971938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22AC23-C3BB-4677-B031-EC2C996F004C}"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3050668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22AC23-C3BB-4677-B031-EC2C996F004C}"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2799112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22AC23-C3BB-4677-B031-EC2C996F004C}"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204936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22AC23-C3BB-4677-B031-EC2C996F004C}" type="datetimeFigureOut">
              <a:rPr lang="en-US" smtClean="0"/>
              <a:t>3/20/2016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2799915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22AC23-C3BB-4677-B031-EC2C996F004C}" type="datetimeFigureOut">
              <a:rPr lang="en-US" smtClean="0"/>
              <a:t>3/20/2016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2513806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22AC23-C3BB-4677-B031-EC2C996F004C}" type="datetimeFigureOut">
              <a:rPr lang="en-US" smtClean="0"/>
              <a:t>3/20/2016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2910626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22AC23-C3BB-4677-B031-EC2C996F004C}" type="datetimeFigureOut">
              <a:rPr lang="en-US" smtClean="0"/>
              <a:t>3/20/2016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826078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22AC23-C3BB-4677-B031-EC2C996F004C}" type="datetimeFigureOut">
              <a:rPr lang="en-US" smtClean="0"/>
              <a:t>3/20/2016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2372997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22AC23-C3BB-4677-B031-EC2C996F004C}" type="datetimeFigureOut">
              <a:rPr lang="en-US" smtClean="0"/>
              <a:t>3/20/2016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CE5DA-80FD-45EE-A1AA-0A5382804EDB}" type="slidenum">
              <a:rPr lang="en-US" smtClean="0"/>
              <a:t>‹#›</a:t>
            </a:fld>
            <a:endParaRPr lang="en-US"/>
          </a:p>
        </p:txBody>
      </p:sp>
    </p:spTree>
    <p:extLst>
      <p:ext uri="{BB962C8B-B14F-4D97-AF65-F5344CB8AC3E}">
        <p14:creationId xmlns:p14="http://schemas.microsoft.com/office/powerpoint/2010/main" val="3854417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22AC23-C3BB-4677-B031-EC2C996F004C}" type="datetimeFigureOut">
              <a:rPr lang="en-US" smtClean="0"/>
              <a:t>3/20/2016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CE5DA-80FD-45EE-A1AA-0A5382804EDB}" type="slidenum">
              <a:rPr lang="en-US" smtClean="0"/>
              <a:t>‹#›</a:t>
            </a:fld>
            <a:endParaRPr lang="en-US"/>
          </a:p>
        </p:txBody>
      </p:sp>
    </p:spTree>
    <p:extLst>
      <p:ext uri="{BB962C8B-B14F-4D97-AF65-F5344CB8AC3E}">
        <p14:creationId xmlns:p14="http://schemas.microsoft.com/office/powerpoint/2010/main" val="657119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March 20, 2016</a:t>
            </a:r>
            <a:endParaRPr lang="en-US" dirty="0">
              <a:solidFill>
                <a:srgbClr val="0070C0"/>
              </a:solidFill>
            </a:endParaRPr>
          </a:p>
        </p:txBody>
      </p:sp>
    </p:spTree>
    <p:extLst>
      <p:ext uri="{BB962C8B-B14F-4D97-AF65-F5344CB8AC3E}">
        <p14:creationId xmlns:p14="http://schemas.microsoft.com/office/powerpoint/2010/main" val="19097813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Big Bang?</a:t>
            </a:r>
            <a:endParaRPr lang="en-US" b="1" dirty="0"/>
          </a:p>
        </p:txBody>
      </p:sp>
      <p:sp>
        <p:nvSpPr>
          <p:cNvPr id="3" name="Content Placeholder 2"/>
          <p:cNvSpPr>
            <a:spLocks noGrp="1"/>
          </p:cNvSpPr>
          <p:nvPr>
            <p:ph idx="1"/>
          </p:nvPr>
        </p:nvSpPr>
        <p:spPr>
          <a:xfrm>
            <a:off x="838200" y="1138469"/>
            <a:ext cx="10515600" cy="5719531"/>
          </a:xfrm>
          <a:solidFill>
            <a:srgbClr val="FFFFCC"/>
          </a:solidFill>
        </p:spPr>
        <p:txBody>
          <a:bodyPr>
            <a:normAutofit/>
          </a:bodyPr>
          <a:lstStyle/>
          <a:p>
            <a:pPr marL="0" indent="0">
              <a:buNone/>
            </a:pPr>
            <a:r>
              <a:rPr lang="en-US" b="1" dirty="0" smtClean="0">
                <a:solidFill>
                  <a:srgbClr val="0070C0"/>
                </a:solidFill>
              </a:rPr>
              <a:t>The Big Bang is the prevailing theoretical conception of the universe based upon two early 20</a:t>
            </a:r>
            <a:r>
              <a:rPr lang="en-US" b="1" baseline="30000" dirty="0" smtClean="0">
                <a:solidFill>
                  <a:srgbClr val="0070C0"/>
                </a:solidFill>
              </a:rPr>
              <a:t>th</a:t>
            </a:r>
            <a:r>
              <a:rPr lang="en-US" b="1" dirty="0" smtClean="0">
                <a:solidFill>
                  <a:srgbClr val="0070C0"/>
                </a:solidFill>
              </a:rPr>
              <a:t> century ideas.</a:t>
            </a:r>
            <a:r>
              <a:rPr lang="en-US" dirty="0"/>
              <a:t> </a:t>
            </a:r>
            <a:endParaRPr lang="en-US" dirty="0" smtClean="0"/>
          </a:p>
          <a:p>
            <a:pPr marL="514350" indent="-514350">
              <a:buFont typeface="+mj-lt"/>
              <a:buAutoNum type="arabicPeriod"/>
            </a:pPr>
            <a:r>
              <a:rPr lang="en-US" b="1" dirty="0" smtClean="0"/>
              <a:t>Einstein's theory of general relativity. </a:t>
            </a:r>
            <a:r>
              <a:rPr lang="en-US" b="1" dirty="0" smtClean="0">
                <a:solidFill>
                  <a:srgbClr val="0070C0"/>
                </a:solidFill>
              </a:rPr>
              <a:t>Gravitation is not a force of attraction between centers of mass as Newton taught</a:t>
            </a:r>
            <a:r>
              <a:rPr lang="en-US" b="1" dirty="0">
                <a:solidFill>
                  <a:srgbClr val="0070C0"/>
                </a:solidFill>
              </a:rPr>
              <a:t>. Gravitation is a distortion of space and </a:t>
            </a:r>
            <a:r>
              <a:rPr lang="en-US" b="1" dirty="0" smtClean="0">
                <a:solidFill>
                  <a:srgbClr val="0070C0"/>
                </a:solidFill>
              </a:rPr>
              <a:t>time. </a:t>
            </a:r>
            <a:r>
              <a:rPr lang="en-US" b="1" dirty="0" smtClean="0"/>
              <a:t>Matter </a:t>
            </a:r>
            <a:r>
              <a:rPr lang="en-US" b="1" dirty="0"/>
              <a:t>tells space how to curve, and space tells matter how to </a:t>
            </a:r>
            <a:r>
              <a:rPr lang="en-US" b="1" dirty="0" smtClean="0"/>
              <a:t>move. </a:t>
            </a:r>
            <a:r>
              <a:rPr lang="en-US" b="1" dirty="0" smtClean="0">
                <a:solidFill>
                  <a:srgbClr val="FF0000"/>
                </a:solidFill>
              </a:rPr>
              <a:t>However, at low speeds, General relativity becomes Newton’s gravitation.</a:t>
            </a:r>
          </a:p>
          <a:p>
            <a:pPr marL="514350" indent="-514350">
              <a:buFont typeface="+mj-lt"/>
              <a:buAutoNum type="arabicPeriod"/>
            </a:pPr>
            <a:r>
              <a:rPr lang="en-US" b="1" dirty="0" smtClean="0"/>
              <a:t>The Cosmological Principle: </a:t>
            </a:r>
            <a:r>
              <a:rPr lang="en-US" b="1" dirty="0" smtClean="0">
                <a:solidFill>
                  <a:srgbClr val="0070C0"/>
                </a:solidFill>
              </a:rPr>
              <a:t>The</a:t>
            </a:r>
            <a:r>
              <a:rPr lang="en-US" b="1" dirty="0" smtClean="0"/>
              <a:t> </a:t>
            </a:r>
            <a:r>
              <a:rPr lang="en-US" b="1" dirty="0" smtClean="0">
                <a:solidFill>
                  <a:srgbClr val="0070C0"/>
                </a:solidFill>
              </a:rPr>
              <a:t>distribution of matter in  the universe is homogeneous and isotropic. Roughly 6 hydrogen atoms per cubic meter.</a:t>
            </a:r>
          </a:p>
        </p:txBody>
      </p:sp>
    </p:spTree>
    <p:extLst>
      <p:ext uri="{BB962C8B-B14F-4D97-AF65-F5344CB8AC3E}">
        <p14:creationId xmlns:p14="http://schemas.microsoft.com/office/powerpoint/2010/main" val="2575767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Big Bang?</a:t>
            </a:r>
            <a:endParaRPr lang="en-US" b="1" dirty="0"/>
          </a:p>
        </p:txBody>
      </p:sp>
      <p:pic>
        <p:nvPicPr>
          <p:cNvPr id="3074" name="Picture 2" descr="990006_557.jpg (557×50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3287" y="1612106"/>
            <a:ext cx="5305425" cy="4772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7110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smtClean="0"/>
              <a:t/>
            </a:r>
            <a:br>
              <a:rPr lang="en-US" b="1" dirty="0" smtClean="0"/>
            </a:br>
            <a:r>
              <a:rPr lang="en-US" b="1" dirty="0" smtClean="0"/>
              <a:t>What is the Big Bang?</a:t>
            </a:r>
            <a:r>
              <a:rPr lang="en-US" sz="2400" b="1" dirty="0" smtClean="0"/>
              <a:t> </a:t>
            </a:r>
            <a:br>
              <a:rPr lang="en-US" sz="2400" b="1" dirty="0" smtClean="0"/>
            </a:br>
            <a:r>
              <a:rPr lang="en-US" sz="2400" b="1" dirty="0"/>
              <a:t> </a:t>
            </a:r>
            <a:r>
              <a:rPr lang="en-US" sz="2400" b="1" dirty="0" smtClean="0"/>
              <a:t>                                                                                                Source</a:t>
            </a:r>
            <a:r>
              <a:rPr lang="en-US" sz="2400" b="1" dirty="0"/>
              <a:t>: 2014 NASA Publication</a:t>
            </a:r>
            <a:r>
              <a:rPr lang="en-US" sz="2400" b="1" dirty="0">
                <a:solidFill>
                  <a:srgbClr val="0070C0"/>
                </a:solidFill>
              </a:rPr>
              <a:t/>
            </a:r>
            <a:br>
              <a:rPr lang="en-US" sz="2400" b="1" dirty="0">
                <a:solidFill>
                  <a:srgbClr val="0070C0"/>
                </a:solidFill>
              </a:rPr>
            </a:br>
            <a:endParaRPr lang="en-US" b="1" dirty="0"/>
          </a:p>
        </p:txBody>
      </p:sp>
      <p:sp>
        <p:nvSpPr>
          <p:cNvPr id="3" name="Content Placeholder 2"/>
          <p:cNvSpPr>
            <a:spLocks noGrp="1"/>
          </p:cNvSpPr>
          <p:nvPr>
            <p:ph idx="1"/>
          </p:nvPr>
        </p:nvSpPr>
        <p:spPr>
          <a:xfrm>
            <a:off x="838200" y="1138469"/>
            <a:ext cx="10515600" cy="5719531"/>
          </a:xfrm>
          <a:solidFill>
            <a:srgbClr val="FFFFCC"/>
          </a:solidFill>
        </p:spPr>
        <p:txBody>
          <a:bodyPr>
            <a:normAutofit/>
          </a:bodyPr>
          <a:lstStyle/>
          <a:p>
            <a:r>
              <a:rPr lang="en-US" b="1" dirty="0">
                <a:solidFill>
                  <a:srgbClr val="0070C0"/>
                </a:solidFill>
              </a:rPr>
              <a:t>The Big Bang did not occur at a single point in space as an "explosion." It is better thought of as the simultaneous appearance of space everywhere in the universe. </a:t>
            </a:r>
            <a:endParaRPr lang="en-US" b="1" dirty="0" smtClean="0">
              <a:solidFill>
                <a:srgbClr val="0070C0"/>
              </a:solidFill>
            </a:endParaRPr>
          </a:p>
          <a:p>
            <a:r>
              <a:rPr lang="en-US" b="1" dirty="0">
                <a:solidFill>
                  <a:srgbClr val="0070C0"/>
                </a:solidFill>
              </a:rPr>
              <a:t>By definition, the universe encompasses all of space and time as we know it, so it is beyond the realm of the Big Bang model to postulate what the universe is expanding into</a:t>
            </a:r>
            <a:r>
              <a:rPr lang="en-US" b="1" dirty="0" smtClean="0">
                <a:solidFill>
                  <a:srgbClr val="0070C0"/>
                </a:solidFill>
              </a:rPr>
              <a:t>.</a:t>
            </a:r>
          </a:p>
          <a:p>
            <a:r>
              <a:rPr lang="en-US" b="1" dirty="0">
                <a:solidFill>
                  <a:srgbClr val="0070C0"/>
                </a:solidFill>
              </a:rPr>
              <a:t>It is beyond the realm of the Big Bang Model to say what gave rise to the Big Bang. There are a number of speculative theories about this topic, but none of them make realistically testable predictions as of yet.</a:t>
            </a:r>
          </a:p>
          <a:p>
            <a:pPr marL="0" indent="0">
              <a:buNone/>
            </a:pPr>
            <a:endParaRPr lang="en-US" b="1" dirty="0" smtClean="0">
              <a:solidFill>
                <a:srgbClr val="0070C0"/>
              </a:solidFill>
            </a:endParaRPr>
          </a:p>
        </p:txBody>
      </p:sp>
    </p:spTree>
    <p:extLst>
      <p:ext uri="{BB962C8B-B14F-4D97-AF65-F5344CB8AC3E}">
        <p14:creationId xmlns:p14="http://schemas.microsoft.com/office/powerpoint/2010/main" val="2141326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i="1" dirty="0" smtClean="0">
                <a:solidFill>
                  <a:srgbClr val="0070C0"/>
                </a:solidFill>
              </a:rPr>
              <a:t>Critique </a:t>
            </a:r>
            <a:r>
              <a:rPr lang="en-US" b="1" i="1" dirty="0">
                <a:solidFill>
                  <a:srgbClr val="0070C0"/>
                </a:solidFill>
              </a:rPr>
              <a:t>of Pure </a:t>
            </a:r>
            <a:r>
              <a:rPr lang="en-US" b="1" i="1" dirty="0" smtClean="0">
                <a:solidFill>
                  <a:srgbClr val="0070C0"/>
                </a:solidFill>
              </a:rPr>
              <a:t>Reason</a:t>
            </a:r>
          </a:p>
          <a:p>
            <a:r>
              <a:rPr lang="en-US" b="1" dirty="0" smtClean="0">
                <a:solidFill>
                  <a:srgbClr val="0070C0"/>
                </a:solidFill>
              </a:rPr>
              <a:t>Possibly the most impactful philosophical book of all time.</a:t>
            </a:r>
          </a:p>
          <a:p>
            <a:r>
              <a:rPr lang="en-US" b="1" dirty="0" smtClean="0">
                <a:solidFill>
                  <a:srgbClr val="0070C0"/>
                </a:solidFill>
              </a:rPr>
              <a:t>Kant set out to save science from Hume’s work and in retrospect unwittingly found a better way to corrupt it.</a:t>
            </a:r>
            <a:endParaRPr lang="en-US" b="1" dirty="0">
              <a:solidFill>
                <a:srgbClr val="0070C0"/>
              </a:solidFill>
            </a:endParaRPr>
          </a:p>
          <a:p>
            <a:r>
              <a:rPr lang="en-US" b="1" dirty="0" smtClean="0">
                <a:solidFill>
                  <a:srgbClr val="0070C0"/>
                </a:solidFill>
              </a:rPr>
              <a:t>Kant divided the world into two realms:</a:t>
            </a:r>
          </a:p>
          <a:p>
            <a:pPr marL="971550" lvl="1" indent="-514350">
              <a:buFont typeface="+mj-lt"/>
              <a:buAutoNum type="arabicPeriod"/>
            </a:pPr>
            <a:r>
              <a:rPr lang="en-US" sz="2800" b="1" dirty="0" smtClean="0">
                <a:solidFill>
                  <a:srgbClr val="0070C0"/>
                </a:solidFill>
              </a:rPr>
              <a:t>Phenomenal: the empirical observable by the senses.</a:t>
            </a:r>
          </a:p>
          <a:p>
            <a:pPr marL="971550" lvl="1" indent="-514350">
              <a:buFont typeface="+mj-lt"/>
              <a:buAutoNum type="arabicPeriod"/>
            </a:pPr>
            <a:r>
              <a:rPr lang="en-US" sz="2800" b="1" dirty="0" err="1" smtClean="0">
                <a:solidFill>
                  <a:srgbClr val="0070C0"/>
                </a:solidFill>
              </a:rPr>
              <a:t>Noumenal</a:t>
            </a:r>
            <a:r>
              <a:rPr lang="en-US" sz="2800" b="1" dirty="0" smtClean="0">
                <a:solidFill>
                  <a:srgbClr val="0070C0"/>
                </a:solidFill>
              </a:rPr>
              <a:t>: things not directly observable like the essence of something, the self, and God.</a:t>
            </a:r>
          </a:p>
          <a:p>
            <a:r>
              <a:rPr lang="en-US" b="1" dirty="0" smtClean="0">
                <a:solidFill>
                  <a:srgbClr val="0070C0"/>
                </a:solidFill>
              </a:rPr>
              <a:t>Kant hypothesized an un-crossable wall separating the two realms. Thus it is impossible to be sure if God exists or is the creator of the universe.</a:t>
            </a:r>
          </a:p>
          <a:p>
            <a:pPr marL="914400" lvl="1" indent="-457200">
              <a:buFont typeface="+mj-lt"/>
              <a:buAutoNum type="arabicPeriod"/>
            </a:pPr>
            <a:endParaRPr lang="en-US" dirty="0" smtClean="0">
              <a:solidFill>
                <a:srgbClr val="0070C0"/>
              </a:solidFill>
            </a:endParaRPr>
          </a:p>
          <a:p>
            <a:endParaRPr lang="en-US" dirty="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3924750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lnSpcReduction="10000"/>
          </a:bodyPr>
          <a:lstStyle/>
          <a:p>
            <a:pPr marL="0" indent="0">
              <a:buNone/>
            </a:pPr>
            <a:r>
              <a:rPr lang="en-US" b="1" i="1" dirty="0" smtClean="0">
                <a:solidFill>
                  <a:srgbClr val="0070C0"/>
                </a:solidFill>
              </a:rPr>
              <a:t>Critique </a:t>
            </a:r>
            <a:r>
              <a:rPr lang="en-US" b="1" i="1" dirty="0">
                <a:solidFill>
                  <a:srgbClr val="0070C0"/>
                </a:solidFill>
              </a:rPr>
              <a:t>of Pure Reason  </a:t>
            </a:r>
            <a:endParaRPr lang="en-US" b="1" i="1" dirty="0" smtClean="0">
              <a:solidFill>
                <a:srgbClr val="0070C0"/>
              </a:solidFill>
            </a:endParaRPr>
          </a:p>
          <a:p>
            <a:r>
              <a:rPr lang="en-US" b="1" dirty="0" smtClean="0">
                <a:solidFill>
                  <a:srgbClr val="0070C0"/>
                </a:solidFill>
              </a:rPr>
              <a:t>There are three problems with Kant’s </a:t>
            </a:r>
            <a:r>
              <a:rPr lang="en-US" b="1" dirty="0">
                <a:solidFill>
                  <a:srgbClr val="0070C0"/>
                </a:solidFill>
              </a:rPr>
              <a:t> </a:t>
            </a:r>
            <a:r>
              <a:rPr lang="en-US" b="1" dirty="0" smtClean="0">
                <a:solidFill>
                  <a:srgbClr val="0070C0"/>
                </a:solidFill>
              </a:rPr>
              <a:t>hypothesis:</a:t>
            </a:r>
          </a:p>
          <a:p>
            <a:pPr marL="914400" lvl="1" indent="-457200">
              <a:buFont typeface="+mj-lt"/>
              <a:buAutoNum type="arabicPeriod"/>
            </a:pPr>
            <a:r>
              <a:rPr lang="en-US" sz="2800" b="1" dirty="0" smtClean="0">
                <a:solidFill>
                  <a:srgbClr val="0070C0"/>
                </a:solidFill>
              </a:rPr>
              <a:t>It contradicts Romans 1:18-20. Indeed it is a double truth conundrum of faith versus </a:t>
            </a:r>
            <a:r>
              <a:rPr lang="en-US" sz="2800" b="1" dirty="0" smtClean="0">
                <a:solidFill>
                  <a:srgbClr val="FF0000"/>
                </a:solidFill>
              </a:rPr>
              <a:t>supposed</a:t>
            </a:r>
            <a:r>
              <a:rPr lang="en-US" sz="2800" b="1" dirty="0" smtClean="0">
                <a:solidFill>
                  <a:srgbClr val="0070C0"/>
                </a:solidFill>
              </a:rPr>
              <a:t> reason.  If Kant is correct Paul is wrong and Scripture is not inerrant. BUT if Paul is correct, then Kant is wrong. </a:t>
            </a:r>
          </a:p>
          <a:p>
            <a:pPr marL="457200" lvl="1" indent="0">
              <a:buNone/>
            </a:pPr>
            <a:endParaRPr lang="en-US" sz="2800" b="1" dirty="0" smtClean="0"/>
          </a:p>
          <a:p>
            <a:pPr marL="457200" lvl="1" indent="0">
              <a:buNone/>
            </a:pPr>
            <a:r>
              <a:rPr lang="en-US" sz="2800" b="1" dirty="0" smtClean="0"/>
              <a:t>For </a:t>
            </a:r>
            <a:r>
              <a:rPr lang="en-US" sz="2800" b="1" dirty="0"/>
              <a:t>the wrath of God is revealed from heaven against all ungodliness and unrighteousness of men, who by their unrighteousness suppress the truth. For what can be known about God is plain to them, because God has shown it to them. For his invisible attributes, namely, his eternal power and divine nature, have been clearly perceived, ever since the creation of the world, in the things that have been made. So they are without excuse. </a:t>
            </a:r>
            <a:r>
              <a:rPr lang="en-US" sz="2800" dirty="0"/>
              <a:t>Romans 1:18-20 </a:t>
            </a:r>
            <a:endParaRPr lang="en-US" sz="2800" b="1" dirty="0"/>
          </a:p>
          <a:p>
            <a:pPr marL="914400" lvl="1" indent="-457200">
              <a:buFont typeface="+mj-lt"/>
              <a:buAutoNum type="arabicPeriod"/>
            </a:pPr>
            <a:endParaRPr lang="en-US" dirty="0" smtClean="0">
              <a:solidFill>
                <a:srgbClr val="0070C0"/>
              </a:solidFill>
            </a:endParaRPr>
          </a:p>
          <a:p>
            <a:endParaRPr lang="en-US" dirty="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3064806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a:bodyPr>
          <a:lstStyle/>
          <a:p>
            <a:pPr marL="0" indent="0">
              <a:buNone/>
            </a:pPr>
            <a:r>
              <a:rPr lang="en-US" b="1" i="1" dirty="0" smtClean="0">
                <a:solidFill>
                  <a:srgbClr val="0070C0"/>
                </a:solidFill>
              </a:rPr>
              <a:t>Critique </a:t>
            </a:r>
            <a:r>
              <a:rPr lang="en-US" b="1" i="1" dirty="0">
                <a:solidFill>
                  <a:srgbClr val="0070C0"/>
                </a:solidFill>
              </a:rPr>
              <a:t>of Pure Reason  </a:t>
            </a:r>
            <a:endParaRPr lang="en-US" b="1" i="1" dirty="0" smtClean="0">
              <a:solidFill>
                <a:srgbClr val="0070C0"/>
              </a:solidFill>
            </a:endParaRPr>
          </a:p>
          <a:p>
            <a:r>
              <a:rPr lang="en-US" b="1" dirty="0" smtClean="0">
                <a:solidFill>
                  <a:srgbClr val="0070C0"/>
                </a:solidFill>
              </a:rPr>
              <a:t>There are three problems with Kant’s </a:t>
            </a:r>
            <a:r>
              <a:rPr lang="en-US" b="1" dirty="0">
                <a:solidFill>
                  <a:srgbClr val="0070C0"/>
                </a:solidFill>
              </a:rPr>
              <a:t> </a:t>
            </a:r>
            <a:r>
              <a:rPr lang="en-US" b="1" dirty="0" smtClean="0">
                <a:solidFill>
                  <a:srgbClr val="0070C0"/>
                </a:solidFill>
              </a:rPr>
              <a:t>hypothesis:</a:t>
            </a:r>
          </a:p>
          <a:p>
            <a:pPr marL="457200" lvl="1" indent="0">
              <a:buNone/>
            </a:pPr>
            <a:r>
              <a:rPr lang="en-US" sz="2800" b="1" dirty="0" smtClean="0">
                <a:solidFill>
                  <a:srgbClr val="0070C0"/>
                </a:solidFill>
              </a:rPr>
              <a:t>2. Kant has set the stage for evolution by declaring his hypothesis to be true when the </a:t>
            </a:r>
            <a:r>
              <a:rPr lang="en-US" sz="2800" b="1" smtClean="0">
                <a:solidFill>
                  <a:srgbClr val="0070C0"/>
                </a:solidFill>
              </a:rPr>
              <a:t>proof by rigorous </a:t>
            </a:r>
            <a:r>
              <a:rPr lang="en-US" sz="2800" b="1" dirty="0" smtClean="0">
                <a:solidFill>
                  <a:srgbClr val="0070C0"/>
                </a:solidFill>
              </a:rPr>
              <a:t>empirical evidence is impossible. This would ultimately result in the short lived, though not dead, Logical Positivism that states something is true only if it can be shown to be true empirically. </a:t>
            </a:r>
          </a:p>
          <a:p>
            <a:pPr marL="457200" lvl="1" indent="0">
              <a:buNone/>
            </a:pPr>
            <a:endParaRPr lang="en-US" sz="2800" b="1" dirty="0" smtClean="0">
              <a:solidFill>
                <a:srgbClr val="0070C0"/>
              </a:solidFill>
            </a:endParaRPr>
          </a:p>
          <a:p>
            <a:pPr marL="457200" lvl="1" indent="0">
              <a:buNone/>
            </a:pPr>
            <a:r>
              <a:rPr lang="en-US" sz="2800" b="1" dirty="0" smtClean="0">
                <a:solidFill>
                  <a:srgbClr val="0070C0"/>
                </a:solidFill>
              </a:rPr>
              <a:t>3. God’s attributes, especially omnipotence, trumps the possibility of an unmovable object or an </a:t>
            </a:r>
            <a:r>
              <a:rPr lang="en-US" sz="2800" b="1" dirty="0" smtClean="0">
                <a:solidFill>
                  <a:srgbClr val="FF0000"/>
                </a:solidFill>
              </a:rPr>
              <a:t>un-crossable</a:t>
            </a:r>
            <a:r>
              <a:rPr lang="en-US" sz="2800" b="1" dirty="0" smtClean="0">
                <a:solidFill>
                  <a:srgbClr val="0070C0"/>
                </a:solidFill>
              </a:rPr>
              <a:t> wall. </a:t>
            </a:r>
          </a:p>
          <a:p>
            <a:pPr marL="457200" lvl="1" indent="0">
              <a:buNone/>
            </a:pPr>
            <a:endParaRPr lang="en-US" dirty="0" smtClean="0">
              <a:solidFill>
                <a:srgbClr val="0070C0"/>
              </a:solidFill>
            </a:endParaRPr>
          </a:p>
          <a:p>
            <a:endParaRPr lang="en-US" dirty="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4360618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a:bodyPr>
          <a:lstStyle/>
          <a:p>
            <a:pPr marL="0" indent="0">
              <a:buNone/>
            </a:pPr>
            <a:r>
              <a:rPr lang="en-US" b="1" dirty="0" smtClean="0"/>
              <a:t>Origin </a:t>
            </a:r>
            <a:r>
              <a:rPr lang="en-US" b="1" dirty="0"/>
              <a:t>of the </a:t>
            </a:r>
            <a:r>
              <a:rPr lang="en-US" b="1" dirty="0" smtClean="0"/>
              <a:t>Species ( published in 1859)</a:t>
            </a:r>
          </a:p>
          <a:p>
            <a:r>
              <a:rPr lang="en-US" b="1" dirty="0" smtClean="0">
                <a:solidFill>
                  <a:srgbClr val="0070C0"/>
                </a:solidFill>
              </a:rPr>
              <a:t>Written for general not scientific readers between 1839 and 1844</a:t>
            </a:r>
          </a:p>
          <a:p>
            <a:r>
              <a:rPr lang="en-US" b="1" dirty="0" smtClean="0">
                <a:solidFill>
                  <a:srgbClr val="0070C0"/>
                </a:solidFill>
              </a:rPr>
              <a:t>Not a new idea (Erasmus Darwin)</a:t>
            </a:r>
          </a:p>
          <a:p>
            <a:pPr marL="0" indent="0">
              <a:buNone/>
            </a:pPr>
            <a:r>
              <a:rPr lang="en-US" b="1" dirty="0" smtClean="0"/>
              <a:t>The three premises in Origin of the Species</a:t>
            </a:r>
          </a:p>
          <a:p>
            <a:pPr marL="914400" lvl="1" indent="-457200">
              <a:buFont typeface="+mj-lt"/>
              <a:buAutoNum type="arabicPeriod"/>
            </a:pPr>
            <a:r>
              <a:rPr lang="en-US" sz="2800" b="1" dirty="0" smtClean="0">
                <a:solidFill>
                  <a:srgbClr val="0070C0"/>
                </a:solidFill>
              </a:rPr>
              <a:t>Each individual in a species is different</a:t>
            </a:r>
          </a:p>
          <a:p>
            <a:pPr marL="914400" lvl="1" indent="-457200">
              <a:buFont typeface="+mj-lt"/>
              <a:buAutoNum type="arabicPeriod"/>
            </a:pPr>
            <a:r>
              <a:rPr lang="en-US" sz="2800" b="1" dirty="0" smtClean="0">
                <a:solidFill>
                  <a:srgbClr val="0070C0"/>
                </a:solidFill>
              </a:rPr>
              <a:t>All living creatures tend to produce more offspring than the environment can support</a:t>
            </a:r>
          </a:p>
          <a:p>
            <a:pPr marL="914400" lvl="1" indent="-457200">
              <a:buFont typeface="+mj-lt"/>
              <a:buAutoNum type="arabicPeriod"/>
            </a:pPr>
            <a:r>
              <a:rPr lang="en-US" sz="2800" b="1" dirty="0" smtClean="0">
                <a:solidFill>
                  <a:srgbClr val="0070C0"/>
                </a:solidFill>
              </a:rPr>
              <a:t>The fittest individual in an environment survives to pass on it genes</a:t>
            </a:r>
            <a:r>
              <a:rPr lang="en-US" b="1" dirty="0" smtClean="0">
                <a:solidFill>
                  <a:srgbClr val="0070C0"/>
                </a:solidFill>
              </a:rPr>
              <a:t>.</a:t>
            </a:r>
            <a:endParaRPr lang="en-US" dirty="0" smtClean="0">
              <a:solidFill>
                <a:srgbClr val="0070C0"/>
              </a:solidFill>
            </a:endParaRPr>
          </a:p>
          <a:p>
            <a:endParaRPr lang="en-US" dirty="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28451861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a:bodyPr>
          <a:lstStyle/>
          <a:p>
            <a:pPr marL="0" indent="0">
              <a:buNone/>
            </a:pPr>
            <a:r>
              <a:rPr lang="en-US" b="1" dirty="0"/>
              <a:t>Origin of the Species ( published in 1859)</a:t>
            </a:r>
          </a:p>
          <a:p>
            <a:r>
              <a:rPr lang="en-US" b="1" dirty="0" smtClean="0">
                <a:solidFill>
                  <a:srgbClr val="0070C0"/>
                </a:solidFill>
              </a:rPr>
              <a:t>By 1880 evolution was accepted by the scientific community but natural selection was not thought to be the primary force.</a:t>
            </a:r>
          </a:p>
          <a:p>
            <a:r>
              <a:rPr lang="en-US" b="1" dirty="0">
                <a:solidFill>
                  <a:srgbClr val="0070C0"/>
                </a:solidFill>
              </a:rPr>
              <a:t>Taxonomy by 1883 was based upon morphology using the assumption that evolution was true.</a:t>
            </a:r>
          </a:p>
          <a:p>
            <a:r>
              <a:rPr lang="en-US" b="1" dirty="0" smtClean="0">
                <a:solidFill>
                  <a:srgbClr val="0070C0"/>
                </a:solidFill>
              </a:rPr>
              <a:t>Between 1880-1900 theistic evolution or one step major mutation was thought to be the process.</a:t>
            </a:r>
          </a:p>
          <a:p>
            <a:r>
              <a:rPr lang="en-US" b="1" dirty="0" smtClean="0">
                <a:solidFill>
                  <a:srgbClr val="0070C0"/>
                </a:solidFill>
              </a:rPr>
              <a:t>The use of species in the title is often missed since in the 1900’s the idea of the origin of orders or higher classification arises.</a:t>
            </a:r>
          </a:p>
          <a:p>
            <a:endParaRPr lang="en-US" dirty="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3278575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a:bodyPr>
          <a:lstStyle/>
          <a:p>
            <a:pPr marL="0" indent="0">
              <a:buNone/>
            </a:pPr>
            <a:r>
              <a:rPr lang="en-US" b="1" dirty="0" smtClean="0"/>
              <a:t>Basic Taxonomy</a:t>
            </a:r>
            <a:endParaRPr lang="en-US" dirty="0" smtClean="0">
              <a:solidFill>
                <a:srgbClr val="0070C0"/>
              </a:solidFill>
            </a:endParaRPr>
          </a:p>
          <a:p>
            <a:pPr marL="514350" indent="-514350">
              <a:buFont typeface="+mj-lt"/>
              <a:buAutoNum type="arabicPeriod"/>
            </a:pPr>
            <a:r>
              <a:rPr lang="en-US" b="1" dirty="0" smtClean="0">
                <a:solidFill>
                  <a:srgbClr val="0070C0"/>
                </a:solidFill>
              </a:rPr>
              <a:t>Kingdom: Animal</a:t>
            </a:r>
          </a:p>
          <a:p>
            <a:pPr marL="514350" indent="-514350">
              <a:buFont typeface="+mj-lt"/>
              <a:buAutoNum type="arabicPeriod"/>
            </a:pPr>
            <a:r>
              <a:rPr lang="en-US" b="1" dirty="0" smtClean="0">
                <a:solidFill>
                  <a:srgbClr val="0070C0"/>
                </a:solidFill>
              </a:rPr>
              <a:t>Phylum: Chordata </a:t>
            </a:r>
          </a:p>
          <a:p>
            <a:pPr marL="514350" indent="-514350">
              <a:buFont typeface="+mj-lt"/>
              <a:buAutoNum type="arabicPeriod"/>
            </a:pPr>
            <a:r>
              <a:rPr lang="en-US" b="1" dirty="0" smtClean="0">
                <a:solidFill>
                  <a:srgbClr val="0070C0"/>
                </a:solidFill>
              </a:rPr>
              <a:t>Class: </a:t>
            </a:r>
            <a:r>
              <a:rPr lang="en-US" b="1" dirty="0">
                <a:solidFill>
                  <a:srgbClr val="0070C0"/>
                </a:solidFill>
              </a:rPr>
              <a:t>(fish, amphibian, reptiles, birds, </a:t>
            </a:r>
            <a:r>
              <a:rPr lang="en-US" b="1" dirty="0">
                <a:solidFill>
                  <a:srgbClr val="FF0000"/>
                </a:solidFill>
              </a:rPr>
              <a:t>mammals</a:t>
            </a:r>
            <a:r>
              <a:rPr lang="en-US" b="1" dirty="0" smtClean="0">
                <a:solidFill>
                  <a:srgbClr val="0070C0"/>
                </a:solidFill>
              </a:rPr>
              <a:t>)</a:t>
            </a:r>
          </a:p>
          <a:p>
            <a:pPr marL="514350" indent="-514350">
              <a:buFont typeface="+mj-lt"/>
              <a:buAutoNum type="arabicPeriod"/>
            </a:pPr>
            <a:r>
              <a:rPr lang="en-US" b="1" dirty="0" smtClean="0">
                <a:solidFill>
                  <a:srgbClr val="0070C0"/>
                </a:solidFill>
              </a:rPr>
              <a:t>Order: </a:t>
            </a:r>
            <a:r>
              <a:rPr lang="en-US" b="1" dirty="0">
                <a:solidFill>
                  <a:srgbClr val="0070C0"/>
                </a:solidFill>
              </a:rPr>
              <a:t>(</a:t>
            </a:r>
            <a:r>
              <a:rPr lang="en-US" b="1" dirty="0">
                <a:solidFill>
                  <a:srgbClr val="FF0000"/>
                </a:solidFill>
              </a:rPr>
              <a:t>carnivores</a:t>
            </a:r>
            <a:r>
              <a:rPr lang="en-US" b="1" dirty="0">
                <a:solidFill>
                  <a:srgbClr val="0070C0"/>
                </a:solidFill>
              </a:rPr>
              <a:t>, primates, rodents, even/odd toed ungulates, etc</a:t>
            </a:r>
            <a:r>
              <a:rPr lang="en-US" b="1" dirty="0" smtClean="0">
                <a:solidFill>
                  <a:srgbClr val="0070C0"/>
                </a:solidFill>
              </a:rPr>
              <a:t>.)</a:t>
            </a:r>
          </a:p>
          <a:p>
            <a:pPr marL="514350" indent="-514350">
              <a:buFont typeface="+mj-lt"/>
              <a:buAutoNum type="arabicPeriod"/>
            </a:pPr>
            <a:r>
              <a:rPr lang="en-US" b="1" dirty="0" smtClean="0">
                <a:solidFill>
                  <a:srgbClr val="0070C0"/>
                </a:solidFill>
              </a:rPr>
              <a:t>Family: </a:t>
            </a:r>
            <a:r>
              <a:rPr lang="en-US" b="1" dirty="0">
                <a:solidFill>
                  <a:srgbClr val="0070C0"/>
                </a:solidFill>
              </a:rPr>
              <a:t>(</a:t>
            </a:r>
            <a:r>
              <a:rPr lang="en-US" b="1" dirty="0">
                <a:solidFill>
                  <a:srgbClr val="FF0000"/>
                </a:solidFill>
              </a:rPr>
              <a:t>canines</a:t>
            </a:r>
            <a:r>
              <a:rPr lang="en-US" b="1" dirty="0">
                <a:solidFill>
                  <a:srgbClr val="0070C0"/>
                </a:solidFill>
              </a:rPr>
              <a:t>, felines, bears, raccoons, weasels, etc</a:t>
            </a:r>
            <a:r>
              <a:rPr lang="en-US" b="1" dirty="0" smtClean="0">
                <a:solidFill>
                  <a:srgbClr val="0070C0"/>
                </a:solidFill>
              </a:rPr>
              <a:t>.)</a:t>
            </a:r>
          </a:p>
          <a:p>
            <a:pPr marL="514350" indent="-514350">
              <a:buFont typeface="+mj-lt"/>
              <a:buAutoNum type="arabicPeriod"/>
            </a:pPr>
            <a:r>
              <a:rPr lang="en-US" b="1" dirty="0" smtClean="0">
                <a:solidFill>
                  <a:srgbClr val="0070C0"/>
                </a:solidFill>
              </a:rPr>
              <a:t>Genus: (</a:t>
            </a:r>
            <a:r>
              <a:rPr lang="en-US" b="1" dirty="0" smtClean="0">
                <a:solidFill>
                  <a:srgbClr val="FF0000"/>
                </a:solidFill>
              </a:rPr>
              <a:t>Foxes</a:t>
            </a:r>
            <a:r>
              <a:rPr lang="en-US" b="1" dirty="0" smtClean="0">
                <a:solidFill>
                  <a:srgbClr val="0070C0"/>
                </a:solidFill>
              </a:rPr>
              <a:t>, dogs, wolves, coyotes, jackals)</a:t>
            </a:r>
          </a:p>
          <a:p>
            <a:pPr marL="514350" indent="-514350">
              <a:buFont typeface="+mj-lt"/>
              <a:buAutoNum type="arabicPeriod"/>
            </a:pPr>
            <a:r>
              <a:rPr lang="en-US" b="1" dirty="0" smtClean="0">
                <a:solidFill>
                  <a:srgbClr val="0070C0"/>
                </a:solidFill>
              </a:rPr>
              <a:t>Species: </a:t>
            </a:r>
            <a:r>
              <a:rPr lang="en-US" b="1" dirty="0">
                <a:solidFill>
                  <a:srgbClr val="0070C0"/>
                </a:solidFill>
              </a:rPr>
              <a:t>(</a:t>
            </a:r>
            <a:r>
              <a:rPr lang="en-US" b="1" dirty="0">
                <a:solidFill>
                  <a:srgbClr val="FF0000"/>
                </a:solidFill>
              </a:rPr>
              <a:t>red fox</a:t>
            </a:r>
            <a:r>
              <a:rPr lang="en-US" b="1" dirty="0">
                <a:solidFill>
                  <a:srgbClr val="0070C0"/>
                </a:solidFill>
              </a:rPr>
              <a:t>, artic fox etc.)</a:t>
            </a:r>
          </a:p>
          <a:p>
            <a:pPr marL="514350" indent="-514350">
              <a:buFont typeface="+mj-lt"/>
              <a:buAutoNum type="arabicPeriod"/>
            </a:pPr>
            <a:endParaRPr lang="en-US" dirty="0" smtClean="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2107226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Big Bang?</a:t>
            </a:r>
            <a:endParaRPr lang="en-US" b="1" dirty="0"/>
          </a:p>
        </p:txBody>
      </p:sp>
      <p:sp>
        <p:nvSpPr>
          <p:cNvPr id="3" name="Content Placeholder 2"/>
          <p:cNvSpPr>
            <a:spLocks noGrp="1"/>
          </p:cNvSpPr>
          <p:nvPr>
            <p:ph idx="1"/>
          </p:nvPr>
        </p:nvSpPr>
        <p:spPr>
          <a:xfrm>
            <a:off x="838200" y="1138469"/>
            <a:ext cx="10515600" cy="5719531"/>
          </a:xfrm>
          <a:solidFill>
            <a:srgbClr val="FFFFCC"/>
          </a:solidFill>
        </p:spPr>
        <p:txBody>
          <a:bodyPr>
            <a:normAutofit/>
          </a:bodyPr>
          <a:lstStyle/>
          <a:p>
            <a:pPr marL="0" indent="0">
              <a:buNone/>
            </a:pPr>
            <a:r>
              <a:rPr lang="en-US" b="1" dirty="0" smtClean="0">
                <a:solidFill>
                  <a:srgbClr val="0070C0"/>
                </a:solidFill>
              </a:rPr>
              <a:t>The classical conception of the Big Bang explanation for the beginning of the universe is that about 13.77 billion years ago a </a:t>
            </a:r>
            <a:r>
              <a:rPr lang="en-US" b="1" i="1" dirty="0" smtClean="0">
                <a:solidFill>
                  <a:srgbClr val="FF0000"/>
                </a:solidFill>
              </a:rPr>
              <a:t>singular event </a:t>
            </a:r>
            <a:r>
              <a:rPr lang="en-US" b="1" dirty="0" smtClean="0">
                <a:solidFill>
                  <a:srgbClr val="FF0000"/>
                </a:solidFill>
              </a:rPr>
              <a:t>(unknown origin and cause) </a:t>
            </a:r>
            <a:r>
              <a:rPr lang="en-US" b="1" dirty="0">
                <a:solidFill>
                  <a:srgbClr val="FF0000"/>
                </a:solidFill>
              </a:rPr>
              <a:t>o</a:t>
            </a:r>
            <a:r>
              <a:rPr lang="en-US" b="1" dirty="0" smtClean="0">
                <a:solidFill>
                  <a:srgbClr val="FF0000"/>
                </a:solidFill>
              </a:rPr>
              <a:t>ccurred. </a:t>
            </a:r>
          </a:p>
          <a:p>
            <a:r>
              <a:rPr lang="en-US" b="1" dirty="0" smtClean="0">
                <a:solidFill>
                  <a:srgbClr val="0070C0"/>
                </a:solidFill>
              </a:rPr>
              <a:t>12 </a:t>
            </a:r>
            <a:r>
              <a:rPr lang="en-US" b="1" dirty="0">
                <a:solidFill>
                  <a:srgbClr val="0070C0"/>
                </a:solidFill>
              </a:rPr>
              <a:t>to 14 billion years ago, the portion of the universe we can see today was only a few millimeters across. It has since expanded from this hot dense state into the vast and much cooler cosmos we currently inhabit</a:t>
            </a:r>
            <a:r>
              <a:rPr lang="en-US" dirty="0"/>
              <a:t>. </a:t>
            </a:r>
            <a:endParaRPr lang="en-US" dirty="0" smtClean="0"/>
          </a:p>
          <a:p>
            <a:r>
              <a:rPr lang="en-US" b="1" dirty="0" smtClean="0">
                <a:solidFill>
                  <a:srgbClr val="0070C0"/>
                </a:solidFill>
              </a:rPr>
              <a:t>We </a:t>
            </a:r>
            <a:r>
              <a:rPr lang="en-US" b="1" dirty="0">
                <a:solidFill>
                  <a:srgbClr val="0070C0"/>
                </a:solidFill>
              </a:rPr>
              <a:t>can see remnants of this hot dense matter as the now very cold cosmic microwave background radiation which still pervades the universe and is visible to microwave detectors as a uniform glow across the entire sky.</a:t>
            </a:r>
            <a:endParaRPr lang="en-US" b="1" dirty="0" smtClean="0">
              <a:solidFill>
                <a:srgbClr val="0070C0"/>
              </a:solidFill>
            </a:endParaRPr>
          </a:p>
          <a:p>
            <a:pPr marL="514350" indent="-514350">
              <a:buFont typeface="+mj-lt"/>
              <a:buAutoNum type="arabicPeriod"/>
            </a:pPr>
            <a:endParaRPr lang="en-US" b="1" dirty="0" smtClean="0">
              <a:solidFill>
                <a:srgbClr val="0070C0"/>
              </a:solidFill>
            </a:endParaRPr>
          </a:p>
        </p:txBody>
      </p:sp>
    </p:spTree>
    <p:extLst>
      <p:ext uri="{BB962C8B-B14F-4D97-AF65-F5344CB8AC3E}">
        <p14:creationId xmlns:p14="http://schemas.microsoft.com/office/powerpoint/2010/main" val="2242908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solidFill>
                      <a:srgbClr val="0070C0"/>
                    </a:solidFill>
                  </a:rPr>
                  <a:t>1905 Einstein</a:t>
                </a:r>
                <a:r>
                  <a:rPr lang="en-US" b="1" dirty="0">
                    <a:solidFill>
                      <a:srgbClr val="0070C0"/>
                    </a:solidFill>
                  </a:rPr>
                  <a:t> </a:t>
                </a:r>
                <a:r>
                  <a:rPr lang="en-US" b="1" dirty="0" smtClean="0">
                    <a:solidFill>
                      <a:srgbClr val="0070C0"/>
                    </a:solidFill>
                  </a:rPr>
                  <a:t>published four papers:</a:t>
                </a:r>
              </a:p>
              <a:p>
                <a:pPr marL="514350" indent="-514350">
                  <a:buAutoNum type="arabicPeriod"/>
                </a:pPr>
                <a:r>
                  <a:rPr lang="en-US" b="1" dirty="0" smtClean="0">
                    <a:solidFill>
                      <a:srgbClr val="0070C0"/>
                    </a:solidFill>
                  </a:rPr>
                  <a:t>Photoelectric effect</a:t>
                </a:r>
              </a:p>
              <a:p>
                <a:pPr marL="514350" indent="-514350">
                  <a:buAutoNum type="arabicPeriod"/>
                </a:pPr>
                <a:r>
                  <a:rPr lang="en-US" b="1" dirty="0" smtClean="0">
                    <a:solidFill>
                      <a:srgbClr val="0070C0"/>
                    </a:solidFill>
                  </a:rPr>
                  <a:t>Brownian motion </a:t>
                </a:r>
              </a:p>
              <a:p>
                <a:pPr marL="514350" indent="-514350">
                  <a:buFont typeface="+mj-lt"/>
                  <a:buAutoNum type="arabicPeriod"/>
                </a:pPr>
                <a:r>
                  <a:rPr lang="en-US" b="1" dirty="0" smtClean="0">
                    <a:solidFill>
                      <a:srgbClr val="0070C0"/>
                    </a:solidFill>
                  </a:rPr>
                  <a:t>Special Relativity: </a:t>
                </a:r>
              </a:p>
              <a:p>
                <a:pPr marL="0" indent="0">
                  <a:buNone/>
                </a:pPr>
                <a:r>
                  <a:rPr lang="en-US" b="1" dirty="0" smtClean="0">
                    <a:solidFill>
                      <a:srgbClr val="0070C0"/>
                    </a:solidFill>
                  </a:rPr>
                  <a:t>At very high speeds near the speed of light time, mass, and length are modified by </a:t>
                </a:r>
                <a14:m>
                  <m:oMath xmlns:m="http://schemas.openxmlformats.org/officeDocument/2006/math">
                    <m:r>
                      <a:rPr lang="en-US" b="1" i="1" smtClean="0">
                        <a:solidFill>
                          <a:srgbClr val="0070C0"/>
                        </a:solidFill>
                        <a:latin typeface="Cambria Math" panose="02040503050406030204" pitchFamily="18" charset="0"/>
                        <a:ea typeface="Cambria Math" panose="02040503050406030204" pitchFamily="18" charset="0"/>
                      </a:rPr>
                      <m:t> </m:t>
                    </m:r>
                    <m:r>
                      <m:rPr>
                        <m:sty m:val="p"/>
                      </m:rPr>
                      <a:rPr lang="el-GR" b="1" i="1" smtClean="0">
                        <a:solidFill>
                          <a:srgbClr val="0070C0"/>
                        </a:solidFill>
                        <a:latin typeface="Cambria Math" panose="02040503050406030204" pitchFamily="18" charset="0"/>
                        <a:ea typeface="Cambria Math" panose="02040503050406030204" pitchFamily="18" charset="0"/>
                      </a:rPr>
                      <m:t>α</m:t>
                    </m:r>
                    <m:r>
                      <a:rPr lang="en-US" b="1" i="1" smtClean="0">
                        <a:solidFill>
                          <a:srgbClr val="0070C0"/>
                        </a:solidFill>
                        <a:latin typeface="Cambria Math" panose="02040503050406030204" pitchFamily="18" charset="0"/>
                        <a:ea typeface="Cambria Math" panose="02040503050406030204" pitchFamily="18" charset="0"/>
                      </a:rPr>
                      <m:t>=   </m:t>
                    </m:r>
                    <m:rad>
                      <m:radPr>
                        <m:degHide m:val="on"/>
                        <m:ctrlPr>
                          <a:rPr lang="en-US" b="1" i="1" smtClean="0">
                            <a:solidFill>
                              <a:srgbClr val="0070C0"/>
                            </a:solidFill>
                            <a:latin typeface="Cambria Math" panose="02040503050406030204" pitchFamily="18" charset="0"/>
                          </a:rPr>
                        </m:ctrlPr>
                      </m:radPr>
                      <m:deg/>
                      <m:e>
                        <m:r>
                          <a:rPr lang="en-US" b="1" i="1" smtClean="0">
                            <a:solidFill>
                              <a:srgbClr val="0070C0"/>
                            </a:solidFill>
                            <a:latin typeface="Cambria Math" panose="02040503050406030204" pitchFamily="18" charset="0"/>
                          </a:rPr>
                          <m:t>𝟏</m:t>
                        </m:r>
                        <m:r>
                          <a:rPr lang="en-US" b="1" i="1" smtClean="0">
                            <a:solidFill>
                              <a:srgbClr val="0070C0"/>
                            </a:solidFill>
                            <a:latin typeface="Cambria Math" panose="02040503050406030204" pitchFamily="18" charset="0"/>
                          </a:rPr>
                          <m:t>−</m:t>
                        </m:r>
                        <m:r>
                          <a:rPr lang="en-US" b="1" i="1" smtClean="0">
                            <a:solidFill>
                              <a:srgbClr val="0070C0"/>
                            </a:solidFill>
                            <a:latin typeface="Cambria Math" panose="02040503050406030204" pitchFamily="18" charset="0"/>
                          </a:rPr>
                          <m:t>𝒗</m:t>
                        </m:r>
                        <m:r>
                          <a:rPr lang="en-US" b="1" i="1" smtClean="0">
                            <a:solidFill>
                              <a:srgbClr val="0070C0"/>
                            </a:solidFill>
                            <a:latin typeface="Cambria Math" panose="02040503050406030204" pitchFamily="18" charset="0"/>
                          </a:rPr>
                          <m:t>²</m:t>
                        </m:r>
                      </m:e>
                    </m:rad>
                  </m:oMath>
                </a14:m>
                <a:r>
                  <a:rPr lang="en-US" b="1" dirty="0" smtClean="0">
                    <a:solidFill>
                      <a:srgbClr val="0070C0"/>
                    </a:solidFill>
                  </a:rPr>
                  <a:t>/c² </a:t>
                </a:r>
              </a:p>
              <a:p>
                <a:pPr marL="0" indent="0">
                  <a:buNone/>
                </a:pPr>
                <a:r>
                  <a:rPr lang="en-US" b="1" dirty="0" smtClean="0">
                    <a:solidFill>
                      <a:srgbClr val="0070C0"/>
                    </a:solidFill>
                  </a:rPr>
                  <a:t>Where c = speed of light in a vacuum = 186,000 miles/second</a:t>
                </a:r>
              </a:p>
              <a:p>
                <a:pPr marL="0" indent="0">
                  <a:buNone/>
                </a:pPr>
                <a:r>
                  <a:rPr lang="en-US" b="1" dirty="0" smtClean="0">
                    <a:solidFill>
                      <a:srgbClr val="0070C0"/>
                    </a:solidFill>
                  </a:rPr>
                  <a:t>In a rapidly moving frame of reference time (clock tics) and mass are divided by </a:t>
                </a:r>
                <a14:m>
                  <m:oMath xmlns:m="http://schemas.openxmlformats.org/officeDocument/2006/math">
                    <m:r>
                      <a:rPr lang="en-US" b="1" i="1">
                        <a:solidFill>
                          <a:srgbClr val="0070C0"/>
                        </a:solidFill>
                        <a:latin typeface="Cambria Math" panose="02040503050406030204" pitchFamily="18" charset="0"/>
                        <a:ea typeface="Cambria Math" panose="02040503050406030204" pitchFamily="18" charset="0"/>
                      </a:rPr>
                      <m:t> </m:t>
                    </m:r>
                    <m:r>
                      <m:rPr>
                        <m:sty m:val="p"/>
                      </m:rPr>
                      <a:rPr lang="el-GR" b="1" i="1">
                        <a:solidFill>
                          <a:srgbClr val="0070C0"/>
                        </a:solidFill>
                        <a:latin typeface="Cambria Math" panose="02040503050406030204" pitchFamily="18" charset="0"/>
                        <a:ea typeface="Cambria Math" panose="02040503050406030204" pitchFamily="18" charset="0"/>
                      </a:rPr>
                      <m:t>α</m:t>
                    </m:r>
                  </m:oMath>
                </a14:m>
                <a:r>
                  <a:rPr lang="en-US" b="1" dirty="0" smtClean="0">
                    <a:solidFill>
                      <a:srgbClr val="0070C0"/>
                    </a:solidFill>
                  </a:rPr>
                  <a:t> and length is multiplied by </a:t>
                </a:r>
                <a14:m>
                  <m:oMath xmlns:m="http://schemas.openxmlformats.org/officeDocument/2006/math">
                    <m:r>
                      <a:rPr lang="en-US" b="1" i="1">
                        <a:solidFill>
                          <a:srgbClr val="0070C0"/>
                        </a:solidFill>
                        <a:latin typeface="Cambria Math" panose="02040503050406030204" pitchFamily="18" charset="0"/>
                        <a:ea typeface="Cambria Math" panose="02040503050406030204" pitchFamily="18" charset="0"/>
                      </a:rPr>
                      <m:t> </m:t>
                    </m:r>
                    <m:r>
                      <m:rPr>
                        <m:sty m:val="p"/>
                      </m:rPr>
                      <a:rPr lang="el-GR" b="1" i="1">
                        <a:solidFill>
                          <a:srgbClr val="0070C0"/>
                        </a:solidFill>
                        <a:latin typeface="Cambria Math" panose="02040503050406030204" pitchFamily="18" charset="0"/>
                        <a:ea typeface="Cambria Math" panose="02040503050406030204" pitchFamily="18" charset="0"/>
                      </a:rPr>
                      <m:t>α</m:t>
                    </m:r>
                  </m:oMath>
                </a14:m>
                <a:r>
                  <a:rPr lang="en-US" b="1" dirty="0" smtClean="0">
                    <a:solidFill>
                      <a:srgbClr val="0070C0"/>
                    </a:solidFill>
                  </a:rPr>
                  <a:t>.</a:t>
                </a:r>
              </a:p>
              <a:p>
                <a:pPr marL="0" indent="0">
                  <a:buNone/>
                </a:pPr>
                <a:r>
                  <a:rPr lang="en-US" b="1" dirty="0" smtClean="0">
                    <a:solidFill>
                      <a:srgbClr val="0070C0"/>
                    </a:solidFill>
                  </a:rPr>
                  <a:t>4. There is an equivalence of mass and energy such that E=m</a:t>
                </a:r>
                <a:r>
                  <a:rPr lang="en-US" b="1" dirty="0">
                    <a:solidFill>
                      <a:srgbClr val="0070C0"/>
                    </a:solidFill>
                  </a:rPr>
                  <a:t>c²</a:t>
                </a:r>
              </a:p>
              <a:p>
                <a:pPr marL="0" indent="0">
                  <a:buNone/>
                </a:pPr>
                <a:endParaRPr lang="en-US" b="1" dirty="0" smtClean="0">
                  <a:solidFill>
                    <a:srgbClr val="0070C0"/>
                  </a:solidFill>
                </a:endParaRPr>
              </a:p>
              <a:p>
                <a:endParaRPr lang="en-US" dirty="0">
                  <a:solidFill>
                    <a:srgbClr val="0070C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173892"/>
                <a:ext cx="10515600" cy="5566719"/>
              </a:xfrm>
              <a:blipFill rotWithShape="0">
                <a:blip r:embed="rId2"/>
                <a:stretch>
                  <a:fillRect l="-1217" t="-1862" r="-1333"/>
                </a:stretch>
              </a:blipFill>
            </p:spPr>
            <p:txBody>
              <a:bodyPr/>
              <a:lstStyle/>
              <a:p>
                <a:r>
                  <a:rPr lang="en-US">
                    <a:noFill/>
                  </a:rPr>
                  <a:t> </a:t>
                </a:r>
              </a:p>
            </p:txBody>
          </p:sp>
        </mc:Fallback>
      </mc:AlternateContent>
    </p:spTree>
    <p:extLst>
      <p:ext uri="{BB962C8B-B14F-4D97-AF65-F5344CB8AC3E}">
        <p14:creationId xmlns:p14="http://schemas.microsoft.com/office/powerpoint/2010/main" val="12258045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918</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Cambria Math</vt:lpstr>
      <vt:lpstr>Office Theme</vt:lpstr>
      <vt:lpstr>Discipleship:  An  Introduction to  Systematic Theology and  Apologetics</vt:lpstr>
      <vt:lpstr>What is the Doctrine of Creation?</vt:lpstr>
      <vt:lpstr>What is the Doctrine of Creation?</vt:lpstr>
      <vt:lpstr>What is the Doctrine of Creation?</vt:lpstr>
      <vt:lpstr>What is the Doctrine of Creation?</vt:lpstr>
      <vt:lpstr>What is the Doctrine of Creation?</vt:lpstr>
      <vt:lpstr>What is the Doctrine of Creation?</vt:lpstr>
      <vt:lpstr>What is the Big Bang?</vt:lpstr>
      <vt:lpstr>What is the Doctrine of Creation?</vt:lpstr>
      <vt:lpstr>What is the Big Bang?</vt:lpstr>
      <vt:lpstr>What is the Big Bang?</vt:lpstr>
      <vt:lpstr> What is the Big Bang?                                                                                                   Source: 2014 NASA Publication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Discipleship:  An  Introduction to  Systematic Theology and  Apologetics</dc:title>
  <dc:creator>carl schmuland</dc:creator>
  <cp:lastModifiedBy>carl schmuland</cp:lastModifiedBy>
  <cp:revision>1</cp:revision>
  <dcterms:created xsi:type="dcterms:W3CDTF">2016-03-20T22:50:31Z</dcterms:created>
  <dcterms:modified xsi:type="dcterms:W3CDTF">2016-03-20T22:51:38Z</dcterms:modified>
</cp:coreProperties>
</file>