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50" d="100"/>
          <a:sy n="50" d="100"/>
        </p:scale>
        <p:origin x="1286"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56F92E-7411-4DBB-A993-946471B48ED8}" type="datetimeFigureOut">
              <a:rPr lang="en-US" smtClean="0"/>
              <a:t>4/3/2016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2100C-4F63-4311-8088-CFEA5074D163}" type="slidenum">
              <a:rPr lang="en-US" smtClean="0"/>
              <a:t>‹#›</a:t>
            </a:fld>
            <a:endParaRPr lang="en-US"/>
          </a:p>
        </p:txBody>
      </p:sp>
    </p:spTree>
    <p:extLst>
      <p:ext uri="{BB962C8B-B14F-4D97-AF65-F5344CB8AC3E}">
        <p14:creationId xmlns:p14="http://schemas.microsoft.com/office/powerpoint/2010/main" val="2062515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56F92E-7411-4DBB-A993-946471B48ED8}" type="datetimeFigureOut">
              <a:rPr lang="en-US" smtClean="0"/>
              <a:t>4/3/2016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2100C-4F63-4311-8088-CFEA5074D163}" type="slidenum">
              <a:rPr lang="en-US" smtClean="0"/>
              <a:t>‹#›</a:t>
            </a:fld>
            <a:endParaRPr lang="en-US"/>
          </a:p>
        </p:txBody>
      </p:sp>
    </p:spTree>
    <p:extLst>
      <p:ext uri="{BB962C8B-B14F-4D97-AF65-F5344CB8AC3E}">
        <p14:creationId xmlns:p14="http://schemas.microsoft.com/office/powerpoint/2010/main" val="2716850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56F92E-7411-4DBB-A993-946471B48ED8}" type="datetimeFigureOut">
              <a:rPr lang="en-US" smtClean="0"/>
              <a:t>4/3/2016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2100C-4F63-4311-8088-CFEA5074D163}" type="slidenum">
              <a:rPr lang="en-US" smtClean="0"/>
              <a:t>‹#›</a:t>
            </a:fld>
            <a:endParaRPr lang="en-US"/>
          </a:p>
        </p:txBody>
      </p:sp>
    </p:spTree>
    <p:extLst>
      <p:ext uri="{BB962C8B-B14F-4D97-AF65-F5344CB8AC3E}">
        <p14:creationId xmlns:p14="http://schemas.microsoft.com/office/powerpoint/2010/main" val="2349442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56F92E-7411-4DBB-A993-946471B48ED8}" type="datetimeFigureOut">
              <a:rPr lang="en-US" smtClean="0"/>
              <a:t>4/3/2016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2100C-4F63-4311-8088-CFEA5074D163}" type="slidenum">
              <a:rPr lang="en-US" smtClean="0"/>
              <a:t>‹#›</a:t>
            </a:fld>
            <a:endParaRPr lang="en-US"/>
          </a:p>
        </p:txBody>
      </p:sp>
    </p:spTree>
    <p:extLst>
      <p:ext uri="{BB962C8B-B14F-4D97-AF65-F5344CB8AC3E}">
        <p14:creationId xmlns:p14="http://schemas.microsoft.com/office/powerpoint/2010/main" val="3748491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56F92E-7411-4DBB-A993-946471B48ED8}" type="datetimeFigureOut">
              <a:rPr lang="en-US" smtClean="0"/>
              <a:t>4/3/2016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2100C-4F63-4311-8088-CFEA5074D163}" type="slidenum">
              <a:rPr lang="en-US" smtClean="0"/>
              <a:t>‹#›</a:t>
            </a:fld>
            <a:endParaRPr lang="en-US"/>
          </a:p>
        </p:txBody>
      </p:sp>
    </p:spTree>
    <p:extLst>
      <p:ext uri="{BB962C8B-B14F-4D97-AF65-F5344CB8AC3E}">
        <p14:creationId xmlns:p14="http://schemas.microsoft.com/office/powerpoint/2010/main" val="549851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56F92E-7411-4DBB-A993-946471B48ED8}" type="datetimeFigureOut">
              <a:rPr lang="en-US" smtClean="0"/>
              <a:t>4/3/2016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2100C-4F63-4311-8088-CFEA5074D163}" type="slidenum">
              <a:rPr lang="en-US" smtClean="0"/>
              <a:t>‹#›</a:t>
            </a:fld>
            <a:endParaRPr lang="en-US"/>
          </a:p>
        </p:txBody>
      </p:sp>
    </p:spTree>
    <p:extLst>
      <p:ext uri="{BB962C8B-B14F-4D97-AF65-F5344CB8AC3E}">
        <p14:creationId xmlns:p14="http://schemas.microsoft.com/office/powerpoint/2010/main" val="1974480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56F92E-7411-4DBB-A993-946471B48ED8}" type="datetimeFigureOut">
              <a:rPr lang="en-US" smtClean="0"/>
              <a:t>4/3/2016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22100C-4F63-4311-8088-CFEA5074D163}" type="slidenum">
              <a:rPr lang="en-US" smtClean="0"/>
              <a:t>‹#›</a:t>
            </a:fld>
            <a:endParaRPr lang="en-US"/>
          </a:p>
        </p:txBody>
      </p:sp>
    </p:spTree>
    <p:extLst>
      <p:ext uri="{BB962C8B-B14F-4D97-AF65-F5344CB8AC3E}">
        <p14:creationId xmlns:p14="http://schemas.microsoft.com/office/powerpoint/2010/main" val="464313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56F92E-7411-4DBB-A993-946471B48ED8}" type="datetimeFigureOut">
              <a:rPr lang="en-US" smtClean="0"/>
              <a:t>4/3/2016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22100C-4F63-4311-8088-CFEA5074D163}" type="slidenum">
              <a:rPr lang="en-US" smtClean="0"/>
              <a:t>‹#›</a:t>
            </a:fld>
            <a:endParaRPr lang="en-US"/>
          </a:p>
        </p:txBody>
      </p:sp>
    </p:spTree>
    <p:extLst>
      <p:ext uri="{BB962C8B-B14F-4D97-AF65-F5344CB8AC3E}">
        <p14:creationId xmlns:p14="http://schemas.microsoft.com/office/powerpoint/2010/main" val="2451878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56F92E-7411-4DBB-A993-946471B48ED8}" type="datetimeFigureOut">
              <a:rPr lang="en-US" smtClean="0"/>
              <a:t>4/3/2016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22100C-4F63-4311-8088-CFEA5074D163}" type="slidenum">
              <a:rPr lang="en-US" smtClean="0"/>
              <a:t>‹#›</a:t>
            </a:fld>
            <a:endParaRPr lang="en-US"/>
          </a:p>
        </p:txBody>
      </p:sp>
    </p:spTree>
    <p:extLst>
      <p:ext uri="{BB962C8B-B14F-4D97-AF65-F5344CB8AC3E}">
        <p14:creationId xmlns:p14="http://schemas.microsoft.com/office/powerpoint/2010/main" val="3172551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56F92E-7411-4DBB-A993-946471B48ED8}" type="datetimeFigureOut">
              <a:rPr lang="en-US" smtClean="0"/>
              <a:t>4/3/2016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2100C-4F63-4311-8088-CFEA5074D163}" type="slidenum">
              <a:rPr lang="en-US" smtClean="0"/>
              <a:t>‹#›</a:t>
            </a:fld>
            <a:endParaRPr lang="en-US"/>
          </a:p>
        </p:txBody>
      </p:sp>
    </p:spTree>
    <p:extLst>
      <p:ext uri="{BB962C8B-B14F-4D97-AF65-F5344CB8AC3E}">
        <p14:creationId xmlns:p14="http://schemas.microsoft.com/office/powerpoint/2010/main" val="4146995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56F92E-7411-4DBB-A993-946471B48ED8}" type="datetimeFigureOut">
              <a:rPr lang="en-US" smtClean="0"/>
              <a:t>4/3/2016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2100C-4F63-4311-8088-CFEA5074D163}" type="slidenum">
              <a:rPr lang="en-US" smtClean="0"/>
              <a:t>‹#›</a:t>
            </a:fld>
            <a:endParaRPr lang="en-US"/>
          </a:p>
        </p:txBody>
      </p:sp>
    </p:spTree>
    <p:extLst>
      <p:ext uri="{BB962C8B-B14F-4D97-AF65-F5344CB8AC3E}">
        <p14:creationId xmlns:p14="http://schemas.microsoft.com/office/powerpoint/2010/main" val="3044132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56F92E-7411-4DBB-A993-946471B48ED8}" type="datetimeFigureOut">
              <a:rPr lang="en-US" smtClean="0"/>
              <a:t>4/3/2016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22100C-4F63-4311-8088-CFEA5074D163}" type="slidenum">
              <a:rPr lang="en-US" smtClean="0"/>
              <a:t>‹#›</a:t>
            </a:fld>
            <a:endParaRPr lang="en-US"/>
          </a:p>
        </p:txBody>
      </p:sp>
    </p:spTree>
    <p:extLst>
      <p:ext uri="{BB962C8B-B14F-4D97-AF65-F5344CB8AC3E}">
        <p14:creationId xmlns:p14="http://schemas.microsoft.com/office/powerpoint/2010/main" val="3189250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April 3, 2016</a:t>
            </a:r>
            <a:endParaRPr lang="en-US" dirty="0">
              <a:solidFill>
                <a:srgbClr val="0070C0"/>
              </a:solidFill>
            </a:endParaRPr>
          </a:p>
        </p:txBody>
      </p:sp>
    </p:spTree>
    <p:extLst>
      <p:ext uri="{BB962C8B-B14F-4D97-AF65-F5344CB8AC3E}">
        <p14:creationId xmlns:p14="http://schemas.microsoft.com/office/powerpoint/2010/main" val="22545442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The Cosmological Argument</a:t>
            </a:r>
          </a:p>
        </p:txBody>
      </p:sp>
      <p:sp>
        <p:nvSpPr>
          <p:cNvPr id="3" name="Content Placeholder 2"/>
          <p:cNvSpPr>
            <a:spLocks noGrp="1"/>
          </p:cNvSpPr>
          <p:nvPr>
            <p:ph idx="1"/>
          </p:nvPr>
        </p:nvSpPr>
        <p:spPr>
          <a:xfrm>
            <a:off x="838200" y="1182260"/>
            <a:ext cx="10515600" cy="5675740"/>
          </a:xfrm>
          <a:solidFill>
            <a:srgbClr val="FFFFCC"/>
          </a:solidFill>
        </p:spPr>
        <p:txBody>
          <a:bodyPr>
            <a:normAutofit/>
          </a:bodyPr>
          <a:lstStyle/>
          <a:p>
            <a:pPr marL="457200" lvl="1" indent="0">
              <a:buNone/>
            </a:pPr>
            <a:r>
              <a:rPr lang="en-US" sz="3600" b="1" dirty="0" smtClean="0">
                <a:solidFill>
                  <a:srgbClr val="0070C0"/>
                </a:solidFill>
              </a:rPr>
              <a:t>Is the universe eternal?</a:t>
            </a:r>
          </a:p>
          <a:p>
            <a:pPr lvl="1"/>
            <a:r>
              <a:rPr lang="en-US" sz="2800" b="1" dirty="0" smtClean="0">
                <a:solidFill>
                  <a:srgbClr val="0070C0"/>
                </a:solidFill>
              </a:rPr>
              <a:t>In the early 1930’s </a:t>
            </a:r>
            <a:r>
              <a:rPr lang="en-US" sz="2800" b="1" dirty="0">
                <a:solidFill>
                  <a:srgbClr val="0070C0"/>
                </a:solidFill>
              </a:rPr>
              <a:t>E</a:t>
            </a:r>
            <a:r>
              <a:rPr lang="en-US" sz="2800" b="1" dirty="0" smtClean="0">
                <a:solidFill>
                  <a:srgbClr val="0070C0"/>
                </a:solidFill>
              </a:rPr>
              <a:t>dwin Hubble </a:t>
            </a:r>
            <a:r>
              <a:rPr lang="en-US" sz="2800" b="1" dirty="0">
                <a:solidFill>
                  <a:srgbClr val="0070C0"/>
                </a:solidFill>
              </a:rPr>
              <a:t>discovered the “red shift</a:t>
            </a:r>
            <a:r>
              <a:rPr lang="en-US" sz="2800" b="1" dirty="0" smtClean="0">
                <a:solidFill>
                  <a:srgbClr val="0070C0"/>
                </a:solidFill>
              </a:rPr>
              <a:t>” meaning that the universe was expanding and not in a steady or unchangeable state (a property of eternality).</a:t>
            </a:r>
          </a:p>
          <a:p>
            <a:pPr lvl="1"/>
            <a:r>
              <a:rPr lang="en-US" sz="2800" b="1" dirty="0" smtClean="0">
                <a:solidFill>
                  <a:srgbClr val="0070C0"/>
                </a:solidFill>
              </a:rPr>
              <a:t>Even Einstein held out for a steady state eternal universe meeting with Hubble in California in November 1931. Historians are divided over the effect of this meeting.</a:t>
            </a:r>
          </a:p>
          <a:p>
            <a:pPr lvl="1"/>
            <a:r>
              <a:rPr lang="en-US" sz="2800" b="1" dirty="0" smtClean="0">
                <a:solidFill>
                  <a:srgbClr val="0070C0"/>
                </a:solidFill>
              </a:rPr>
              <a:t>In 1998 it was discovered that the rate of expansion at the supposed outer boundary of the universe was accelerating.</a:t>
            </a:r>
          </a:p>
          <a:p>
            <a:pPr lvl="1"/>
            <a:r>
              <a:rPr lang="en-US" sz="2800" b="1" dirty="0" smtClean="0">
                <a:solidFill>
                  <a:srgbClr val="0070C0"/>
                </a:solidFill>
              </a:rPr>
              <a:t>Therefore, the empirical scientific evidence will not allow for an eternal, steady state universe.</a:t>
            </a:r>
          </a:p>
          <a:p>
            <a:pPr lvl="1"/>
            <a:endParaRPr lang="en-US" sz="2800" b="1" dirty="0">
              <a:solidFill>
                <a:srgbClr val="0070C0"/>
              </a:solidFill>
            </a:endParaRPr>
          </a:p>
        </p:txBody>
      </p:sp>
    </p:spTree>
    <p:extLst>
      <p:ext uri="{BB962C8B-B14F-4D97-AF65-F5344CB8AC3E}">
        <p14:creationId xmlns:p14="http://schemas.microsoft.com/office/powerpoint/2010/main" val="838456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The Cosmological Argument</a:t>
            </a:r>
          </a:p>
        </p:txBody>
      </p:sp>
      <p:sp>
        <p:nvSpPr>
          <p:cNvPr id="3" name="Content Placeholder 2"/>
          <p:cNvSpPr>
            <a:spLocks noGrp="1"/>
          </p:cNvSpPr>
          <p:nvPr>
            <p:ph idx="1"/>
          </p:nvPr>
        </p:nvSpPr>
        <p:spPr>
          <a:xfrm>
            <a:off x="838200" y="1182260"/>
            <a:ext cx="10515600" cy="5675740"/>
          </a:xfrm>
          <a:solidFill>
            <a:srgbClr val="FFFFCC"/>
          </a:solidFill>
        </p:spPr>
        <p:txBody>
          <a:bodyPr>
            <a:normAutofit/>
          </a:bodyPr>
          <a:lstStyle/>
          <a:p>
            <a:pPr marL="457200" lvl="1" indent="0">
              <a:buNone/>
            </a:pPr>
            <a:r>
              <a:rPr lang="en-US" sz="3600" b="1" dirty="0" smtClean="0">
                <a:solidFill>
                  <a:srgbClr val="0070C0"/>
                </a:solidFill>
              </a:rPr>
              <a:t>Is the universe eternal?</a:t>
            </a:r>
          </a:p>
          <a:p>
            <a:pPr lvl="1"/>
            <a:r>
              <a:rPr lang="en-US" sz="2800" b="1" dirty="0" smtClean="0">
                <a:solidFill>
                  <a:srgbClr val="0070C0"/>
                </a:solidFill>
              </a:rPr>
              <a:t>God is eternal and unchanging but the universe is not just as the psalmist proclaimed about 3000 years ago.</a:t>
            </a:r>
          </a:p>
          <a:p>
            <a:pPr lvl="1"/>
            <a:endParaRPr lang="en-US" sz="2800" b="1" dirty="0">
              <a:solidFill>
                <a:srgbClr val="0070C0"/>
              </a:solidFill>
            </a:endParaRPr>
          </a:p>
          <a:p>
            <a:pPr marL="457200" lvl="1" indent="0">
              <a:buNone/>
            </a:pPr>
            <a:r>
              <a:rPr lang="en-US" sz="2800" b="1" dirty="0" smtClean="0"/>
              <a:t>Of </a:t>
            </a:r>
            <a:r>
              <a:rPr lang="en-US" sz="2800" b="1" dirty="0"/>
              <a:t>old you laid the foundation of the earth, and the heavens are the work of your hands</a:t>
            </a:r>
            <a:r>
              <a:rPr lang="en-US" sz="2800" b="1" dirty="0" smtClean="0"/>
              <a:t>. </a:t>
            </a:r>
            <a:r>
              <a:rPr lang="en-US" sz="2800" b="1" dirty="0"/>
              <a:t>They will perish, but you will remain; they will all wear out like a garment. You will change them like a robe, and they will pass away</a:t>
            </a:r>
            <a:r>
              <a:rPr lang="en-US" sz="2800" b="1" dirty="0" smtClean="0"/>
              <a:t>, </a:t>
            </a:r>
            <a:r>
              <a:rPr lang="en-US" sz="2800" b="1" dirty="0"/>
              <a:t>but you are the same, and your years have no end. </a:t>
            </a:r>
            <a:r>
              <a:rPr lang="en-US" sz="2800" dirty="0" smtClean="0"/>
              <a:t>Psalm </a:t>
            </a:r>
            <a:r>
              <a:rPr lang="en-US" sz="2800" dirty="0"/>
              <a:t>102:25-27 </a:t>
            </a:r>
            <a:endParaRPr lang="en-US" sz="2800" b="1" dirty="0" smtClean="0">
              <a:solidFill>
                <a:srgbClr val="0070C0"/>
              </a:solidFill>
            </a:endParaRPr>
          </a:p>
          <a:p>
            <a:pPr marL="457200" lvl="1" indent="0">
              <a:buNone/>
            </a:pPr>
            <a:endParaRPr lang="en-US" sz="2800" b="1" dirty="0" smtClean="0">
              <a:solidFill>
                <a:srgbClr val="0070C0"/>
              </a:solidFill>
            </a:endParaRPr>
          </a:p>
          <a:p>
            <a:pPr lvl="1"/>
            <a:endParaRPr lang="en-US" sz="2800" b="1" dirty="0">
              <a:solidFill>
                <a:srgbClr val="0070C0"/>
              </a:solidFill>
            </a:endParaRPr>
          </a:p>
        </p:txBody>
      </p:sp>
    </p:spTree>
    <p:extLst>
      <p:ext uri="{BB962C8B-B14F-4D97-AF65-F5344CB8AC3E}">
        <p14:creationId xmlns:p14="http://schemas.microsoft.com/office/powerpoint/2010/main" val="27023697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The Cosmological Argument</a:t>
            </a:r>
          </a:p>
        </p:txBody>
      </p:sp>
      <p:sp>
        <p:nvSpPr>
          <p:cNvPr id="3" name="Content Placeholder 2"/>
          <p:cNvSpPr>
            <a:spLocks noGrp="1"/>
          </p:cNvSpPr>
          <p:nvPr>
            <p:ph idx="1"/>
          </p:nvPr>
        </p:nvSpPr>
        <p:spPr>
          <a:xfrm>
            <a:off x="838200" y="1182260"/>
            <a:ext cx="10515600" cy="5675740"/>
          </a:xfrm>
          <a:solidFill>
            <a:srgbClr val="FFFFCC"/>
          </a:solidFill>
        </p:spPr>
        <p:txBody>
          <a:bodyPr>
            <a:normAutofit/>
          </a:bodyPr>
          <a:lstStyle/>
          <a:p>
            <a:pPr marL="457200" lvl="1" indent="0">
              <a:buNone/>
            </a:pPr>
            <a:r>
              <a:rPr lang="en-US" sz="3600" b="1" dirty="0" smtClean="0">
                <a:solidFill>
                  <a:srgbClr val="0070C0"/>
                </a:solidFill>
              </a:rPr>
              <a:t>Did the universe somehow by itself (self creation) “pop” into existence?</a:t>
            </a:r>
          </a:p>
          <a:p>
            <a:pPr lvl="1"/>
            <a:r>
              <a:rPr lang="en-US" sz="2800" b="1" dirty="0">
                <a:solidFill>
                  <a:srgbClr val="FF0000"/>
                </a:solidFill>
              </a:rPr>
              <a:t>Since even science speaks of a moment of beginning of the universe called sometimes “creation” science must answer how out of nothing, nothing can come</a:t>
            </a:r>
            <a:r>
              <a:rPr lang="en-US" sz="2800" b="1" dirty="0" smtClean="0">
                <a:solidFill>
                  <a:srgbClr val="FF0000"/>
                </a:solidFill>
              </a:rPr>
              <a:t>?</a:t>
            </a:r>
          </a:p>
          <a:p>
            <a:pPr lvl="1"/>
            <a:r>
              <a:rPr lang="en-US" sz="2800" b="1" dirty="0" smtClean="0">
                <a:solidFill>
                  <a:srgbClr val="0070C0"/>
                </a:solidFill>
              </a:rPr>
              <a:t>Self creation is irrational because to self create the universe must be and not be at the same time and in the same relationship. This violates the Law of Non-contradiction that something cannot be “A” and not ”A” at the same time and in the same relationship.</a:t>
            </a:r>
          </a:p>
          <a:p>
            <a:pPr lvl="1"/>
            <a:r>
              <a:rPr lang="en-US" sz="2800" b="1" dirty="0" smtClean="0">
                <a:solidFill>
                  <a:srgbClr val="0070C0"/>
                </a:solidFill>
              </a:rPr>
              <a:t>There is no cause proposed for the explosion called the big bang recently established as 13.77 billion years ago.</a:t>
            </a:r>
          </a:p>
          <a:p>
            <a:pPr marL="457200" lvl="1" indent="0">
              <a:buNone/>
            </a:pPr>
            <a:endParaRPr lang="en-US" sz="2800" b="1" dirty="0" smtClean="0">
              <a:solidFill>
                <a:srgbClr val="0070C0"/>
              </a:solidFill>
            </a:endParaRPr>
          </a:p>
          <a:p>
            <a:pPr lvl="1"/>
            <a:endParaRPr lang="en-US" sz="2800" b="1" dirty="0">
              <a:solidFill>
                <a:srgbClr val="0070C0"/>
              </a:solidFill>
            </a:endParaRPr>
          </a:p>
        </p:txBody>
      </p:sp>
    </p:spTree>
    <p:extLst>
      <p:ext uri="{BB962C8B-B14F-4D97-AF65-F5344CB8AC3E}">
        <p14:creationId xmlns:p14="http://schemas.microsoft.com/office/powerpoint/2010/main" val="26084581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The Cosmological Argument</a:t>
            </a:r>
          </a:p>
        </p:txBody>
      </p:sp>
      <p:sp>
        <p:nvSpPr>
          <p:cNvPr id="3" name="Content Placeholder 2"/>
          <p:cNvSpPr>
            <a:spLocks noGrp="1"/>
          </p:cNvSpPr>
          <p:nvPr>
            <p:ph idx="1"/>
          </p:nvPr>
        </p:nvSpPr>
        <p:spPr>
          <a:xfrm>
            <a:off x="838200" y="1182260"/>
            <a:ext cx="10515600" cy="5675740"/>
          </a:xfrm>
          <a:solidFill>
            <a:srgbClr val="FFFFCC"/>
          </a:solidFill>
        </p:spPr>
        <p:txBody>
          <a:bodyPr>
            <a:normAutofit/>
          </a:bodyPr>
          <a:lstStyle/>
          <a:p>
            <a:pPr marL="457200" lvl="1" indent="0">
              <a:buNone/>
            </a:pPr>
            <a:r>
              <a:rPr lang="en-US" sz="3600" b="1" dirty="0" smtClean="0">
                <a:solidFill>
                  <a:srgbClr val="0070C0"/>
                </a:solidFill>
              </a:rPr>
              <a:t>Did the universe somehow by itself (self creation) “pop” into existence?</a:t>
            </a:r>
          </a:p>
          <a:p>
            <a:pPr lvl="1"/>
            <a:r>
              <a:rPr lang="en-US" sz="2800" b="1" dirty="0" smtClean="0">
                <a:solidFill>
                  <a:srgbClr val="0070C0"/>
                </a:solidFill>
              </a:rPr>
              <a:t>When hard pressed for an answer, science has resorted to one of two possibilities.</a:t>
            </a:r>
          </a:p>
          <a:p>
            <a:pPr marL="1371600" lvl="2" indent="-457200">
              <a:buFont typeface="+mj-lt"/>
              <a:buAutoNum type="arabicPeriod"/>
            </a:pPr>
            <a:r>
              <a:rPr lang="en-US" sz="2800" b="1" dirty="0" smtClean="0">
                <a:solidFill>
                  <a:srgbClr val="0070C0"/>
                </a:solidFill>
              </a:rPr>
              <a:t>The oscillating universe: The universe is going through an infinite number of expansion and contraction cycles and is currently expanding. There are two problems with this view.</a:t>
            </a:r>
          </a:p>
          <a:p>
            <a:pPr lvl="3"/>
            <a:r>
              <a:rPr lang="en-US" sz="2800" b="1" dirty="0" smtClean="0">
                <a:solidFill>
                  <a:srgbClr val="0070C0"/>
                </a:solidFill>
              </a:rPr>
              <a:t>Where did the material originally come from? Entropy means the universe is not eternal and will eventually wear down.</a:t>
            </a:r>
          </a:p>
          <a:p>
            <a:pPr lvl="3"/>
            <a:r>
              <a:rPr lang="en-US" sz="2800" b="1" dirty="0" smtClean="0">
                <a:solidFill>
                  <a:srgbClr val="0070C0"/>
                </a:solidFill>
              </a:rPr>
              <a:t>An accelerating expansion eliminates the possibility of a succession of gravitational expansions and contractions which might be a cause for “big bang” explosions.</a:t>
            </a:r>
          </a:p>
          <a:p>
            <a:pPr marL="1371600" lvl="2" indent="-457200">
              <a:buFont typeface="+mj-lt"/>
              <a:buAutoNum type="arabicPeriod"/>
            </a:pPr>
            <a:endParaRPr lang="en-US" b="1" dirty="0" smtClean="0">
              <a:solidFill>
                <a:srgbClr val="0070C0"/>
              </a:solidFill>
            </a:endParaRPr>
          </a:p>
          <a:p>
            <a:pPr marL="457200" lvl="1" indent="0">
              <a:buNone/>
            </a:pPr>
            <a:endParaRPr lang="en-US" sz="2800" b="1" dirty="0" smtClean="0">
              <a:solidFill>
                <a:srgbClr val="0070C0"/>
              </a:solidFill>
            </a:endParaRPr>
          </a:p>
          <a:p>
            <a:pPr lvl="1"/>
            <a:endParaRPr lang="en-US" sz="2800" b="1" dirty="0">
              <a:solidFill>
                <a:srgbClr val="0070C0"/>
              </a:solidFill>
            </a:endParaRPr>
          </a:p>
        </p:txBody>
      </p:sp>
    </p:spTree>
    <p:extLst>
      <p:ext uri="{BB962C8B-B14F-4D97-AF65-F5344CB8AC3E}">
        <p14:creationId xmlns:p14="http://schemas.microsoft.com/office/powerpoint/2010/main" val="2074616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The Cosmological Argument</a:t>
            </a:r>
          </a:p>
        </p:txBody>
      </p:sp>
      <p:sp>
        <p:nvSpPr>
          <p:cNvPr id="3" name="Content Placeholder 2"/>
          <p:cNvSpPr>
            <a:spLocks noGrp="1"/>
          </p:cNvSpPr>
          <p:nvPr>
            <p:ph idx="1"/>
          </p:nvPr>
        </p:nvSpPr>
        <p:spPr>
          <a:xfrm>
            <a:off x="838200" y="1182260"/>
            <a:ext cx="10515600" cy="5675740"/>
          </a:xfrm>
          <a:solidFill>
            <a:srgbClr val="FFFFCC"/>
          </a:solidFill>
        </p:spPr>
        <p:txBody>
          <a:bodyPr>
            <a:normAutofit fontScale="92500" lnSpcReduction="20000"/>
          </a:bodyPr>
          <a:lstStyle/>
          <a:p>
            <a:pPr marL="457200" lvl="1" indent="0">
              <a:buNone/>
            </a:pPr>
            <a:r>
              <a:rPr lang="en-US" sz="3600" b="1" dirty="0" smtClean="0">
                <a:solidFill>
                  <a:srgbClr val="0070C0"/>
                </a:solidFill>
              </a:rPr>
              <a:t>Did the universe somehow by itself (self creation) “pop” into existence?</a:t>
            </a:r>
          </a:p>
          <a:p>
            <a:pPr lvl="1"/>
            <a:r>
              <a:rPr lang="en-US" sz="3000" b="1" dirty="0" smtClean="0">
                <a:solidFill>
                  <a:srgbClr val="0070C0"/>
                </a:solidFill>
              </a:rPr>
              <a:t>When hard pressed for an answer, science has resorted to one of two possibilities.</a:t>
            </a:r>
          </a:p>
          <a:p>
            <a:pPr marL="914400" lvl="2" indent="0">
              <a:buNone/>
            </a:pPr>
            <a:r>
              <a:rPr lang="en-US" sz="3000" b="1" dirty="0" smtClean="0">
                <a:solidFill>
                  <a:srgbClr val="0070C0"/>
                </a:solidFill>
              </a:rPr>
              <a:t>  2. Time and Chance: Given a very long time even a very improbable event might happen. There are three problems:</a:t>
            </a:r>
          </a:p>
          <a:p>
            <a:pPr marL="914400" lvl="2" indent="0">
              <a:buNone/>
            </a:pPr>
            <a:r>
              <a:rPr lang="en-US" sz="3000" b="1" dirty="0" smtClean="0">
                <a:solidFill>
                  <a:srgbClr val="0070C0"/>
                </a:solidFill>
              </a:rPr>
              <a:t>A.  Time does not exist until something physical exists</a:t>
            </a:r>
          </a:p>
          <a:p>
            <a:pPr marL="914400" lvl="2" indent="0">
              <a:buNone/>
            </a:pPr>
            <a:r>
              <a:rPr lang="en-US" sz="3000" b="1" dirty="0" smtClean="0">
                <a:solidFill>
                  <a:srgbClr val="0070C0"/>
                </a:solidFill>
              </a:rPr>
              <a:t>B.  Chance is not a causal force. It is a mathematical concept to: </a:t>
            </a:r>
          </a:p>
          <a:p>
            <a:pPr lvl="4"/>
            <a:r>
              <a:rPr lang="en-US" sz="3000" b="1" dirty="0" smtClean="0">
                <a:solidFill>
                  <a:srgbClr val="0070C0"/>
                </a:solidFill>
              </a:rPr>
              <a:t> Evaluate likelihood when we are not sure what will happen</a:t>
            </a:r>
            <a:r>
              <a:rPr lang="en-US" sz="3000" b="1" dirty="0">
                <a:solidFill>
                  <a:srgbClr val="0070C0"/>
                </a:solidFill>
              </a:rPr>
              <a:t>. </a:t>
            </a:r>
            <a:endParaRPr lang="en-US" sz="3000" b="1" dirty="0" smtClean="0">
              <a:solidFill>
                <a:srgbClr val="0070C0"/>
              </a:solidFill>
            </a:endParaRPr>
          </a:p>
          <a:p>
            <a:pPr lvl="4"/>
            <a:r>
              <a:rPr lang="en-US" sz="3000" b="1" dirty="0" smtClean="0">
                <a:solidFill>
                  <a:srgbClr val="0070C0"/>
                </a:solidFill>
              </a:rPr>
              <a:t>To judge if something </a:t>
            </a:r>
            <a:r>
              <a:rPr lang="en-US" sz="3000" b="1" dirty="0">
                <a:solidFill>
                  <a:srgbClr val="0070C0"/>
                </a:solidFill>
              </a:rPr>
              <a:t>is happening randomly or has a cause. </a:t>
            </a:r>
            <a:endParaRPr lang="en-US" sz="3000" b="1" dirty="0" smtClean="0">
              <a:solidFill>
                <a:srgbClr val="0070C0"/>
              </a:solidFill>
            </a:endParaRPr>
          </a:p>
          <a:p>
            <a:pPr marL="914400" lvl="2" indent="0">
              <a:buNone/>
            </a:pPr>
            <a:r>
              <a:rPr lang="en-US" sz="3000" b="1" dirty="0" smtClean="0">
                <a:solidFill>
                  <a:srgbClr val="0070C0"/>
                </a:solidFill>
              </a:rPr>
              <a:t>C.  Intelligent, purposeful effort is always required to produce anything. How many times must you throw a blob of molten silver into the air to produce a U.S. silver dollar?</a:t>
            </a:r>
          </a:p>
          <a:p>
            <a:pPr lvl="3"/>
            <a:endParaRPr lang="en-US" sz="2800" b="1" dirty="0" smtClean="0">
              <a:solidFill>
                <a:srgbClr val="0070C0"/>
              </a:solidFill>
            </a:endParaRPr>
          </a:p>
          <a:p>
            <a:pPr marL="457200" lvl="1" indent="0">
              <a:buNone/>
            </a:pPr>
            <a:endParaRPr lang="en-US" sz="2800" b="1" dirty="0" smtClean="0">
              <a:solidFill>
                <a:srgbClr val="0070C0"/>
              </a:solidFill>
            </a:endParaRPr>
          </a:p>
          <a:p>
            <a:pPr lvl="1"/>
            <a:endParaRPr lang="en-US" sz="2800" b="1" dirty="0">
              <a:solidFill>
                <a:srgbClr val="0070C0"/>
              </a:solidFill>
            </a:endParaRPr>
          </a:p>
        </p:txBody>
      </p:sp>
    </p:spTree>
    <p:extLst>
      <p:ext uri="{BB962C8B-B14F-4D97-AF65-F5344CB8AC3E}">
        <p14:creationId xmlns:p14="http://schemas.microsoft.com/office/powerpoint/2010/main" val="18305175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smtClean="0"/>
              <a:t>The </a:t>
            </a:r>
            <a:r>
              <a:rPr lang="en-US" b="1" dirty="0"/>
              <a:t>r</a:t>
            </a:r>
            <a:r>
              <a:rPr lang="en-US" b="1" dirty="0" smtClean="0"/>
              <a:t>ational origin of the universe</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endParaRPr lang="en-US" sz="3600" b="1" dirty="0" smtClean="0"/>
          </a:p>
          <a:p>
            <a:pPr marL="0" indent="0">
              <a:buNone/>
            </a:pPr>
            <a:r>
              <a:rPr lang="en-US" b="1" dirty="0" smtClean="0"/>
              <a:t>There are three classic arguments for the existence of God.</a:t>
            </a:r>
          </a:p>
          <a:p>
            <a:pPr marL="742950" indent="-742950">
              <a:buFont typeface="+mj-lt"/>
              <a:buAutoNum type="arabicPeriod"/>
            </a:pPr>
            <a:r>
              <a:rPr lang="en-US" b="1" dirty="0" smtClean="0">
                <a:solidFill>
                  <a:srgbClr val="0070C0"/>
                </a:solidFill>
              </a:rPr>
              <a:t>The Ontological Argument: God has the power of being.</a:t>
            </a:r>
          </a:p>
          <a:p>
            <a:pPr marL="742950" indent="-742950">
              <a:buFont typeface="+mj-lt"/>
              <a:buAutoNum type="arabicPeriod"/>
            </a:pPr>
            <a:r>
              <a:rPr lang="en-US" b="1" dirty="0" smtClean="0">
                <a:solidFill>
                  <a:srgbClr val="0070C0"/>
                </a:solidFill>
              </a:rPr>
              <a:t>The Cosmological Argument proceeds via Cause and Effect from the existence of the universe to conclude an eternal being created the universe out of nothing.</a:t>
            </a:r>
          </a:p>
          <a:p>
            <a:pPr marL="742950" indent="-742950">
              <a:buFont typeface="+mj-lt"/>
              <a:buAutoNum type="arabicPeriod"/>
            </a:pPr>
            <a:r>
              <a:rPr lang="en-US" b="1" dirty="0" smtClean="0">
                <a:solidFill>
                  <a:srgbClr val="0070C0"/>
                </a:solidFill>
              </a:rPr>
              <a:t>The Teleological Argument: </a:t>
            </a:r>
            <a:r>
              <a:rPr lang="en-US" b="1" dirty="0">
                <a:solidFill>
                  <a:srgbClr val="0070C0"/>
                </a:solidFill>
              </a:rPr>
              <a:t>T</a:t>
            </a:r>
            <a:r>
              <a:rPr lang="en-US" b="1" dirty="0" smtClean="0">
                <a:solidFill>
                  <a:srgbClr val="0070C0"/>
                </a:solidFill>
              </a:rPr>
              <a:t>he universe was created by an intelligent being because of the order of the universe  (Romans 1:19-20)</a:t>
            </a:r>
            <a:endParaRPr lang="en-US" b="1" dirty="0">
              <a:solidFill>
                <a:srgbClr val="0070C0"/>
              </a:solidFill>
            </a:endParaRPr>
          </a:p>
        </p:txBody>
      </p:sp>
      <p:sp>
        <p:nvSpPr>
          <p:cNvPr id="4" name="Rectangle 3"/>
          <p:cNvSpPr/>
          <p:nvPr/>
        </p:nvSpPr>
        <p:spPr>
          <a:xfrm>
            <a:off x="1485900" y="1245215"/>
            <a:ext cx="9060180" cy="1661993"/>
          </a:xfrm>
          <a:prstGeom prst="rect">
            <a:avLst/>
          </a:prstGeom>
        </p:spPr>
        <p:txBody>
          <a:bodyPr wrap="square">
            <a:spAutoFit/>
          </a:bodyPr>
          <a:lstStyle/>
          <a:p>
            <a:endParaRPr lang="en-US" sz="2800" dirty="0"/>
          </a:p>
          <a:p>
            <a:endParaRPr lang="en-US" sz="2800" dirty="0" smtClean="0"/>
          </a:p>
          <a:p>
            <a:endParaRPr lang="en-US" sz="2800" dirty="0"/>
          </a:p>
          <a:p>
            <a:endParaRPr lang="en-US" b="1" dirty="0">
              <a:solidFill>
                <a:srgbClr val="FFFFFF"/>
              </a:solidFill>
            </a:endParaRPr>
          </a:p>
        </p:txBody>
      </p:sp>
    </p:spTree>
    <p:extLst>
      <p:ext uri="{BB962C8B-B14F-4D97-AF65-F5344CB8AC3E}">
        <p14:creationId xmlns:p14="http://schemas.microsoft.com/office/powerpoint/2010/main" val="22095614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smtClean="0"/>
              <a:t>The Ontological Argument</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r>
              <a:rPr lang="en-US" b="1" dirty="0" smtClean="0">
                <a:solidFill>
                  <a:srgbClr val="0070C0"/>
                </a:solidFill>
              </a:rPr>
              <a:t>Originally developed by Anselm of Canterbury (1033-1109)</a:t>
            </a:r>
          </a:p>
          <a:p>
            <a:r>
              <a:rPr lang="en-US" b="1" dirty="0" smtClean="0">
                <a:solidFill>
                  <a:srgbClr val="0070C0"/>
                </a:solidFill>
              </a:rPr>
              <a:t>God is that being than which no greater can be conceived, and such a being must exist in reality as well as in the mind.</a:t>
            </a:r>
          </a:p>
          <a:p>
            <a:r>
              <a:rPr lang="en-US" b="1" dirty="0" smtClean="0">
                <a:solidFill>
                  <a:srgbClr val="0070C0"/>
                </a:solidFill>
              </a:rPr>
              <a:t>Refined by Jonathan Edwards (1703-1758) to say God is that being that cannot not be.</a:t>
            </a:r>
          </a:p>
        </p:txBody>
      </p:sp>
      <p:sp>
        <p:nvSpPr>
          <p:cNvPr id="4" name="Rectangle 3"/>
          <p:cNvSpPr/>
          <p:nvPr/>
        </p:nvSpPr>
        <p:spPr>
          <a:xfrm>
            <a:off x="1485900" y="1245215"/>
            <a:ext cx="9060180" cy="1661993"/>
          </a:xfrm>
          <a:prstGeom prst="rect">
            <a:avLst/>
          </a:prstGeom>
        </p:spPr>
        <p:txBody>
          <a:bodyPr wrap="square">
            <a:spAutoFit/>
          </a:bodyPr>
          <a:lstStyle/>
          <a:p>
            <a:endParaRPr lang="en-US" sz="2800" dirty="0"/>
          </a:p>
          <a:p>
            <a:endParaRPr lang="en-US" sz="2800" dirty="0" smtClean="0"/>
          </a:p>
          <a:p>
            <a:endParaRPr lang="en-US" sz="2800" dirty="0"/>
          </a:p>
          <a:p>
            <a:endParaRPr lang="en-US" b="1" dirty="0">
              <a:solidFill>
                <a:srgbClr val="FFFFFF"/>
              </a:solidFill>
            </a:endParaRPr>
          </a:p>
        </p:txBody>
      </p:sp>
    </p:spTree>
    <p:extLst>
      <p:ext uri="{BB962C8B-B14F-4D97-AF65-F5344CB8AC3E}">
        <p14:creationId xmlns:p14="http://schemas.microsoft.com/office/powerpoint/2010/main" val="7074587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a:t>The Cosmological Argument</a:t>
            </a:r>
          </a:p>
        </p:txBody>
      </p:sp>
      <p:sp>
        <p:nvSpPr>
          <p:cNvPr id="3" name="Content Placeholder 2"/>
          <p:cNvSpPr>
            <a:spLocks noGrp="1"/>
          </p:cNvSpPr>
          <p:nvPr>
            <p:ph idx="1"/>
          </p:nvPr>
        </p:nvSpPr>
        <p:spPr>
          <a:xfrm>
            <a:off x="838200" y="1152627"/>
            <a:ext cx="10515600" cy="5566719"/>
          </a:xfrm>
          <a:solidFill>
            <a:srgbClr val="FFFFCC"/>
          </a:solidFill>
        </p:spPr>
        <p:txBody>
          <a:bodyPr>
            <a:normAutofit/>
          </a:bodyPr>
          <a:lstStyle/>
          <a:p>
            <a:pPr marL="0" indent="0">
              <a:buNone/>
            </a:pPr>
            <a:r>
              <a:rPr lang="en-US" b="1" dirty="0" smtClean="0"/>
              <a:t>Aquinas (1225-1274) developed five different arguments to prove the existence of God based generally upon the Law of Cause and Effect. i.e. Every effect has a preceding cause and every cause produces an effect. His 5</a:t>
            </a:r>
            <a:r>
              <a:rPr lang="en-US" b="1" baseline="30000" dirty="0" smtClean="0"/>
              <a:t>th</a:t>
            </a:r>
            <a:r>
              <a:rPr lang="en-US" b="1" dirty="0" smtClean="0"/>
              <a:t> argument based upon design is as follows:</a:t>
            </a:r>
          </a:p>
          <a:p>
            <a:r>
              <a:rPr lang="en-US" b="1" dirty="0" smtClean="0">
                <a:solidFill>
                  <a:srgbClr val="0070C0"/>
                </a:solidFill>
              </a:rPr>
              <a:t>We </a:t>
            </a:r>
            <a:r>
              <a:rPr lang="en-US" b="1" dirty="0">
                <a:solidFill>
                  <a:srgbClr val="0070C0"/>
                </a:solidFill>
              </a:rPr>
              <a:t>see that natural bodies work toward some goal, and do not do so by chance.</a:t>
            </a:r>
          </a:p>
          <a:p>
            <a:r>
              <a:rPr lang="en-US" b="1" dirty="0">
                <a:solidFill>
                  <a:srgbClr val="0070C0"/>
                </a:solidFill>
              </a:rPr>
              <a:t>Most natural things lack knowledge.  </a:t>
            </a:r>
          </a:p>
          <a:p>
            <a:r>
              <a:rPr lang="en-US" b="1" dirty="0">
                <a:solidFill>
                  <a:srgbClr val="0070C0"/>
                </a:solidFill>
              </a:rPr>
              <a:t>But as an arrow reaches its target because it is directed by an archer, what lacks intelligence achieves goals by being directed by something </a:t>
            </a:r>
            <a:r>
              <a:rPr lang="en-US" b="1" dirty="0" smtClean="0">
                <a:solidFill>
                  <a:srgbClr val="0070C0"/>
                </a:solidFill>
              </a:rPr>
              <a:t>intelligent.</a:t>
            </a:r>
            <a:endParaRPr lang="en-US" b="1" dirty="0">
              <a:solidFill>
                <a:srgbClr val="0070C0"/>
              </a:solidFill>
            </a:endParaRPr>
          </a:p>
          <a:p>
            <a:r>
              <a:rPr lang="en-US" b="1" dirty="0">
                <a:solidFill>
                  <a:srgbClr val="0070C0"/>
                </a:solidFill>
              </a:rPr>
              <a:t>Therefore some intelligent being exists by whom all natural things are directed to their end; and this being we call </a:t>
            </a:r>
            <a:r>
              <a:rPr lang="en-US" b="1" dirty="0" smtClean="0">
                <a:solidFill>
                  <a:srgbClr val="0070C0"/>
                </a:solidFill>
              </a:rPr>
              <a:t>God.</a:t>
            </a:r>
            <a:endParaRPr lang="en-US" b="1" dirty="0">
              <a:solidFill>
                <a:srgbClr val="0070C0"/>
              </a:solidFill>
            </a:endParaRPr>
          </a:p>
        </p:txBody>
      </p:sp>
    </p:spTree>
    <p:extLst>
      <p:ext uri="{BB962C8B-B14F-4D97-AF65-F5344CB8AC3E}">
        <p14:creationId xmlns:p14="http://schemas.microsoft.com/office/powerpoint/2010/main" val="1431136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smtClean="0"/>
              <a:t>The Cosmological Argument</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endParaRPr lang="en-US" sz="3600" b="1" dirty="0" smtClean="0"/>
          </a:p>
          <a:p>
            <a:pPr marL="0" indent="0">
              <a:buNone/>
            </a:pPr>
            <a:r>
              <a:rPr lang="en-US" sz="3600" b="1" dirty="0" smtClean="0"/>
              <a:t>In </a:t>
            </a:r>
            <a:r>
              <a:rPr lang="en-US" sz="3600" b="1" dirty="0"/>
              <a:t>the beginning, God created the heavens and the earth.  </a:t>
            </a:r>
            <a:r>
              <a:rPr lang="en-US" sz="3600" dirty="0"/>
              <a:t>Genesis 1:1</a:t>
            </a:r>
          </a:p>
          <a:p>
            <a:r>
              <a:rPr lang="en-US" sz="3600" b="1" dirty="0" smtClean="0">
                <a:solidFill>
                  <a:srgbClr val="0070C0"/>
                </a:solidFill>
              </a:rPr>
              <a:t>Genesis 1:1 is the most outrageous claim in the Bible. If it is true any other claim is mere child’s play compared to </a:t>
            </a:r>
            <a:r>
              <a:rPr lang="en-US" sz="3600" b="1" i="1" dirty="0" smtClean="0">
                <a:solidFill>
                  <a:srgbClr val="0070C0"/>
                </a:solidFill>
              </a:rPr>
              <a:t>Ex </a:t>
            </a:r>
            <a:r>
              <a:rPr lang="en-US" sz="3600" b="1" i="1" dirty="0">
                <a:solidFill>
                  <a:srgbClr val="0070C0"/>
                </a:solidFill>
              </a:rPr>
              <a:t>nihilo </a:t>
            </a:r>
            <a:r>
              <a:rPr lang="en-US" sz="3600" b="1" i="1" dirty="0" smtClean="0">
                <a:solidFill>
                  <a:srgbClr val="0070C0"/>
                </a:solidFill>
              </a:rPr>
              <a:t>creation.</a:t>
            </a:r>
            <a:endParaRPr lang="en-US" sz="3600" b="1" dirty="0"/>
          </a:p>
        </p:txBody>
      </p:sp>
      <p:sp>
        <p:nvSpPr>
          <p:cNvPr id="4" name="Rectangle 3"/>
          <p:cNvSpPr/>
          <p:nvPr/>
        </p:nvSpPr>
        <p:spPr>
          <a:xfrm>
            <a:off x="1485900" y="1245215"/>
            <a:ext cx="9060180" cy="1661993"/>
          </a:xfrm>
          <a:prstGeom prst="rect">
            <a:avLst/>
          </a:prstGeom>
        </p:spPr>
        <p:txBody>
          <a:bodyPr wrap="square">
            <a:spAutoFit/>
          </a:bodyPr>
          <a:lstStyle/>
          <a:p>
            <a:endParaRPr lang="en-US" sz="2800" dirty="0"/>
          </a:p>
          <a:p>
            <a:endParaRPr lang="en-US" sz="2800" dirty="0" smtClean="0"/>
          </a:p>
          <a:p>
            <a:endParaRPr lang="en-US" sz="2800" dirty="0"/>
          </a:p>
          <a:p>
            <a:endParaRPr lang="en-US" b="1" dirty="0">
              <a:solidFill>
                <a:srgbClr val="FFFFFF"/>
              </a:solidFill>
            </a:endParaRPr>
          </a:p>
        </p:txBody>
      </p:sp>
    </p:spTree>
    <p:extLst>
      <p:ext uri="{BB962C8B-B14F-4D97-AF65-F5344CB8AC3E}">
        <p14:creationId xmlns:p14="http://schemas.microsoft.com/office/powerpoint/2010/main" val="33210526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The Cosmological Argument</a:t>
            </a:r>
          </a:p>
        </p:txBody>
      </p:sp>
      <p:sp>
        <p:nvSpPr>
          <p:cNvPr id="3" name="Content Placeholder 2"/>
          <p:cNvSpPr>
            <a:spLocks noGrp="1"/>
          </p:cNvSpPr>
          <p:nvPr>
            <p:ph idx="1"/>
          </p:nvPr>
        </p:nvSpPr>
        <p:spPr>
          <a:xfrm>
            <a:off x="838200" y="1182260"/>
            <a:ext cx="10515600" cy="5675740"/>
          </a:xfrm>
          <a:solidFill>
            <a:srgbClr val="FFFFCC"/>
          </a:solidFill>
        </p:spPr>
        <p:txBody>
          <a:bodyPr>
            <a:normAutofit/>
          </a:bodyPr>
          <a:lstStyle/>
          <a:p>
            <a:pPr marL="0" indent="0">
              <a:buNone/>
            </a:pPr>
            <a:r>
              <a:rPr lang="en-US" b="1" dirty="0"/>
              <a:t>In the beginning, God created the heavens and the earth.  </a:t>
            </a:r>
            <a:r>
              <a:rPr lang="en-US" dirty="0"/>
              <a:t>Genesis </a:t>
            </a:r>
            <a:r>
              <a:rPr lang="en-US" dirty="0" smtClean="0"/>
              <a:t>1:1</a:t>
            </a:r>
          </a:p>
          <a:p>
            <a:pPr marL="0" indent="0">
              <a:buNone/>
            </a:pPr>
            <a:r>
              <a:rPr lang="en-US" b="1" dirty="0" smtClean="0"/>
              <a:t>For </a:t>
            </a:r>
            <a:r>
              <a:rPr lang="en-US" b="1" dirty="0"/>
              <a:t>what can be known about God is plain to them, because God has shown it to them. For his invisible attributes, namely, his eternal power and divine nature, have been clearly perceived, ever since the creation of the world, in the things that have been made. So they are without excuse. </a:t>
            </a:r>
            <a:r>
              <a:rPr lang="en-US" dirty="0"/>
              <a:t>Romans </a:t>
            </a:r>
            <a:r>
              <a:rPr lang="en-US" dirty="0" smtClean="0"/>
              <a:t>1:19-20 </a:t>
            </a:r>
            <a:endParaRPr lang="en-US" b="1" dirty="0"/>
          </a:p>
          <a:p>
            <a:pPr marL="0" indent="0">
              <a:buNone/>
            </a:pPr>
            <a:endParaRPr lang="en-US" dirty="0"/>
          </a:p>
        </p:txBody>
      </p:sp>
      <p:sp>
        <p:nvSpPr>
          <p:cNvPr id="6" name="Rectangle 5"/>
          <p:cNvSpPr/>
          <p:nvPr/>
        </p:nvSpPr>
        <p:spPr>
          <a:xfrm>
            <a:off x="1516380" y="3854857"/>
            <a:ext cx="9936480" cy="2677656"/>
          </a:xfrm>
          <a:prstGeom prst="rect">
            <a:avLst/>
          </a:prstGeom>
        </p:spPr>
        <p:txBody>
          <a:bodyPr wrap="square">
            <a:spAutoFit/>
          </a:bodyPr>
          <a:lstStyle/>
          <a:p>
            <a:r>
              <a:rPr lang="en-US" sz="2800" b="1" dirty="0">
                <a:solidFill>
                  <a:srgbClr val="0070C0"/>
                </a:solidFill>
              </a:rPr>
              <a:t>Can we rationally establish that Genesis 1:1 is true?</a:t>
            </a:r>
          </a:p>
          <a:p>
            <a:pPr marL="457200" indent="-457200">
              <a:buFont typeface="Arial" panose="020B0604020202020204" pitchFamily="34" charset="0"/>
              <a:buChar char="•"/>
            </a:pPr>
            <a:r>
              <a:rPr lang="en-US" sz="2800" b="1" dirty="0">
                <a:solidFill>
                  <a:srgbClr val="0070C0"/>
                </a:solidFill>
              </a:rPr>
              <a:t>There is an eternal God.</a:t>
            </a:r>
          </a:p>
          <a:p>
            <a:pPr marL="457200" indent="-457200">
              <a:buFont typeface="Arial" panose="020B0604020202020204" pitchFamily="34" charset="0"/>
              <a:buChar char="•"/>
            </a:pPr>
            <a:r>
              <a:rPr lang="en-US" sz="2800" b="1" dirty="0">
                <a:solidFill>
                  <a:srgbClr val="0070C0"/>
                </a:solidFill>
              </a:rPr>
              <a:t>There is a universe.</a:t>
            </a:r>
          </a:p>
          <a:p>
            <a:pPr marL="457200" indent="-457200">
              <a:buFont typeface="Arial" panose="020B0604020202020204" pitchFamily="34" charset="0"/>
              <a:buChar char="•"/>
            </a:pPr>
            <a:r>
              <a:rPr lang="en-US" sz="2800" b="1" dirty="0">
                <a:solidFill>
                  <a:srgbClr val="0070C0"/>
                </a:solidFill>
              </a:rPr>
              <a:t>The universe is not eternal.</a:t>
            </a:r>
          </a:p>
          <a:p>
            <a:pPr marL="457200" indent="-457200">
              <a:buFont typeface="Arial" panose="020B0604020202020204" pitchFamily="34" charset="0"/>
              <a:buChar char="•"/>
            </a:pPr>
            <a:r>
              <a:rPr lang="en-US" sz="2800" b="1" dirty="0">
                <a:solidFill>
                  <a:srgbClr val="0070C0"/>
                </a:solidFill>
              </a:rPr>
              <a:t>The universe did not “just happen</a:t>
            </a:r>
            <a:r>
              <a:rPr lang="en-US" sz="2800" b="1" dirty="0" smtClean="0">
                <a:solidFill>
                  <a:srgbClr val="0070C0"/>
                </a:solidFill>
              </a:rPr>
              <a:t>.” It had a cause.</a:t>
            </a:r>
            <a:endParaRPr lang="en-US" sz="2800" b="1" dirty="0">
              <a:solidFill>
                <a:srgbClr val="0070C0"/>
              </a:solidFill>
            </a:endParaRPr>
          </a:p>
          <a:p>
            <a:pPr marL="457200" indent="-457200">
              <a:buFont typeface="Arial" panose="020B0604020202020204" pitchFamily="34" charset="0"/>
              <a:buChar char="•"/>
            </a:pPr>
            <a:r>
              <a:rPr lang="en-US" sz="2800" b="1" dirty="0">
                <a:solidFill>
                  <a:srgbClr val="0070C0"/>
                </a:solidFill>
              </a:rPr>
              <a:t>The universe was created by God.</a:t>
            </a:r>
          </a:p>
        </p:txBody>
      </p:sp>
    </p:spTree>
    <p:extLst>
      <p:ext uri="{BB962C8B-B14F-4D97-AF65-F5344CB8AC3E}">
        <p14:creationId xmlns:p14="http://schemas.microsoft.com/office/powerpoint/2010/main" val="12076410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The Cosmological Argument</a:t>
            </a:r>
          </a:p>
        </p:txBody>
      </p:sp>
      <p:sp>
        <p:nvSpPr>
          <p:cNvPr id="3" name="Content Placeholder 2"/>
          <p:cNvSpPr>
            <a:spLocks noGrp="1"/>
          </p:cNvSpPr>
          <p:nvPr>
            <p:ph idx="1"/>
          </p:nvPr>
        </p:nvSpPr>
        <p:spPr>
          <a:xfrm>
            <a:off x="838200" y="1182260"/>
            <a:ext cx="10515600" cy="5675740"/>
          </a:xfrm>
          <a:solidFill>
            <a:srgbClr val="FFFFCC"/>
          </a:solidFill>
        </p:spPr>
        <p:txBody>
          <a:bodyPr>
            <a:normAutofit/>
          </a:bodyPr>
          <a:lstStyle/>
          <a:p>
            <a:pPr marL="0" indent="0">
              <a:buNone/>
            </a:pPr>
            <a:r>
              <a:rPr lang="en-US" sz="3600" b="1" dirty="0">
                <a:solidFill>
                  <a:srgbClr val="0070C0"/>
                </a:solidFill>
              </a:rPr>
              <a:t>O</a:t>
            </a:r>
            <a:r>
              <a:rPr lang="en-US" sz="3600" b="1" dirty="0" smtClean="0">
                <a:solidFill>
                  <a:srgbClr val="0070C0"/>
                </a:solidFill>
              </a:rPr>
              <a:t>nly four </a:t>
            </a:r>
            <a:r>
              <a:rPr lang="en-US" sz="3600" b="1" dirty="0">
                <a:solidFill>
                  <a:srgbClr val="0070C0"/>
                </a:solidFill>
              </a:rPr>
              <a:t>p</a:t>
            </a:r>
            <a:r>
              <a:rPr lang="en-US" sz="3600" b="1" dirty="0" smtClean="0">
                <a:solidFill>
                  <a:srgbClr val="0070C0"/>
                </a:solidFill>
              </a:rPr>
              <a:t>ossibilities for the origin of the universe have ever been proposed.</a:t>
            </a:r>
          </a:p>
          <a:p>
            <a:pPr marL="914400" lvl="1" indent="-457200">
              <a:buFont typeface="+mj-lt"/>
              <a:buAutoNum type="arabicPeriod"/>
            </a:pPr>
            <a:r>
              <a:rPr lang="en-US" sz="3200" b="1" dirty="0" smtClean="0"/>
              <a:t>The universe is an illusion. It does not exist.</a:t>
            </a:r>
          </a:p>
          <a:p>
            <a:pPr marL="914400" lvl="1" indent="-457200">
              <a:buFont typeface="+mj-lt"/>
              <a:buAutoNum type="arabicPeriod"/>
            </a:pPr>
            <a:r>
              <a:rPr lang="en-US" sz="3200" b="1" dirty="0" smtClean="0"/>
              <a:t>The universe has the power of being and is therefore eternal.</a:t>
            </a:r>
          </a:p>
          <a:p>
            <a:pPr marL="914400" lvl="1" indent="-457200">
              <a:buFont typeface="+mj-lt"/>
              <a:buAutoNum type="arabicPeriod"/>
            </a:pPr>
            <a:r>
              <a:rPr lang="en-US" sz="3200" b="1" dirty="0" smtClean="0"/>
              <a:t>The universe “popped into existence without a cause. It simply happened. Essentially it created itself in a chicken and egg scenario.</a:t>
            </a:r>
          </a:p>
          <a:p>
            <a:pPr marL="914400" lvl="1" indent="-457200">
              <a:buFont typeface="+mj-lt"/>
              <a:buAutoNum type="arabicPeriod"/>
            </a:pPr>
            <a:r>
              <a:rPr lang="en-US" sz="3200" b="1" dirty="0" smtClean="0"/>
              <a:t>The universe was created by an eternal being (God).</a:t>
            </a:r>
            <a:endParaRPr lang="en-US" sz="3200" b="1" dirty="0"/>
          </a:p>
        </p:txBody>
      </p:sp>
    </p:spTree>
    <p:extLst>
      <p:ext uri="{BB962C8B-B14F-4D97-AF65-F5344CB8AC3E}">
        <p14:creationId xmlns:p14="http://schemas.microsoft.com/office/powerpoint/2010/main" val="41680630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The Cosmological Argument</a:t>
            </a:r>
          </a:p>
        </p:txBody>
      </p:sp>
      <p:sp>
        <p:nvSpPr>
          <p:cNvPr id="3" name="Content Placeholder 2"/>
          <p:cNvSpPr>
            <a:spLocks noGrp="1"/>
          </p:cNvSpPr>
          <p:nvPr>
            <p:ph idx="1"/>
          </p:nvPr>
        </p:nvSpPr>
        <p:spPr>
          <a:xfrm>
            <a:off x="838200" y="1182260"/>
            <a:ext cx="10515600" cy="5675740"/>
          </a:xfrm>
          <a:solidFill>
            <a:srgbClr val="FFFFCC"/>
          </a:solidFill>
        </p:spPr>
        <p:txBody>
          <a:bodyPr>
            <a:normAutofit/>
          </a:bodyPr>
          <a:lstStyle/>
          <a:p>
            <a:pPr marL="457200" lvl="1" indent="0">
              <a:buNone/>
            </a:pPr>
            <a:r>
              <a:rPr lang="en-US" sz="3600" b="1" dirty="0" smtClean="0">
                <a:solidFill>
                  <a:srgbClr val="0070C0"/>
                </a:solidFill>
              </a:rPr>
              <a:t>Is the universe is an illusion?</a:t>
            </a:r>
            <a:endParaRPr lang="en-US" sz="3600" b="1" dirty="0">
              <a:solidFill>
                <a:srgbClr val="0070C0"/>
              </a:solidFill>
            </a:endParaRPr>
          </a:p>
          <a:p>
            <a:pPr lvl="1"/>
            <a:r>
              <a:rPr lang="en-US" sz="2800" b="1" dirty="0" smtClean="0">
                <a:solidFill>
                  <a:srgbClr val="0070C0"/>
                </a:solidFill>
              </a:rPr>
              <a:t>Rene Descartes, “I think, therefore I am.</a:t>
            </a:r>
          </a:p>
          <a:p>
            <a:pPr lvl="1"/>
            <a:r>
              <a:rPr lang="en-US" sz="2800" b="1" dirty="0" smtClean="0">
                <a:solidFill>
                  <a:srgbClr val="0070C0"/>
                </a:solidFill>
              </a:rPr>
              <a:t>Descartes sought to see if there was anything that was absolutely certain?</a:t>
            </a:r>
          </a:p>
          <a:p>
            <a:pPr lvl="1"/>
            <a:r>
              <a:rPr lang="en-US" sz="2800" b="1" dirty="0" smtClean="0">
                <a:solidFill>
                  <a:srgbClr val="0070C0"/>
                </a:solidFill>
              </a:rPr>
              <a:t>He started by doubting everything he considered.</a:t>
            </a:r>
          </a:p>
          <a:p>
            <a:pPr lvl="1"/>
            <a:r>
              <a:rPr lang="en-US" sz="2800" b="1" dirty="0" smtClean="0">
                <a:solidFill>
                  <a:srgbClr val="0070C0"/>
                </a:solidFill>
              </a:rPr>
              <a:t>Finally we realized there was one thing he could not doubt, namely that he was doubting.</a:t>
            </a:r>
          </a:p>
          <a:p>
            <a:pPr lvl="1"/>
            <a:r>
              <a:rPr lang="en-US" sz="2800" b="1" dirty="0" smtClean="0">
                <a:solidFill>
                  <a:srgbClr val="0070C0"/>
                </a:solidFill>
              </a:rPr>
              <a:t>So in order to doubt he must exist because if he didn’t exist he couldn’t doubt his existence.</a:t>
            </a:r>
          </a:p>
          <a:p>
            <a:pPr lvl="1"/>
            <a:r>
              <a:rPr lang="en-US" sz="2800" b="1" dirty="0" smtClean="0">
                <a:solidFill>
                  <a:srgbClr val="0070C0"/>
                </a:solidFill>
              </a:rPr>
              <a:t>The same would be true for every person. So if people exist then something exists and the universe cannot be an illusion.</a:t>
            </a:r>
          </a:p>
        </p:txBody>
      </p:sp>
    </p:spTree>
    <p:extLst>
      <p:ext uri="{BB962C8B-B14F-4D97-AF65-F5344CB8AC3E}">
        <p14:creationId xmlns:p14="http://schemas.microsoft.com/office/powerpoint/2010/main" val="14309750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The Cosmological Argument</a:t>
            </a:r>
          </a:p>
        </p:txBody>
      </p:sp>
      <p:sp>
        <p:nvSpPr>
          <p:cNvPr id="3" name="Content Placeholder 2"/>
          <p:cNvSpPr>
            <a:spLocks noGrp="1"/>
          </p:cNvSpPr>
          <p:nvPr>
            <p:ph idx="1"/>
          </p:nvPr>
        </p:nvSpPr>
        <p:spPr>
          <a:xfrm>
            <a:off x="838200" y="1182260"/>
            <a:ext cx="10515600" cy="5675740"/>
          </a:xfrm>
          <a:solidFill>
            <a:srgbClr val="FFFFCC"/>
          </a:solidFill>
        </p:spPr>
        <p:txBody>
          <a:bodyPr>
            <a:normAutofit/>
          </a:bodyPr>
          <a:lstStyle/>
          <a:p>
            <a:pPr marL="457200" lvl="1" indent="0">
              <a:buNone/>
            </a:pPr>
            <a:r>
              <a:rPr lang="en-US" sz="3600" b="1" dirty="0" smtClean="0">
                <a:solidFill>
                  <a:srgbClr val="0070C0"/>
                </a:solidFill>
              </a:rPr>
              <a:t>Is the universe eternal?</a:t>
            </a:r>
          </a:p>
          <a:p>
            <a:pPr lvl="1"/>
            <a:r>
              <a:rPr lang="en-US" sz="2800" b="1" dirty="0" smtClean="0">
                <a:solidFill>
                  <a:srgbClr val="0070C0"/>
                </a:solidFill>
              </a:rPr>
              <a:t>An eternal universe is not logically irrational.</a:t>
            </a:r>
          </a:p>
          <a:p>
            <a:pPr lvl="1"/>
            <a:r>
              <a:rPr lang="en-US" sz="2800" b="1" dirty="0" smtClean="0">
                <a:solidFill>
                  <a:srgbClr val="0070C0"/>
                </a:solidFill>
              </a:rPr>
              <a:t>Until the scientific revolution of the 18</a:t>
            </a:r>
            <a:r>
              <a:rPr lang="en-US" sz="2800" b="1" baseline="30000" dirty="0" smtClean="0">
                <a:solidFill>
                  <a:srgbClr val="0070C0"/>
                </a:solidFill>
              </a:rPr>
              <a:t>th</a:t>
            </a:r>
            <a:r>
              <a:rPr lang="en-US" sz="2800" b="1" dirty="0" smtClean="0">
                <a:solidFill>
                  <a:srgbClr val="0070C0"/>
                </a:solidFill>
              </a:rPr>
              <a:t> and 19</a:t>
            </a:r>
            <a:r>
              <a:rPr lang="en-US" sz="2800" b="1" baseline="30000" dirty="0" smtClean="0">
                <a:solidFill>
                  <a:srgbClr val="0070C0"/>
                </a:solidFill>
              </a:rPr>
              <a:t>th</a:t>
            </a:r>
            <a:r>
              <a:rPr lang="en-US" sz="2800" b="1" dirty="0" smtClean="0">
                <a:solidFill>
                  <a:srgbClr val="0070C0"/>
                </a:solidFill>
              </a:rPr>
              <a:t> centuries, unbelief grounded itself in an eternal universe.</a:t>
            </a:r>
          </a:p>
          <a:p>
            <a:pPr lvl="1"/>
            <a:r>
              <a:rPr lang="en-US" sz="2800" b="1" dirty="0">
                <a:solidFill>
                  <a:srgbClr val="0070C0"/>
                </a:solidFill>
              </a:rPr>
              <a:t>T</a:t>
            </a:r>
            <a:r>
              <a:rPr lang="en-US" sz="2800" b="1" dirty="0" smtClean="0">
                <a:solidFill>
                  <a:srgbClr val="0070C0"/>
                </a:solidFill>
              </a:rPr>
              <a:t>he Enlightenment saw scientific discovery as providing a rational explanation for why things happened and hence the God hypothesis was no longer needed.</a:t>
            </a:r>
          </a:p>
          <a:p>
            <a:pPr lvl="1"/>
            <a:r>
              <a:rPr lang="en-US" sz="2800" b="1" dirty="0" smtClean="0">
                <a:solidFill>
                  <a:srgbClr val="0070C0"/>
                </a:solidFill>
              </a:rPr>
              <a:t>With the invention of the steam engine came the discovery of the second law of thermodynamics and entropy. Everything is wearing out or running down. You cannot have a perpetual motion machine. There is always some loss of usable energy. </a:t>
            </a:r>
          </a:p>
          <a:p>
            <a:pPr lvl="1"/>
            <a:r>
              <a:rPr lang="en-US" sz="2800" b="1" dirty="0" smtClean="0">
                <a:solidFill>
                  <a:srgbClr val="0070C0"/>
                </a:solidFill>
              </a:rPr>
              <a:t>Therefore the universe must be wearing out as well.</a:t>
            </a:r>
          </a:p>
          <a:p>
            <a:pPr lvl="1"/>
            <a:endParaRPr lang="en-US" sz="2800" b="1" dirty="0">
              <a:solidFill>
                <a:srgbClr val="0070C0"/>
              </a:solidFill>
            </a:endParaRPr>
          </a:p>
        </p:txBody>
      </p:sp>
    </p:spTree>
    <p:extLst>
      <p:ext uri="{BB962C8B-B14F-4D97-AF65-F5344CB8AC3E}">
        <p14:creationId xmlns:p14="http://schemas.microsoft.com/office/powerpoint/2010/main" val="37786342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1268</Words>
  <Application>Microsoft Office PowerPoint</Application>
  <PresentationFormat>Widescreen</PresentationFormat>
  <Paragraphs>92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Discipleship:  An  Introduction to  Systematic Theology and  Apologetics</vt:lpstr>
      <vt:lpstr>The rational origin of the universe</vt:lpstr>
      <vt:lpstr>The Ontological Argument</vt:lpstr>
      <vt:lpstr>The Cosmological Argument</vt:lpstr>
      <vt:lpstr>The Cosmological Argument</vt:lpstr>
      <vt:lpstr>The Cosmological Argument</vt:lpstr>
      <vt:lpstr>The Cosmological Argument</vt:lpstr>
      <vt:lpstr>The Cosmological Argument</vt:lpstr>
      <vt:lpstr>The Cosmological Argument</vt:lpstr>
      <vt:lpstr>The Cosmological Argument</vt:lpstr>
      <vt:lpstr>The Cosmological Argument</vt:lpstr>
      <vt:lpstr>The Cosmological Argument</vt:lpstr>
      <vt:lpstr>The Cosmological Argument</vt:lpstr>
      <vt:lpstr>The Cosmological Argument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2016-04-03T19:41:11Z</dcterms:created>
  <dcterms:modified xsi:type="dcterms:W3CDTF">2016-04-03T19:42:51Z</dcterms:modified>
</cp:coreProperties>
</file>