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63"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50" d="100"/>
          <a:sy n="50" d="100"/>
        </p:scale>
        <p:origin x="1286"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726254-3EF4-4094-A22B-787547F724A6}" type="datetimeFigureOut">
              <a:rPr lang="en-US" smtClean="0"/>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B1172-4965-4A95-8092-1D75DB6AD17F}" type="slidenum">
              <a:rPr lang="en-US" smtClean="0"/>
              <a:t>‹#›</a:t>
            </a:fld>
            <a:endParaRPr lang="en-US"/>
          </a:p>
        </p:txBody>
      </p:sp>
    </p:spTree>
    <p:extLst>
      <p:ext uri="{BB962C8B-B14F-4D97-AF65-F5344CB8AC3E}">
        <p14:creationId xmlns:p14="http://schemas.microsoft.com/office/powerpoint/2010/main" val="47854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726254-3EF4-4094-A22B-787547F724A6}" type="datetimeFigureOut">
              <a:rPr lang="en-US" smtClean="0"/>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B1172-4965-4A95-8092-1D75DB6AD17F}" type="slidenum">
              <a:rPr lang="en-US" smtClean="0"/>
              <a:t>‹#›</a:t>
            </a:fld>
            <a:endParaRPr lang="en-US"/>
          </a:p>
        </p:txBody>
      </p:sp>
    </p:spTree>
    <p:extLst>
      <p:ext uri="{BB962C8B-B14F-4D97-AF65-F5344CB8AC3E}">
        <p14:creationId xmlns:p14="http://schemas.microsoft.com/office/powerpoint/2010/main" val="2610269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726254-3EF4-4094-A22B-787547F724A6}" type="datetimeFigureOut">
              <a:rPr lang="en-US" smtClean="0"/>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B1172-4965-4A95-8092-1D75DB6AD17F}" type="slidenum">
              <a:rPr lang="en-US" smtClean="0"/>
              <a:t>‹#›</a:t>
            </a:fld>
            <a:endParaRPr lang="en-US"/>
          </a:p>
        </p:txBody>
      </p:sp>
    </p:spTree>
    <p:extLst>
      <p:ext uri="{BB962C8B-B14F-4D97-AF65-F5344CB8AC3E}">
        <p14:creationId xmlns:p14="http://schemas.microsoft.com/office/powerpoint/2010/main" val="4120725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726254-3EF4-4094-A22B-787547F724A6}" type="datetimeFigureOut">
              <a:rPr lang="en-US" smtClean="0"/>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B1172-4965-4A95-8092-1D75DB6AD17F}" type="slidenum">
              <a:rPr lang="en-US" smtClean="0"/>
              <a:t>‹#›</a:t>
            </a:fld>
            <a:endParaRPr lang="en-US"/>
          </a:p>
        </p:txBody>
      </p:sp>
    </p:spTree>
    <p:extLst>
      <p:ext uri="{BB962C8B-B14F-4D97-AF65-F5344CB8AC3E}">
        <p14:creationId xmlns:p14="http://schemas.microsoft.com/office/powerpoint/2010/main" val="3666474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726254-3EF4-4094-A22B-787547F724A6}" type="datetimeFigureOut">
              <a:rPr lang="en-US" smtClean="0"/>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B1172-4965-4A95-8092-1D75DB6AD17F}" type="slidenum">
              <a:rPr lang="en-US" smtClean="0"/>
              <a:t>‹#›</a:t>
            </a:fld>
            <a:endParaRPr lang="en-US"/>
          </a:p>
        </p:txBody>
      </p:sp>
    </p:spTree>
    <p:extLst>
      <p:ext uri="{BB962C8B-B14F-4D97-AF65-F5344CB8AC3E}">
        <p14:creationId xmlns:p14="http://schemas.microsoft.com/office/powerpoint/2010/main" val="914784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726254-3EF4-4094-A22B-787547F724A6}" type="datetimeFigureOut">
              <a:rPr lang="en-US" smtClean="0"/>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B1172-4965-4A95-8092-1D75DB6AD17F}" type="slidenum">
              <a:rPr lang="en-US" smtClean="0"/>
              <a:t>‹#›</a:t>
            </a:fld>
            <a:endParaRPr lang="en-US"/>
          </a:p>
        </p:txBody>
      </p:sp>
    </p:spTree>
    <p:extLst>
      <p:ext uri="{BB962C8B-B14F-4D97-AF65-F5344CB8AC3E}">
        <p14:creationId xmlns:p14="http://schemas.microsoft.com/office/powerpoint/2010/main" val="2216100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726254-3EF4-4094-A22B-787547F724A6}" type="datetimeFigureOut">
              <a:rPr lang="en-US" smtClean="0"/>
              <a:t>4/11/2016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9B1172-4965-4A95-8092-1D75DB6AD17F}" type="slidenum">
              <a:rPr lang="en-US" smtClean="0"/>
              <a:t>‹#›</a:t>
            </a:fld>
            <a:endParaRPr lang="en-US"/>
          </a:p>
        </p:txBody>
      </p:sp>
    </p:spTree>
    <p:extLst>
      <p:ext uri="{BB962C8B-B14F-4D97-AF65-F5344CB8AC3E}">
        <p14:creationId xmlns:p14="http://schemas.microsoft.com/office/powerpoint/2010/main" val="3594602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726254-3EF4-4094-A22B-787547F724A6}" type="datetimeFigureOut">
              <a:rPr lang="en-US" smtClean="0"/>
              <a:t>4/11/2016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9B1172-4965-4A95-8092-1D75DB6AD17F}" type="slidenum">
              <a:rPr lang="en-US" smtClean="0"/>
              <a:t>‹#›</a:t>
            </a:fld>
            <a:endParaRPr lang="en-US"/>
          </a:p>
        </p:txBody>
      </p:sp>
    </p:spTree>
    <p:extLst>
      <p:ext uri="{BB962C8B-B14F-4D97-AF65-F5344CB8AC3E}">
        <p14:creationId xmlns:p14="http://schemas.microsoft.com/office/powerpoint/2010/main" val="1347002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726254-3EF4-4094-A22B-787547F724A6}" type="datetimeFigureOut">
              <a:rPr lang="en-US" smtClean="0"/>
              <a:t>4/11/2016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9B1172-4965-4A95-8092-1D75DB6AD17F}" type="slidenum">
              <a:rPr lang="en-US" smtClean="0"/>
              <a:t>‹#›</a:t>
            </a:fld>
            <a:endParaRPr lang="en-US"/>
          </a:p>
        </p:txBody>
      </p:sp>
    </p:spTree>
    <p:extLst>
      <p:ext uri="{BB962C8B-B14F-4D97-AF65-F5344CB8AC3E}">
        <p14:creationId xmlns:p14="http://schemas.microsoft.com/office/powerpoint/2010/main" val="2999664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726254-3EF4-4094-A22B-787547F724A6}" type="datetimeFigureOut">
              <a:rPr lang="en-US" smtClean="0"/>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B1172-4965-4A95-8092-1D75DB6AD17F}" type="slidenum">
              <a:rPr lang="en-US" smtClean="0"/>
              <a:t>‹#›</a:t>
            </a:fld>
            <a:endParaRPr lang="en-US"/>
          </a:p>
        </p:txBody>
      </p:sp>
    </p:spTree>
    <p:extLst>
      <p:ext uri="{BB962C8B-B14F-4D97-AF65-F5344CB8AC3E}">
        <p14:creationId xmlns:p14="http://schemas.microsoft.com/office/powerpoint/2010/main" val="811352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726254-3EF4-4094-A22B-787547F724A6}" type="datetimeFigureOut">
              <a:rPr lang="en-US" smtClean="0"/>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B1172-4965-4A95-8092-1D75DB6AD17F}" type="slidenum">
              <a:rPr lang="en-US" smtClean="0"/>
              <a:t>‹#›</a:t>
            </a:fld>
            <a:endParaRPr lang="en-US"/>
          </a:p>
        </p:txBody>
      </p:sp>
    </p:spTree>
    <p:extLst>
      <p:ext uri="{BB962C8B-B14F-4D97-AF65-F5344CB8AC3E}">
        <p14:creationId xmlns:p14="http://schemas.microsoft.com/office/powerpoint/2010/main" val="686473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726254-3EF4-4094-A22B-787547F724A6}" type="datetimeFigureOut">
              <a:rPr lang="en-US" smtClean="0"/>
              <a:t>4/11/2016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9B1172-4965-4A95-8092-1D75DB6AD17F}" type="slidenum">
              <a:rPr lang="en-US" smtClean="0"/>
              <a:t>‹#›</a:t>
            </a:fld>
            <a:endParaRPr lang="en-US"/>
          </a:p>
        </p:txBody>
      </p:sp>
    </p:spTree>
    <p:extLst>
      <p:ext uri="{BB962C8B-B14F-4D97-AF65-F5344CB8AC3E}">
        <p14:creationId xmlns:p14="http://schemas.microsoft.com/office/powerpoint/2010/main" val="124310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416689"/>
            <a:ext cx="9144000" cy="4213184"/>
          </a:xfrm>
          <a:solidFill>
            <a:srgbClr val="FFFFCC"/>
          </a:solidFill>
        </p:spPr>
        <p:txBody>
          <a:bodyPr>
            <a:noAutofit/>
          </a:bodyPr>
          <a:lstStyle/>
          <a:p>
            <a:r>
              <a:rPr lang="en-US" b="1" dirty="0" smtClean="0">
                <a:solidFill>
                  <a:srgbClr val="0070C0"/>
                </a:solidFill>
              </a:rPr>
              <a:t>Discipleship: </a:t>
            </a:r>
            <a:br>
              <a:rPr lang="en-US" b="1" dirty="0" smtClean="0">
                <a:solidFill>
                  <a:srgbClr val="0070C0"/>
                </a:solidFill>
              </a:rPr>
            </a:br>
            <a:r>
              <a:rPr lang="en-US" b="1" dirty="0" smtClean="0">
                <a:solidFill>
                  <a:srgbClr val="0070C0"/>
                </a:solidFill>
              </a:rPr>
              <a:t>An </a:t>
            </a:r>
            <a:br>
              <a:rPr lang="en-US" b="1" dirty="0" smtClean="0">
                <a:solidFill>
                  <a:srgbClr val="0070C0"/>
                </a:solidFill>
              </a:rPr>
            </a:br>
            <a:r>
              <a:rPr lang="en-US" b="1" dirty="0" smtClean="0">
                <a:solidFill>
                  <a:srgbClr val="0070C0"/>
                </a:solidFill>
              </a:rPr>
              <a:t>Introduction to </a:t>
            </a:r>
            <a:br>
              <a:rPr lang="en-US" b="1" dirty="0" smtClean="0">
                <a:solidFill>
                  <a:srgbClr val="0070C0"/>
                </a:solidFill>
              </a:rPr>
            </a:br>
            <a:r>
              <a:rPr lang="en-US" b="1" dirty="0" smtClean="0">
                <a:solidFill>
                  <a:srgbClr val="0070C0"/>
                </a:solidFill>
              </a:rPr>
              <a:t>Systematic Theology and </a:t>
            </a:r>
            <a:br>
              <a:rPr lang="en-US" b="1" dirty="0" smtClean="0">
                <a:solidFill>
                  <a:srgbClr val="0070C0"/>
                </a:solidFill>
              </a:rPr>
            </a:br>
            <a:r>
              <a:rPr lang="en-US" b="1" dirty="0" smtClean="0">
                <a:solidFill>
                  <a:srgbClr val="0070C0"/>
                </a:solidFill>
              </a:rPr>
              <a:t>Apologetics</a:t>
            </a:r>
            <a:endParaRPr lang="en-US" b="1" dirty="0">
              <a:solidFill>
                <a:srgbClr val="0070C0"/>
              </a:solidFill>
            </a:endParaRPr>
          </a:p>
        </p:txBody>
      </p:sp>
      <p:sp>
        <p:nvSpPr>
          <p:cNvPr id="5" name="Subtitle 4"/>
          <p:cNvSpPr>
            <a:spLocks noGrp="1"/>
          </p:cNvSpPr>
          <p:nvPr>
            <p:ph type="subTitle" idx="1"/>
          </p:nvPr>
        </p:nvSpPr>
        <p:spPr>
          <a:xfrm>
            <a:off x="1587660" y="4956276"/>
            <a:ext cx="9144000" cy="1655762"/>
          </a:xfrm>
          <a:solidFill>
            <a:srgbClr val="FFFFCC"/>
          </a:solidFill>
        </p:spPr>
        <p:txBody>
          <a:bodyPr>
            <a:normAutofit/>
          </a:bodyPr>
          <a:lstStyle/>
          <a:p>
            <a:r>
              <a:rPr lang="en-US" sz="3600" dirty="0" smtClean="0"/>
              <a:t>The Doctrines of Creation:</a:t>
            </a:r>
            <a:endParaRPr lang="en-US" sz="2800" dirty="0" smtClean="0"/>
          </a:p>
          <a:p>
            <a:r>
              <a:rPr lang="en-US" dirty="0" smtClean="0">
                <a:solidFill>
                  <a:srgbClr val="0070C0"/>
                </a:solidFill>
              </a:rPr>
              <a:t>The Heights Church April 10, 2016</a:t>
            </a:r>
            <a:endParaRPr lang="en-US" dirty="0">
              <a:solidFill>
                <a:srgbClr val="0070C0"/>
              </a:solidFill>
            </a:endParaRPr>
          </a:p>
        </p:txBody>
      </p:sp>
    </p:spTree>
    <p:extLst>
      <p:ext uri="{BB962C8B-B14F-4D97-AF65-F5344CB8AC3E}">
        <p14:creationId xmlns:p14="http://schemas.microsoft.com/office/powerpoint/2010/main" val="3832669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5634"/>
            <a:ext cx="10515600" cy="827302"/>
          </a:xfrm>
          <a:solidFill>
            <a:srgbClr val="FFFFCC"/>
          </a:solidFill>
        </p:spPr>
        <p:txBody>
          <a:bodyPr>
            <a:normAutofit/>
          </a:bodyPr>
          <a:lstStyle/>
          <a:p>
            <a:r>
              <a:rPr lang="en-US" b="1" dirty="0" smtClean="0"/>
              <a:t>The </a:t>
            </a:r>
            <a:r>
              <a:rPr lang="en-US" b="1" dirty="0"/>
              <a:t>r</a:t>
            </a:r>
            <a:r>
              <a:rPr lang="en-US" b="1" dirty="0" smtClean="0"/>
              <a:t>ational origin of the universe</a:t>
            </a:r>
            <a:endParaRPr lang="en-US" b="1" dirty="0"/>
          </a:p>
        </p:txBody>
      </p:sp>
      <p:sp>
        <p:nvSpPr>
          <p:cNvPr id="3" name="Content Placeholder 2"/>
          <p:cNvSpPr>
            <a:spLocks noGrp="1"/>
          </p:cNvSpPr>
          <p:nvPr>
            <p:ph idx="1"/>
          </p:nvPr>
        </p:nvSpPr>
        <p:spPr>
          <a:xfrm>
            <a:off x="838200" y="1064872"/>
            <a:ext cx="10515600" cy="5675740"/>
          </a:xfrm>
          <a:solidFill>
            <a:srgbClr val="FFFFCC"/>
          </a:solidFill>
        </p:spPr>
        <p:txBody>
          <a:bodyPr>
            <a:normAutofit/>
          </a:bodyPr>
          <a:lstStyle/>
          <a:p>
            <a:pPr marL="0" indent="0">
              <a:buNone/>
            </a:pPr>
            <a:endParaRPr lang="en-US" sz="3600" b="1" dirty="0" smtClean="0"/>
          </a:p>
          <a:p>
            <a:pPr marL="0" indent="0">
              <a:buNone/>
            </a:pPr>
            <a:r>
              <a:rPr lang="en-US" b="1" dirty="0" smtClean="0"/>
              <a:t>There are three classic arguments for the existence of God.</a:t>
            </a:r>
          </a:p>
          <a:p>
            <a:pPr marL="742950" indent="-742950">
              <a:buFont typeface="+mj-lt"/>
              <a:buAutoNum type="arabicPeriod"/>
            </a:pPr>
            <a:r>
              <a:rPr lang="en-US" b="1" dirty="0" smtClean="0">
                <a:solidFill>
                  <a:srgbClr val="0070C0"/>
                </a:solidFill>
              </a:rPr>
              <a:t>The Ontological Argument: God has the power of being.</a:t>
            </a:r>
          </a:p>
          <a:p>
            <a:pPr marL="742950" indent="-742950">
              <a:buFont typeface="+mj-lt"/>
              <a:buAutoNum type="arabicPeriod"/>
            </a:pPr>
            <a:r>
              <a:rPr lang="en-US" b="1" dirty="0" smtClean="0">
                <a:solidFill>
                  <a:srgbClr val="0070C0"/>
                </a:solidFill>
              </a:rPr>
              <a:t>The Cosmological Argument proceeds via Cause and Effect from the existence of the universe to conclude an eternal being created the universe out of nothing.</a:t>
            </a:r>
          </a:p>
          <a:p>
            <a:pPr marL="742950" indent="-742950">
              <a:buFont typeface="+mj-lt"/>
              <a:buAutoNum type="arabicPeriod"/>
            </a:pPr>
            <a:r>
              <a:rPr lang="en-US" b="1" dirty="0" smtClean="0">
                <a:solidFill>
                  <a:srgbClr val="0070C0"/>
                </a:solidFill>
              </a:rPr>
              <a:t>The Teleological Argument: </a:t>
            </a:r>
            <a:r>
              <a:rPr lang="en-US" b="1" dirty="0">
                <a:solidFill>
                  <a:srgbClr val="0070C0"/>
                </a:solidFill>
              </a:rPr>
              <a:t>T</a:t>
            </a:r>
            <a:r>
              <a:rPr lang="en-US" b="1" dirty="0" smtClean="0">
                <a:solidFill>
                  <a:srgbClr val="0070C0"/>
                </a:solidFill>
              </a:rPr>
              <a:t>he universe was created by an intelligent being because of the order of the universe  (Romans 1:19-20)</a:t>
            </a:r>
            <a:endParaRPr lang="en-US" b="1" dirty="0">
              <a:solidFill>
                <a:srgbClr val="0070C0"/>
              </a:solidFill>
            </a:endParaRPr>
          </a:p>
        </p:txBody>
      </p:sp>
      <p:sp>
        <p:nvSpPr>
          <p:cNvPr id="4" name="Rectangle 3"/>
          <p:cNvSpPr/>
          <p:nvPr/>
        </p:nvSpPr>
        <p:spPr>
          <a:xfrm>
            <a:off x="1485900" y="1245215"/>
            <a:ext cx="9060180" cy="1661993"/>
          </a:xfrm>
          <a:prstGeom prst="rect">
            <a:avLst/>
          </a:prstGeom>
        </p:spPr>
        <p:txBody>
          <a:bodyPr wrap="square">
            <a:spAutoFit/>
          </a:bodyPr>
          <a:lstStyle/>
          <a:p>
            <a:endParaRPr lang="en-US" sz="2800" dirty="0"/>
          </a:p>
          <a:p>
            <a:endParaRPr lang="en-US" sz="2800" dirty="0" smtClean="0"/>
          </a:p>
          <a:p>
            <a:endParaRPr lang="en-US" sz="2800" dirty="0"/>
          </a:p>
          <a:p>
            <a:endParaRPr lang="en-US" b="1" dirty="0">
              <a:solidFill>
                <a:srgbClr val="FFFFFF"/>
              </a:solidFill>
            </a:endParaRPr>
          </a:p>
        </p:txBody>
      </p:sp>
    </p:spTree>
    <p:extLst>
      <p:ext uri="{BB962C8B-B14F-4D97-AF65-F5344CB8AC3E}">
        <p14:creationId xmlns:p14="http://schemas.microsoft.com/office/powerpoint/2010/main" val="3887929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5634"/>
            <a:ext cx="10515600" cy="827302"/>
          </a:xfrm>
          <a:solidFill>
            <a:srgbClr val="FFFFCC"/>
          </a:solidFill>
        </p:spPr>
        <p:txBody>
          <a:bodyPr>
            <a:normAutofit/>
          </a:bodyPr>
          <a:lstStyle/>
          <a:p>
            <a:r>
              <a:rPr lang="en-US" b="1" dirty="0"/>
              <a:t>The Cosmological </a:t>
            </a:r>
            <a:r>
              <a:rPr lang="en-US" b="1" dirty="0" smtClean="0"/>
              <a:t>Argument Review</a:t>
            </a:r>
            <a:endParaRPr lang="en-US" b="1" dirty="0"/>
          </a:p>
        </p:txBody>
      </p:sp>
      <p:sp>
        <p:nvSpPr>
          <p:cNvPr id="3" name="Content Placeholder 2"/>
          <p:cNvSpPr>
            <a:spLocks noGrp="1"/>
          </p:cNvSpPr>
          <p:nvPr>
            <p:ph idx="1"/>
          </p:nvPr>
        </p:nvSpPr>
        <p:spPr>
          <a:xfrm>
            <a:off x="838200" y="1182260"/>
            <a:ext cx="10515600" cy="5675740"/>
          </a:xfrm>
          <a:solidFill>
            <a:srgbClr val="FFFFCC"/>
          </a:solidFill>
        </p:spPr>
        <p:txBody>
          <a:bodyPr>
            <a:normAutofit/>
          </a:bodyPr>
          <a:lstStyle/>
          <a:p>
            <a:pPr marL="0" indent="0">
              <a:buNone/>
            </a:pPr>
            <a:r>
              <a:rPr lang="en-US" b="1" dirty="0"/>
              <a:t>In the beginning, God created the heavens and the earth.  </a:t>
            </a:r>
            <a:r>
              <a:rPr lang="en-US" dirty="0"/>
              <a:t>Genesis </a:t>
            </a:r>
            <a:r>
              <a:rPr lang="en-US" dirty="0" smtClean="0"/>
              <a:t>1:1</a:t>
            </a:r>
          </a:p>
          <a:p>
            <a:pPr marL="0" indent="0">
              <a:buNone/>
            </a:pPr>
            <a:endParaRPr lang="en-US" dirty="0" smtClean="0"/>
          </a:p>
          <a:p>
            <a:pPr marL="0" indent="0">
              <a:buNone/>
            </a:pPr>
            <a:r>
              <a:rPr lang="en-US" b="1" dirty="0" smtClean="0"/>
              <a:t>For </a:t>
            </a:r>
            <a:r>
              <a:rPr lang="en-US" b="1" dirty="0"/>
              <a:t>what can be known about God is plain to them, because God has shown it to them. For his invisible attributes, namely, his eternal power and divine nature, have been clearly perceived, ever since the creation of the world, in the things that have been made. So they are without excuse. </a:t>
            </a:r>
            <a:r>
              <a:rPr lang="en-US" dirty="0"/>
              <a:t>Romans </a:t>
            </a:r>
            <a:r>
              <a:rPr lang="en-US" dirty="0" smtClean="0"/>
              <a:t>1:19-20 </a:t>
            </a:r>
          </a:p>
          <a:p>
            <a:pPr marL="0" indent="0">
              <a:buNone/>
            </a:pPr>
            <a:endParaRPr lang="en-US" b="1" dirty="0"/>
          </a:p>
          <a:p>
            <a:pPr marL="0" lvl="1" indent="0">
              <a:spcBef>
                <a:spcPts val="1000"/>
              </a:spcBef>
              <a:buNone/>
            </a:pPr>
            <a:r>
              <a:rPr lang="en-US" sz="2800" b="1" dirty="0"/>
              <a:t>Of old you laid the foundation of the earth, and the heavens are the work of your hands. They will perish, but you will remain; they will all wear out like a garment. You will change them like a robe, and they will pass away, but you are the same, and your years have no end. </a:t>
            </a:r>
            <a:r>
              <a:rPr lang="en-US" sz="2800" dirty="0"/>
              <a:t>Psalm 102:25-27 </a:t>
            </a:r>
            <a:endParaRPr lang="en-US" sz="2800" b="1" dirty="0">
              <a:solidFill>
                <a:srgbClr val="0070C0"/>
              </a:solidFill>
            </a:endParaRPr>
          </a:p>
          <a:p>
            <a:pPr marL="0" indent="0">
              <a:buNone/>
            </a:pPr>
            <a:endParaRPr lang="en-US" b="1" dirty="0"/>
          </a:p>
          <a:p>
            <a:pPr marL="0" indent="0">
              <a:buNone/>
            </a:pPr>
            <a:endParaRPr lang="en-US" dirty="0"/>
          </a:p>
        </p:txBody>
      </p:sp>
    </p:spTree>
    <p:extLst>
      <p:ext uri="{BB962C8B-B14F-4D97-AF65-F5344CB8AC3E}">
        <p14:creationId xmlns:p14="http://schemas.microsoft.com/office/powerpoint/2010/main" val="1451923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5634"/>
            <a:ext cx="10515600" cy="827302"/>
          </a:xfrm>
          <a:solidFill>
            <a:srgbClr val="FFFFCC"/>
          </a:solidFill>
        </p:spPr>
        <p:txBody>
          <a:bodyPr>
            <a:normAutofit/>
          </a:bodyPr>
          <a:lstStyle/>
          <a:p>
            <a:r>
              <a:rPr lang="en-US" b="1" dirty="0"/>
              <a:t>The Cosmological </a:t>
            </a:r>
            <a:r>
              <a:rPr lang="en-US" b="1" dirty="0" smtClean="0"/>
              <a:t>Argument Review</a:t>
            </a:r>
            <a:endParaRPr lang="en-US" b="1" dirty="0"/>
          </a:p>
        </p:txBody>
      </p:sp>
      <p:sp>
        <p:nvSpPr>
          <p:cNvPr id="3" name="Content Placeholder 2"/>
          <p:cNvSpPr>
            <a:spLocks noGrp="1"/>
          </p:cNvSpPr>
          <p:nvPr>
            <p:ph idx="1"/>
          </p:nvPr>
        </p:nvSpPr>
        <p:spPr>
          <a:xfrm>
            <a:off x="838200" y="1182260"/>
            <a:ext cx="10515600" cy="5675740"/>
          </a:xfrm>
          <a:solidFill>
            <a:srgbClr val="FFFFCC"/>
          </a:solidFill>
        </p:spPr>
        <p:txBody>
          <a:bodyPr>
            <a:normAutofit/>
          </a:bodyPr>
          <a:lstStyle/>
          <a:p>
            <a:pPr marL="0" indent="0">
              <a:buNone/>
            </a:pPr>
            <a:r>
              <a:rPr lang="en-US" b="1" dirty="0">
                <a:solidFill>
                  <a:srgbClr val="0070C0"/>
                </a:solidFill>
              </a:rPr>
              <a:t>O</a:t>
            </a:r>
            <a:r>
              <a:rPr lang="en-US" b="1" dirty="0" smtClean="0">
                <a:solidFill>
                  <a:srgbClr val="0070C0"/>
                </a:solidFill>
              </a:rPr>
              <a:t>nly four </a:t>
            </a:r>
            <a:r>
              <a:rPr lang="en-US" b="1" dirty="0">
                <a:solidFill>
                  <a:srgbClr val="0070C0"/>
                </a:solidFill>
              </a:rPr>
              <a:t>p</a:t>
            </a:r>
            <a:r>
              <a:rPr lang="en-US" b="1" dirty="0" smtClean="0">
                <a:solidFill>
                  <a:srgbClr val="0070C0"/>
                </a:solidFill>
              </a:rPr>
              <a:t>ossibilities for the origin of the universe have ever been proposed.</a:t>
            </a:r>
          </a:p>
          <a:p>
            <a:pPr marL="914400" lvl="1" indent="-457200">
              <a:buFont typeface="+mj-lt"/>
              <a:buAutoNum type="arabicPeriod"/>
            </a:pPr>
            <a:r>
              <a:rPr lang="en-US" sz="2800" b="1" dirty="0" smtClean="0"/>
              <a:t>The universe is an illusion. It does not exist. </a:t>
            </a:r>
            <a:r>
              <a:rPr lang="en-US" sz="2800" b="1" dirty="0" smtClean="0">
                <a:solidFill>
                  <a:srgbClr val="FF0000"/>
                </a:solidFill>
              </a:rPr>
              <a:t>UN TRUE</a:t>
            </a:r>
            <a:endParaRPr lang="en-US" sz="2800" b="1" dirty="0" smtClean="0"/>
          </a:p>
          <a:p>
            <a:pPr marL="914400" lvl="1" indent="-457200">
              <a:buFont typeface="+mj-lt"/>
              <a:buAutoNum type="arabicPeriod"/>
            </a:pPr>
            <a:r>
              <a:rPr lang="en-US" sz="2800" b="1" dirty="0" smtClean="0"/>
              <a:t>The universe has the power of being and is therefore eternal. </a:t>
            </a:r>
            <a:r>
              <a:rPr lang="en-US" sz="2800" b="1" dirty="0" smtClean="0">
                <a:solidFill>
                  <a:srgbClr val="FF0000"/>
                </a:solidFill>
              </a:rPr>
              <a:t>DOES NOT SQUARE WITH EMPIRICAL SCIENTIFIC DATA</a:t>
            </a:r>
            <a:endParaRPr lang="en-US" sz="2800" b="1" dirty="0" smtClean="0"/>
          </a:p>
          <a:p>
            <a:pPr marL="914400" lvl="1" indent="-457200">
              <a:buFont typeface="+mj-lt"/>
              <a:buAutoNum type="arabicPeriod"/>
            </a:pPr>
            <a:r>
              <a:rPr lang="en-US" sz="2800" b="1" dirty="0" smtClean="0"/>
              <a:t>The universe “popped into existence without a cause. It simply happened. Essentially it created itself in a chicken and egg scenario. </a:t>
            </a:r>
            <a:r>
              <a:rPr lang="en-US" sz="2800" b="1" dirty="0" smtClean="0">
                <a:solidFill>
                  <a:srgbClr val="FF0000"/>
                </a:solidFill>
              </a:rPr>
              <a:t>IRRATIONAL</a:t>
            </a:r>
          </a:p>
          <a:p>
            <a:pPr marL="914400" lvl="1" indent="-457200">
              <a:buFont typeface="+mj-lt"/>
              <a:buAutoNum type="arabicPeriod"/>
            </a:pPr>
            <a:r>
              <a:rPr lang="en-US" sz="2800" b="1" dirty="0" smtClean="0"/>
              <a:t>The universe was created by an eternal being (God).</a:t>
            </a:r>
            <a:endParaRPr lang="en-US" sz="2800" b="1" dirty="0"/>
          </a:p>
        </p:txBody>
      </p:sp>
    </p:spTree>
    <p:extLst>
      <p:ext uri="{BB962C8B-B14F-4D97-AF65-F5344CB8AC3E}">
        <p14:creationId xmlns:p14="http://schemas.microsoft.com/office/powerpoint/2010/main" val="3429293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5634"/>
            <a:ext cx="10515600" cy="827302"/>
          </a:xfrm>
          <a:solidFill>
            <a:srgbClr val="FFFFCC"/>
          </a:solidFill>
        </p:spPr>
        <p:txBody>
          <a:bodyPr>
            <a:normAutofit/>
          </a:bodyPr>
          <a:lstStyle/>
          <a:p>
            <a:r>
              <a:rPr lang="en-US" b="1" dirty="0"/>
              <a:t>The Cosmological Argument</a:t>
            </a:r>
          </a:p>
        </p:txBody>
      </p:sp>
      <p:sp>
        <p:nvSpPr>
          <p:cNvPr id="3" name="Content Placeholder 2"/>
          <p:cNvSpPr>
            <a:spLocks noGrp="1"/>
          </p:cNvSpPr>
          <p:nvPr>
            <p:ph idx="1"/>
          </p:nvPr>
        </p:nvSpPr>
        <p:spPr>
          <a:xfrm>
            <a:off x="838200" y="1182260"/>
            <a:ext cx="10515600" cy="5675740"/>
          </a:xfrm>
          <a:solidFill>
            <a:srgbClr val="FFFFCC"/>
          </a:solidFill>
        </p:spPr>
        <p:txBody>
          <a:bodyPr>
            <a:normAutofit/>
          </a:bodyPr>
          <a:lstStyle/>
          <a:p>
            <a:pPr marL="457200" lvl="1" indent="0">
              <a:buNone/>
            </a:pPr>
            <a:r>
              <a:rPr lang="en-US" sz="3600" b="1" dirty="0" smtClean="0">
                <a:solidFill>
                  <a:srgbClr val="0070C0"/>
                </a:solidFill>
              </a:rPr>
              <a:t>God created the universe.</a:t>
            </a:r>
          </a:p>
          <a:p>
            <a:pPr lvl="1"/>
            <a:r>
              <a:rPr lang="en-US" sz="2800" b="1" dirty="0" smtClean="0">
                <a:solidFill>
                  <a:srgbClr val="0070C0"/>
                </a:solidFill>
              </a:rPr>
              <a:t>This is the only possibility that remains.</a:t>
            </a:r>
          </a:p>
          <a:p>
            <a:pPr lvl="1"/>
            <a:r>
              <a:rPr lang="en-US" sz="2800" b="1" dirty="0" smtClean="0">
                <a:solidFill>
                  <a:srgbClr val="0070C0"/>
                </a:solidFill>
              </a:rPr>
              <a:t>It does not violate the fallacy of the false dilemma because there are no other possibilities that have ever been proposed.</a:t>
            </a:r>
          </a:p>
          <a:p>
            <a:pPr lvl="1"/>
            <a:r>
              <a:rPr lang="en-US" sz="2800" b="1" dirty="0" smtClean="0">
                <a:solidFill>
                  <a:srgbClr val="0070C0"/>
                </a:solidFill>
              </a:rPr>
              <a:t>It does not violate out of nothing, nothing comes because God is not nothing! Indeed, out of God everything comes!</a:t>
            </a:r>
          </a:p>
          <a:p>
            <a:pPr lvl="1"/>
            <a:r>
              <a:rPr lang="en-US" sz="2800" b="1" dirty="0" smtClean="0">
                <a:solidFill>
                  <a:srgbClr val="0070C0"/>
                </a:solidFill>
              </a:rPr>
              <a:t>Just because we do not understand how God created the universe, does not mean that God did not create the universe.</a:t>
            </a:r>
          </a:p>
          <a:p>
            <a:pPr lvl="1"/>
            <a:r>
              <a:rPr lang="en-US" sz="2800" b="1" dirty="0" smtClean="0">
                <a:solidFill>
                  <a:srgbClr val="0070C0"/>
                </a:solidFill>
              </a:rPr>
              <a:t>Unbelief is irrational so we should not expect rational argument to persuade an unbeliever prior to the unbeliever experiencing true conversion. </a:t>
            </a:r>
          </a:p>
          <a:p>
            <a:pPr marL="457200" lvl="1" indent="0">
              <a:buNone/>
            </a:pPr>
            <a:endParaRPr lang="en-US" sz="2800" b="1" dirty="0" smtClean="0">
              <a:solidFill>
                <a:srgbClr val="0070C0"/>
              </a:solidFill>
            </a:endParaRPr>
          </a:p>
          <a:p>
            <a:pPr lvl="1"/>
            <a:endParaRPr lang="en-US" sz="2800" b="1" dirty="0">
              <a:solidFill>
                <a:srgbClr val="0070C0"/>
              </a:solidFill>
            </a:endParaRPr>
          </a:p>
        </p:txBody>
      </p:sp>
    </p:spTree>
    <p:extLst>
      <p:ext uri="{BB962C8B-B14F-4D97-AF65-F5344CB8AC3E}">
        <p14:creationId xmlns:p14="http://schemas.microsoft.com/office/powerpoint/2010/main" val="3214058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5634"/>
            <a:ext cx="10515600" cy="827302"/>
          </a:xfrm>
          <a:solidFill>
            <a:srgbClr val="FFFFCC"/>
          </a:solidFill>
        </p:spPr>
        <p:txBody>
          <a:bodyPr>
            <a:normAutofit/>
          </a:bodyPr>
          <a:lstStyle/>
          <a:p>
            <a:r>
              <a:rPr lang="en-US" b="1" dirty="0"/>
              <a:t>The Cosmological Argument</a:t>
            </a:r>
          </a:p>
        </p:txBody>
      </p:sp>
      <p:sp>
        <p:nvSpPr>
          <p:cNvPr id="3" name="Content Placeholder 2"/>
          <p:cNvSpPr>
            <a:spLocks noGrp="1"/>
          </p:cNvSpPr>
          <p:nvPr>
            <p:ph idx="1"/>
          </p:nvPr>
        </p:nvSpPr>
        <p:spPr>
          <a:xfrm>
            <a:off x="838200" y="1182260"/>
            <a:ext cx="10515600" cy="5675740"/>
          </a:xfrm>
          <a:solidFill>
            <a:srgbClr val="FFFFCC"/>
          </a:solidFill>
        </p:spPr>
        <p:txBody>
          <a:bodyPr>
            <a:normAutofit/>
          </a:bodyPr>
          <a:lstStyle/>
          <a:p>
            <a:pPr marL="457200" lvl="1" indent="0">
              <a:buNone/>
            </a:pPr>
            <a:r>
              <a:rPr lang="en-US" sz="3600" b="1" dirty="0" smtClean="0">
                <a:solidFill>
                  <a:srgbClr val="0070C0"/>
                </a:solidFill>
              </a:rPr>
              <a:t>God created the universe.</a:t>
            </a:r>
          </a:p>
          <a:p>
            <a:pPr lvl="1"/>
            <a:r>
              <a:rPr lang="en-US" sz="2800" b="1" dirty="0" smtClean="0">
                <a:solidFill>
                  <a:srgbClr val="0070C0"/>
                </a:solidFill>
              </a:rPr>
              <a:t>What caused God? There are two misunderstandings in this question.</a:t>
            </a:r>
          </a:p>
          <a:p>
            <a:pPr lvl="1"/>
            <a:r>
              <a:rPr lang="en-US" sz="2800" b="1" dirty="0" smtClean="0">
                <a:solidFill>
                  <a:srgbClr val="0070C0"/>
                </a:solidFill>
              </a:rPr>
              <a:t>Eternal does not require cause because it always existed. However, if something is not eternal, then a cause is required for it to begin.</a:t>
            </a:r>
          </a:p>
          <a:p>
            <a:pPr lvl="1"/>
            <a:r>
              <a:rPr lang="en-US" sz="2800" b="1" dirty="0" smtClean="0">
                <a:solidFill>
                  <a:srgbClr val="0070C0"/>
                </a:solidFill>
              </a:rPr>
              <a:t>Not everything requires a cause. The Law of Cause and Effect does not say everything requires a cause, BUT every effect has a cause. </a:t>
            </a:r>
          </a:p>
          <a:p>
            <a:pPr marL="457200" lvl="1" indent="0">
              <a:buNone/>
            </a:pPr>
            <a:endParaRPr lang="en-US" sz="2800" b="1" dirty="0" smtClean="0">
              <a:solidFill>
                <a:srgbClr val="0070C0"/>
              </a:solidFill>
            </a:endParaRPr>
          </a:p>
          <a:p>
            <a:pPr lvl="1"/>
            <a:endParaRPr lang="en-US" sz="2800" b="1" dirty="0">
              <a:solidFill>
                <a:srgbClr val="0070C0"/>
              </a:solidFill>
            </a:endParaRPr>
          </a:p>
        </p:txBody>
      </p:sp>
    </p:spTree>
    <p:extLst>
      <p:ext uri="{BB962C8B-B14F-4D97-AF65-F5344CB8AC3E}">
        <p14:creationId xmlns:p14="http://schemas.microsoft.com/office/powerpoint/2010/main" val="2579986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 y="998220"/>
            <a:ext cx="10058400" cy="5657850"/>
          </a:xfrm>
          <a:prstGeom prst="rect">
            <a:avLst/>
          </a:prstGeom>
        </p:spPr>
      </p:pic>
      <p:sp>
        <p:nvSpPr>
          <p:cNvPr id="3" name="TextBox 2"/>
          <p:cNvSpPr txBox="1"/>
          <p:nvPr/>
        </p:nvSpPr>
        <p:spPr>
          <a:xfrm>
            <a:off x="495300" y="190500"/>
            <a:ext cx="10165080" cy="646331"/>
          </a:xfrm>
          <a:prstGeom prst="rect">
            <a:avLst/>
          </a:prstGeom>
          <a:solidFill>
            <a:srgbClr val="FFFFCC"/>
          </a:solidFill>
        </p:spPr>
        <p:txBody>
          <a:bodyPr wrap="square" rtlCol="0">
            <a:spAutoFit/>
          </a:bodyPr>
          <a:lstStyle/>
          <a:p>
            <a:r>
              <a:rPr lang="en-US" sz="3600" b="1" dirty="0" smtClean="0"/>
              <a:t>A Teleological Argument for the Inanimate Universe</a:t>
            </a:r>
            <a:endParaRPr lang="en-US" sz="3600" b="1" dirty="0"/>
          </a:p>
        </p:txBody>
      </p:sp>
    </p:spTree>
    <p:extLst>
      <p:ext uri="{BB962C8B-B14F-4D97-AF65-F5344CB8AC3E}">
        <p14:creationId xmlns:p14="http://schemas.microsoft.com/office/powerpoint/2010/main" val="994380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515</Words>
  <Application>Microsoft Office PowerPoint</Application>
  <PresentationFormat>Widescreen</PresentationFormat>
  <Paragraphs>36</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Discipleship:  An  Introduction to  Systematic Theology and  Apologetics</vt:lpstr>
      <vt:lpstr>The rational origin of the universe</vt:lpstr>
      <vt:lpstr>The Cosmological Argument Review</vt:lpstr>
      <vt:lpstr>The Cosmological Argument Review</vt:lpstr>
      <vt:lpstr>The Cosmological Argument</vt:lpstr>
      <vt:lpstr>The Cosmological Argument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 schmuland</dc:creator>
  <cp:lastModifiedBy>carl schmuland</cp:lastModifiedBy>
  <cp:revision>4</cp:revision>
  <dcterms:created xsi:type="dcterms:W3CDTF">2016-04-11T11:06:38Z</dcterms:created>
  <dcterms:modified xsi:type="dcterms:W3CDTF">2016-04-11T11:10:59Z</dcterms:modified>
</cp:coreProperties>
</file>